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 id="2147483698" r:id="rId3"/>
    <p:sldMasterId id="2147483710" r:id="rId4"/>
  </p:sldMasterIdLst>
  <p:notesMasterIdLst>
    <p:notesMasterId r:id="rId109"/>
  </p:notesMasterIdLst>
  <p:sldIdLst>
    <p:sldId id="428" r:id="rId5"/>
    <p:sldId id="487" r:id="rId6"/>
    <p:sldId id="430" r:id="rId7"/>
    <p:sldId id="431" r:id="rId8"/>
    <p:sldId id="328" r:id="rId9"/>
    <p:sldId id="424" r:id="rId10"/>
    <p:sldId id="425" r:id="rId11"/>
    <p:sldId id="412" r:id="rId12"/>
    <p:sldId id="414" r:id="rId13"/>
    <p:sldId id="399" r:id="rId14"/>
    <p:sldId id="400" r:id="rId15"/>
    <p:sldId id="401" r:id="rId16"/>
    <p:sldId id="402" r:id="rId17"/>
    <p:sldId id="403" r:id="rId18"/>
    <p:sldId id="426" r:id="rId19"/>
    <p:sldId id="427" r:id="rId20"/>
    <p:sldId id="409"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1" r:id="rId35"/>
    <p:sldId id="502" r:id="rId36"/>
    <p:sldId id="503" r:id="rId37"/>
    <p:sldId id="504" r:id="rId38"/>
    <p:sldId id="505" r:id="rId39"/>
    <p:sldId id="506" r:id="rId40"/>
    <p:sldId id="507" r:id="rId41"/>
    <p:sldId id="508" r:id="rId42"/>
    <p:sldId id="509" r:id="rId43"/>
    <p:sldId id="510" r:id="rId44"/>
    <p:sldId id="511" r:id="rId45"/>
    <p:sldId id="512" r:id="rId46"/>
    <p:sldId id="513" r:id="rId47"/>
    <p:sldId id="514" r:id="rId48"/>
    <p:sldId id="515" r:id="rId49"/>
    <p:sldId id="516" r:id="rId50"/>
    <p:sldId id="517" r:id="rId51"/>
    <p:sldId id="518" r:id="rId52"/>
    <p:sldId id="519" r:id="rId53"/>
    <p:sldId id="520" r:id="rId54"/>
    <p:sldId id="433" r:id="rId55"/>
    <p:sldId id="434" r:id="rId56"/>
    <p:sldId id="521" r:id="rId57"/>
    <p:sldId id="522" r:id="rId58"/>
    <p:sldId id="523" r:id="rId59"/>
    <p:sldId id="524" r:id="rId60"/>
    <p:sldId id="525" r:id="rId61"/>
    <p:sldId id="526" r:id="rId62"/>
    <p:sldId id="527" r:id="rId63"/>
    <p:sldId id="528" r:id="rId64"/>
    <p:sldId id="529" r:id="rId65"/>
    <p:sldId id="530" r:id="rId66"/>
    <p:sldId id="531" r:id="rId67"/>
    <p:sldId id="532" r:id="rId68"/>
    <p:sldId id="533" r:id="rId69"/>
    <p:sldId id="534" r:id="rId70"/>
    <p:sldId id="535" r:id="rId71"/>
    <p:sldId id="536" r:id="rId72"/>
    <p:sldId id="537" r:id="rId73"/>
    <p:sldId id="538" r:id="rId74"/>
    <p:sldId id="539" r:id="rId75"/>
    <p:sldId id="540" r:id="rId76"/>
    <p:sldId id="541" r:id="rId77"/>
    <p:sldId id="542" r:id="rId78"/>
    <p:sldId id="543" r:id="rId79"/>
    <p:sldId id="544" r:id="rId80"/>
    <p:sldId id="545" r:id="rId81"/>
    <p:sldId id="546" r:id="rId82"/>
    <p:sldId id="547" r:id="rId83"/>
    <p:sldId id="548" r:id="rId84"/>
    <p:sldId id="549" r:id="rId85"/>
    <p:sldId id="550" r:id="rId86"/>
    <p:sldId id="551" r:id="rId87"/>
    <p:sldId id="552" r:id="rId88"/>
    <p:sldId id="553" r:id="rId89"/>
    <p:sldId id="554" r:id="rId90"/>
    <p:sldId id="435" r:id="rId91"/>
    <p:sldId id="436" r:id="rId92"/>
    <p:sldId id="437" r:id="rId93"/>
    <p:sldId id="474" r:id="rId94"/>
    <p:sldId id="475" r:id="rId95"/>
    <p:sldId id="476" r:id="rId96"/>
    <p:sldId id="477" r:id="rId97"/>
    <p:sldId id="478" r:id="rId98"/>
    <p:sldId id="479" r:id="rId99"/>
    <p:sldId id="480" r:id="rId100"/>
    <p:sldId id="481" r:id="rId101"/>
    <p:sldId id="482" r:id="rId102"/>
    <p:sldId id="483" r:id="rId103"/>
    <p:sldId id="484" r:id="rId104"/>
    <p:sldId id="485" r:id="rId105"/>
    <p:sldId id="486" r:id="rId106"/>
    <p:sldId id="438" r:id="rId107"/>
    <p:sldId id="439" r:id="rId10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AA6"/>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66" d="100"/>
          <a:sy n="66" d="100"/>
        </p:scale>
        <p:origin x="-594" y="546"/>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9242DC9-F797-42CC-B0DF-8CFB4E88C87B}" type="datetimeFigureOut">
              <a:rPr lang="en-US"/>
              <a:pPr>
                <a:defRPr/>
              </a:pPr>
              <a:t>2/20/2014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6F16111-8794-4B2E-AFA0-2BB34DA77CEC}" type="slidenum">
              <a:rPr lang="en-GB"/>
              <a:pPr>
                <a:defRPr/>
              </a:pPr>
              <a:t>‹#›</a:t>
            </a:fld>
            <a:endParaRPr lang="en-GB"/>
          </a:p>
        </p:txBody>
      </p:sp>
    </p:spTree>
    <p:extLst>
      <p:ext uri="{BB962C8B-B14F-4D97-AF65-F5344CB8AC3E}">
        <p14:creationId xmlns:p14="http://schemas.microsoft.com/office/powerpoint/2010/main" val="39639041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714328-CA04-49D4-9FB4-29D62BF045D5}" type="slidenum">
              <a:rPr lang="en-IE" smtClean="0"/>
              <a:pPr/>
              <a:t>8</a:t>
            </a:fld>
            <a:endParaRPr lang="en-I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190A87-70BB-4F0A-A388-C86BBE16EA87}" type="slidenum">
              <a:rPr lang="en-IE" smtClean="0"/>
              <a:pPr/>
              <a:t>9</a:t>
            </a:fld>
            <a:endParaRPr lang="en-I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Perpetua"/>
              </a:defRPr>
            </a:lvl1pPr>
          </a:lstStyle>
          <a:p>
            <a:pPr>
              <a:defRPr/>
            </a:pPr>
            <a:fld id="{2CF35C4D-E5B0-4439-9601-7D7432CCDF53}" type="datetimeFigureOut">
              <a:rPr lang="en-IE"/>
              <a:pPr>
                <a:defRPr/>
              </a:pPr>
              <a:t>20/02/2014</a:t>
            </a:fld>
            <a:endParaRPr lang="en-IE"/>
          </a:p>
        </p:txBody>
      </p:sp>
      <p:sp>
        <p:nvSpPr>
          <p:cNvPr id="4" name="Footer Placeholder 3"/>
          <p:cNvSpPr>
            <a:spLocks noGrp="1"/>
          </p:cNvSpPr>
          <p:nvPr>
            <p:ph type="ftr" sz="quarter" idx="11"/>
          </p:nvPr>
        </p:nvSpPr>
        <p:spPr/>
        <p:txBody>
          <a:bodyPr/>
          <a:lstStyle>
            <a:lvl1pPr>
              <a:defRPr>
                <a:latin typeface="Perpetua"/>
              </a:defRPr>
            </a:lvl1pPr>
          </a:lstStyle>
          <a:p>
            <a:pPr>
              <a:defRPr/>
            </a:pPr>
            <a:endParaRPr lang="en-IE"/>
          </a:p>
        </p:txBody>
      </p:sp>
      <p:sp>
        <p:nvSpPr>
          <p:cNvPr id="5" name="Slide Number Placeholder 4"/>
          <p:cNvSpPr>
            <a:spLocks noGrp="1"/>
          </p:cNvSpPr>
          <p:nvPr>
            <p:ph type="sldNum" sz="quarter" idx="12"/>
          </p:nvPr>
        </p:nvSpPr>
        <p:spPr/>
        <p:txBody>
          <a:bodyPr/>
          <a:lstStyle>
            <a:lvl1pPr>
              <a:defRPr>
                <a:latin typeface="Franklin Gothic Book"/>
                <a:ea typeface="+mj-ea"/>
                <a:cs typeface="+mj-cs"/>
              </a:defRPr>
            </a:lvl1pPr>
          </a:lstStyle>
          <a:p>
            <a:pPr>
              <a:defRPr/>
            </a:pPr>
            <a:fld id="{B9566741-AF65-4A8F-834D-176ABAA757FD}"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Perpetua"/>
              </a:defRPr>
            </a:lvl1pPr>
          </a:lstStyle>
          <a:p>
            <a:pPr>
              <a:defRPr/>
            </a:pPr>
            <a:fld id="{91DB4326-1241-4154-9C56-FF950229F9EA}" type="datetimeFigureOut">
              <a:rPr lang="en-IE"/>
              <a:pPr>
                <a:defRPr/>
              </a:pPr>
              <a:t>20/02/2014</a:t>
            </a:fld>
            <a:endParaRPr lang="en-IE"/>
          </a:p>
        </p:txBody>
      </p:sp>
      <p:sp>
        <p:nvSpPr>
          <p:cNvPr id="3" name="Footer Placeholder 2"/>
          <p:cNvSpPr>
            <a:spLocks noGrp="1"/>
          </p:cNvSpPr>
          <p:nvPr>
            <p:ph type="ftr" sz="quarter" idx="11"/>
          </p:nvPr>
        </p:nvSpPr>
        <p:spPr/>
        <p:txBody>
          <a:bodyPr/>
          <a:lstStyle>
            <a:lvl1pPr>
              <a:defRPr>
                <a:latin typeface="Perpetua"/>
              </a:defRPr>
            </a:lvl1pPr>
          </a:lstStyle>
          <a:p>
            <a:pPr>
              <a:defRPr/>
            </a:pPr>
            <a:endParaRPr lang="en-IE"/>
          </a:p>
        </p:txBody>
      </p:sp>
      <p:sp>
        <p:nvSpPr>
          <p:cNvPr id="4" name="Slide Number Placeholder 3"/>
          <p:cNvSpPr>
            <a:spLocks noGrp="1"/>
          </p:cNvSpPr>
          <p:nvPr>
            <p:ph type="sldNum" sz="quarter" idx="12"/>
          </p:nvPr>
        </p:nvSpPr>
        <p:spPr/>
        <p:txBody>
          <a:bodyPr/>
          <a:lstStyle>
            <a:lvl1pPr>
              <a:defRPr>
                <a:latin typeface="Franklin Gothic Book"/>
                <a:ea typeface="+mj-ea"/>
                <a:cs typeface="+mj-cs"/>
              </a:defRPr>
            </a:lvl1pPr>
          </a:lstStyle>
          <a:p>
            <a:pPr>
              <a:defRPr/>
            </a:pPr>
            <a:fld id="{340D5464-EA8F-4A9E-8649-4666FC3C00B7}" type="slidenum">
              <a:rPr lang="en-IE"/>
              <a:pPr>
                <a:defRPr/>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atin typeface="Perpetua"/>
              </a:defRPr>
            </a:lvl1pPr>
          </a:lstStyle>
          <a:p>
            <a:pPr>
              <a:defRPr/>
            </a:pPr>
            <a:fld id="{65BF850A-F37D-467C-A817-E1C54562BE30}" type="datetimeFigureOut">
              <a:rPr lang="en-IE"/>
              <a:pPr>
                <a:defRPr/>
              </a:pPr>
              <a:t>20/02/2014</a:t>
            </a:fld>
            <a:endParaRPr lang="en-IE"/>
          </a:p>
        </p:txBody>
      </p:sp>
      <p:sp>
        <p:nvSpPr>
          <p:cNvPr id="8" name="Footer Placeholder 5"/>
          <p:cNvSpPr>
            <a:spLocks noGrp="1"/>
          </p:cNvSpPr>
          <p:nvPr>
            <p:ph type="ftr" sz="quarter" idx="11"/>
          </p:nvPr>
        </p:nvSpPr>
        <p:spPr/>
        <p:txBody>
          <a:bodyPr/>
          <a:lstStyle>
            <a:lvl1pPr>
              <a:defRPr>
                <a:latin typeface="Perpetua"/>
              </a:defRPr>
            </a:lvl1pPr>
          </a:lstStyle>
          <a:p>
            <a:pPr>
              <a:defRPr/>
            </a:pPr>
            <a:endParaRPr lang="en-IE"/>
          </a:p>
        </p:txBody>
      </p:sp>
      <p:sp>
        <p:nvSpPr>
          <p:cNvPr id="9" name="Slide Number Placeholder 6"/>
          <p:cNvSpPr>
            <a:spLocks noGrp="1"/>
          </p:cNvSpPr>
          <p:nvPr>
            <p:ph type="sldNum" sz="quarter" idx="12"/>
          </p:nvPr>
        </p:nvSpPr>
        <p:spPr/>
        <p:txBody>
          <a:bodyPr/>
          <a:lstStyle>
            <a:lvl1pPr>
              <a:defRPr>
                <a:latin typeface="Franklin Gothic Book"/>
                <a:ea typeface="+mj-ea"/>
                <a:cs typeface="+mj-cs"/>
              </a:defRPr>
            </a:lvl1pPr>
          </a:lstStyle>
          <a:p>
            <a:pPr>
              <a:defRPr/>
            </a:pPr>
            <a:fld id="{E7F09B26-D8FE-4ACB-BFA6-0157820D509E}" type="slidenum">
              <a:rPr lang="en-IE"/>
              <a:pPr>
                <a:defRPr/>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atin typeface="Perpetua"/>
              </a:defRPr>
            </a:lvl1pPr>
          </a:lstStyle>
          <a:p>
            <a:pPr>
              <a:defRPr/>
            </a:pPr>
            <a:fld id="{19B8A182-AA32-4BAE-968A-84777ED5862A}" type="datetimeFigureOut">
              <a:rPr lang="en-IE"/>
              <a:pPr>
                <a:defRPr/>
              </a:pPr>
              <a:t>20/02/2014</a:t>
            </a:fld>
            <a:endParaRPr lang="en-IE"/>
          </a:p>
        </p:txBody>
      </p:sp>
      <p:sp>
        <p:nvSpPr>
          <p:cNvPr id="9" name="Footer Placeholder 5"/>
          <p:cNvSpPr>
            <a:spLocks noGrp="1"/>
          </p:cNvSpPr>
          <p:nvPr>
            <p:ph type="ftr" sz="quarter" idx="11"/>
          </p:nvPr>
        </p:nvSpPr>
        <p:spPr>
          <a:xfrm>
            <a:off x="914400" y="6172200"/>
            <a:ext cx="3886200" cy="457200"/>
          </a:xfrm>
        </p:spPr>
        <p:txBody>
          <a:bodyPr/>
          <a:lstStyle>
            <a:lvl1pPr>
              <a:defRPr>
                <a:latin typeface="Perpetua"/>
              </a:defRPr>
            </a:lvl1pPr>
          </a:lstStyle>
          <a:p>
            <a:pPr>
              <a:defRPr/>
            </a:pPr>
            <a:endParaRPr lang="en-IE"/>
          </a:p>
        </p:txBody>
      </p:sp>
      <p:sp>
        <p:nvSpPr>
          <p:cNvPr id="10" name="Slide Number Placeholder 6"/>
          <p:cNvSpPr>
            <a:spLocks noGrp="1"/>
          </p:cNvSpPr>
          <p:nvPr>
            <p:ph type="sldNum" sz="quarter" idx="12"/>
          </p:nvPr>
        </p:nvSpPr>
        <p:spPr>
          <a:xfrm>
            <a:off x="146050" y="6208713"/>
            <a:ext cx="457200" cy="457200"/>
          </a:xfrm>
        </p:spPr>
        <p:txBody>
          <a:bodyPr/>
          <a:lstStyle>
            <a:lvl1pPr>
              <a:defRPr>
                <a:latin typeface="Franklin Gothic Book"/>
                <a:ea typeface="+mj-ea"/>
                <a:cs typeface="+mj-cs"/>
              </a:defRPr>
            </a:lvl1pPr>
          </a:lstStyle>
          <a:p>
            <a:pPr>
              <a:defRPr/>
            </a:pPr>
            <a:fld id="{4C927A7D-97FA-4ED6-B7C8-5C5A4ED702E1}" type="slidenum">
              <a:rPr lang="en-IE"/>
              <a:pPr>
                <a:defRPr/>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Perpetua"/>
              </a:defRPr>
            </a:lvl1pPr>
          </a:lstStyle>
          <a:p>
            <a:pPr>
              <a:defRPr/>
            </a:pPr>
            <a:fld id="{E4755664-E355-42B8-9CB1-AB95E8593A6D}" type="datetimeFigureOut">
              <a:rPr lang="en-IE"/>
              <a:pPr>
                <a:defRPr/>
              </a:pPr>
              <a:t>20/02/2014</a:t>
            </a:fld>
            <a:endParaRPr lang="en-IE"/>
          </a:p>
        </p:txBody>
      </p:sp>
      <p:sp>
        <p:nvSpPr>
          <p:cNvPr id="5" name="Footer Placeholder 4"/>
          <p:cNvSpPr>
            <a:spLocks noGrp="1"/>
          </p:cNvSpPr>
          <p:nvPr>
            <p:ph type="ftr" sz="quarter" idx="11"/>
          </p:nvPr>
        </p:nvSpPr>
        <p:spPr/>
        <p:txBody>
          <a:bodyPr/>
          <a:lstStyle>
            <a:lvl1pPr>
              <a:defRPr>
                <a:latin typeface="Perpetua"/>
              </a:defRPr>
            </a:lvl1pPr>
          </a:lstStyle>
          <a:p>
            <a:pPr>
              <a:defRPr/>
            </a:pPr>
            <a:endParaRPr lang="en-IE"/>
          </a:p>
        </p:txBody>
      </p:sp>
      <p:sp>
        <p:nvSpPr>
          <p:cNvPr id="6" name="Slide Number Placeholder 5"/>
          <p:cNvSpPr>
            <a:spLocks noGrp="1"/>
          </p:cNvSpPr>
          <p:nvPr>
            <p:ph type="sldNum" sz="quarter" idx="12"/>
          </p:nvPr>
        </p:nvSpPr>
        <p:spPr/>
        <p:txBody>
          <a:bodyPr/>
          <a:lstStyle>
            <a:lvl1pPr>
              <a:defRPr>
                <a:latin typeface="Franklin Gothic Book"/>
                <a:ea typeface="+mj-ea"/>
                <a:cs typeface="+mj-cs"/>
              </a:defRPr>
            </a:lvl1pPr>
          </a:lstStyle>
          <a:p>
            <a:pPr>
              <a:defRPr/>
            </a:pPr>
            <a:fld id="{3D466DBF-588C-4837-AB50-63897738565B}" type="slidenum">
              <a:rPr lang="en-IE"/>
              <a:pPr>
                <a:defRPr/>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Perpetua"/>
              </a:defRPr>
            </a:lvl1pPr>
          </a:lstStyle>
          <a:p>
            <a:pPr>
              <a:defRPr/>
            </a:pPr>
            <a:fld id="{2464A4B9-5B26-4711-8F20-21F8509A1E06}" type="datetimeFigureOut">
              <a:rPr lang="en-IE"/>
              <a:pPr>
                <a:defRPr/>
              </a:pPr>
              <a:t>20/02/2014</a:t>
            </a:fld>
            <a:endParaRPr lang="en-IE"/>
          </a:p>
        </p:txBody>
      </p:sp>
      <p:sp>
        <p:nvSpPr>
          <p:cNvPr id="5" name="Footer Placeholder 4"/>
          <p:cNvSpPr>
            <a:spLocks noGrp="1"/>
          </p:cNvSpPr>
          <p:nvPr>
            <p:ph type="ftr" sz="quarter" idx="11"/>
          </p:nvPr>
        </p:nvSpPr>
        <p:spPr/>
        <p:txBody>
          <a:bodyPr/>
          <a:lstStyle>
            <a:lvl1pPr>
              <a:defRPr>
                <a:latin typeface="Perpetua"/>
              </a:defRPr>
            </a:lvl1pPr>
          </a:lstStyle>
          <a:p>
            <a:pPr>
              <a:defRPr/>
            </a:pPr>
            <a:endParaRPr lang="en-IE"/>
          </a:p>
        </p:txBody>
      </p:sp>
      <p:sp>
        <p:nvSpPr>
          <p:cNvPr id="6" name="Slide Number Placeholder 5"/>
          <p:cNvSpPr>
            <a:spLocks noGrp="1"/>
          </p:cNvSpPr>
          <p:nvPr>
            <p:ph type="sldNum" sz="quarter" idx="12"/>
          </p:nvPr>
        </p:nvSpPr>
        <p:spPr/>
        <p:txBody>
          <a:bodyPr/>
          <a:lstStyle>
            <a:lvl1pPr>
              <a:defRPr>
                <a:latin typeface="Franklin Gothic Book"/>
                <a:ea typeface="+mj-ea"/>
                <a:cs typeface="+mj-cs"/>
              </a:defRPr>
            </a:lvl1pPr>
          </a:lstStyle>
          <a:p>
            <a:pPr>
              <a:defRPr/>
            </a:pPr>
            <a:fld id="{EE64A670-8133-4419-A7E6-46F75FC8562A}" type="slidenum">
              <a:rPr lang="en-IE"/>
              <a:pPr>
                <a:defRPr/>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hangingPunct="0">
                    <a:defRPr/>
                  </a:pPr>
                  <a:endParaRPr lang="en-US"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hangingPunct="0">
                    <a:defRPr/>
                  </a:pPr>
                  <a:endParaRPr lang="en-US"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hangingPunct="0">
                    <a:defRPr/>
                  </a:pPr>
                  <a:endParaRPr lang="en-US"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hangingPunct="0">
                    <a:defRPr/>
                  </a:pPr>
                  <a:endParaRPr lang="en-US" smtClean="0">
                    <a:solidFill>
                      <a:srgbClr val="FFFFFF"/>
                    </a:solidFill>
                  </a:endParaRPr>
                </a:p>
              </p:txBody>
            </p:sp>
          </p:grpSp>
        </p:grpSp>
      </p:grpSp>
      <p:sp>
        <p:nvSpPr>
          <p:cNvPr id="130114" name="Rectangle 66"/>
          <p:cNvSpPr>
            <a:spLocks noGrp="1" noChangeArrowheads="1"/>
          </p:cNvSpPr>
          <p:nvPr>
            <p:ph type="ctrTitle" sz="quarter"/>
          </p:nvPr>
        </p:nvSpPr>
        <p:spPr>
          <a:xfrm>
            <a:off x="685800" y="1692275"/>
            <a:ext cx="7772400" cy="1736725"/>
          </a:xfrm>
        </p:spPr>
        <p:txBody>
          <a:bodyPr anchor="b"/>
          <a:lstStyle>
            <a:lvl1pPr>
              <a:defRPr/>
            </a:lvl1pPr>
          </a:lstStyle>
          <a:p>
            <a:pPr lvl="0"/>
            <a:r>
              <a:rPr lang="en-GB" noProof="0" smtClean="0"/>
              <a:t>Click to edit Master title style</a:t>
            </a:r>
          </a:p>
        </p:txBody>
      </p:sp>
      <p:sp>
        <p:nvSpPr>
          <p:cNvPr id="13011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GB"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GB">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GB">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93E4FE66-5AB3-42D1-A0E9-E7EF9FDE4DE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7073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284AF4A7-07B1-4246-9F90-B91AA2ABE5D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74332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8F52A3C1-A924-4666-B05C-D41668F8ED9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78143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414443F3-5D30-4F40-A385-857BC1385F07}"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67726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fld id="{7C3BD2F9-BBD7-4F4A-A2A5-EBD296383F7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851169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fld id="{6BA4435B-4753-4ACD-8192-CB0DB5643D18}"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7772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fld id="{6F48FD2F-D430-42FE-BBF4-37B5DFDAB17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83599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FB2B3960-9E1F-4129-80B4-65C3B278F43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57702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D996F1CF-6129-4D40-8791-34E9EDBB498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541182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4E573203-6CD3-4289-B11A-70A564BA158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68436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8FD2556B-26E7-4E6F-9571-8774BB89F82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35041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6322" name="Group 2"/>
          <p:cNvGrpSpPr>
            <a:grpSpLocks/>
          </p:cNvGrpSpPr>
          <p:nvPr/>
        </p:nvGrpSpPr>
        <p:grpSpPr bwMode="auto">
          <a:xfrm>
            <a:off x="0" y="0"/>
            <a:ext cx="8763000" cy="5943600"/>
            <a:chOff x="0" y="0"/>
            <a:chExt cx="5520" cy="3744"/>
          </a:xfrm>
        </p:grpSpPr>
        <p:sp>
          <p:nvSpPr>
            <p:cNvPr id="56323"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2400">
                <a:solidFill>
                  <a:srgbClr val="000000"/>
                </a:solidFill>
                <a:latin typeface="Times New Roman" pitchFamily="18" charset="0"/>
              </a:endParaRPr>
            </a:p>
          </p:txBody>
        </p:sp>
        <p:grpSp>
          <p:nvGrpSpPr>
            <p:cNvPr id="56324" name="Group 4"/>
            <p:cNvGrpSpPr>
              <a:grpSpLocks/>
            </p:cNvGrpSpPr>
            <p:nvPr userDrawn="1"/>
          </p:nvGrpSpPr>
          <p:grpSpPr bwMode="auto">
            <a:xfrm>
              <a:off x="0" y="2208"/>
              <a:ext cx="5520" cy="1536"/>
              <a:chOff x="0" y="2208"/>
              <a:chExt cx="5520" cy="1536"/>
            </a:xfrm>
          </p:grpSpPr>
          <p:sp>
            <p:nvSpPr>
              <p:cNvPr id="56325"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2400">
                  <a:solidFill>
                    <a:srgbClr val="000000"/>
                  </a:solidFill>
                  <a:latin typeface="Times New Roman" pitchFamily="18" charset="0"/>
                </a:endParaRPr>
              </a:p>
            </p:txBody>
          </p:sp>
          <p:sp>
            <p:nvSpPr>
              <p:cNvPr id="56326"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2400">
                  <a:solidFill>
                    <a:srgbClr val="000000"/>
                  </a:solidFill>
                  <a:latin typeface="Times New Roman" pitchFamily="18" charset="0"/>
                </a:endParaRPr>
              </a:p>
            </p:txBody>
          </p:sp>
          <p:sp>
            <p:nvSpPr>
              <p:cNvPr id="56327"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IE">
                  <a:solidFill>
                    <a:srgbClr val="000000"/>
                  </a:solidFill>
                </a:endParaRPr>
              </a:p>
            </p:txBody>
          </p:sp>
        </p:grpSp>
        <p:grpSp>
          <p:nvGrpSpPr>
            <p:cNvPr id="56328" name="Group 8"/>
            <p:cNvGrpSpPr>
              <a:grpSpLocks/>
            </p:cNvGrpSpPr>
            <p:nvPr userDrawn="1"/>
          </p:nvGrpSpPr>
          <p:grpSpPr bwMode="auto">
            <a:xfrm>
              <a:off x="400" y="336"/>
              <a:ext cx="5088" cy="192"/>
              <a:chOff x="400" y="336"/>
              <a:chExt cx="5088" cy="192"/>
            </a:xfrm>
          </p:grpSpPr>
          <p:sp>
            <p:nvSpPr>
              <p:cNvPr id="56329"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2400">
                  <a:solidFill>
                    <a:srgbClr val="000000"/>
                  </a:solidFill>
                  <a:latin typeface="Times New Roman" pitchFamily="18" charset="0"/>
                </a:endParaRPr>
              </a:p>
            </p:txBody>
          </p:sp>
          <p:sp>
            <p:nvSpPr>
              <p:cNvPr id="56330"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IE">
                  <a:solidFill>
                    <a:srgbClr val="000000"/>
                  </a:solidFill>
                </a:endParaRPr>
              </a:p>
            </p:txBody>
          </p:sp>
        </p:grpSp>
      </p:grpSp>
      <p:sp>
        <p:nvSpPr>
          <p:cNvPr id="56331"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noProof="0" smtClean="0"/>
              <a:t>Click to edit Master title style</a:t>
            </a:r>
          </a:p>
        </p:txBody>
      </p:sp>
      <p:sp>
        <p:nvSpPr>
          <p:cNvPr id="563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noProof="0" smtClean="0"/>
              <a:t>Click to edit Master subtitle style</a:t>
            </a:r>
          </a:p>
        </p:txBody>
      </p:sp>
      <p:sp>
        <p:nvSpPr>
          <p:cNvPr id="56333" name="Rectangle 13"/>
          <p:cNvSpPr>
            <a:spLocks noGrp="1" noChangeArrowheads="1"/>
          </p:cNvSpPr>
          <p:nvPr>
            <p:ph type="dt" sz="half" idx="2"/>
          </p:nvPr>
        </p:nvSpPr>
        <p:spPr>
          <a:xfrm>
            <a:off x="912813" y="6251575"/>
            <a:ext cx="1905000" cy="457200"/>
          </a:xfrm>
        </p:spPr>
        <p:txBody>
          <a:bodyPr/>
          <a:lstStyle>
            <a:lvl1pPr>
              <a:defRPr/>
            </a:lvl1pPr>
          </a:lstStyle>
          <a:p>
            <a:endParaRPr lang="en-US">
              <a:solidFill>
                <a:srgbClr val="000000"/>
              </a:solidFill>
            </a:endParaRPr>
          </a:p>
        </p:txBody>
      </p:sp>
      <p:sp>
        <p:nvSpPr>
          <p:cNvPr id="56334" name="Rectangle 14"/>
          <p:cNvSpPr>
            <a:spLocks noGrp="1" noChangeArrowheads="1"/>
          </p:cNvSpPr>
          <p:nvPr>
            <p:ph type="ftr" sz="quarter" idx="3"/>
          </p:nvPr>
        </p:nvSpPr>
        <p:spPr>
          <a:xfrm>
            <a:off x="3354388" y="6248400"/>
            <a:ext cx="2895600" cy="457200"/>
          </a:xfrm>
        </p:spPr>
        <p:txBody>
          <a:bodyPr/>
          <a:lstStyle>
            <a:lvl1pPr>
              <a:defRPr/>
            </a:lvl1pPr>
          </a:lstStyle>
          <a:p>
            <a:endParaRPr lang="en-US">
              <a:solidFill>
                <a:srgbClr val="000000"/>
              </a:solidFill>
            </a:endParaRPr>
          </a:p>
        </p:txBody>
      </p:sp>
      <p:sp>
        <p:nvSpPr>
          <p:cNvPr id="56335" name="Rectangle 15"/>
          <p:cNvSpPr>
            <a:spLocks noGrp="1" noChangeArrowheads="1"/>
          </p:cNvSpPr>
          <p:nvPr>
            <p:ph type="sldNum" sz="quarter" idx="4"/>
          </p:nvPr>
        </p:nvSpPr>
        <p:spPr/>
        <p:txBody>
          <a:bodyPr/>
          <a:lstStyle>
            <a:lvl1pPr>
              <a:defRPr/>
            </a:lvl1pPr>
          </a:lstStyle>
          <a:p>
            <a:fld id="{005499E2-5EFA-49E0-BAA5-144405DA19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037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1F3F15-048A-4FEE-A7FE-9BBB18270E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4836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887616-2988-44D8-8204-3B3A20B910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46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3093D3-515E-44AC-94CF-A761C2786E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1140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802D125-24A5-4EC6-A5C3-4A0710B040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0967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C44A6EE-1D1D-4C75-9A67-0D82D19227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7663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081819C-0ABE-4392-B8BA-5F48C0ED77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9439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5C04FF-2C82-4DB9-9BAA-A527D1FEE6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1567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3E847A-98DC-4814-9ECA-9D3D9011C7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2491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237407-DAFD-49F0-878A-121B62440A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0470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18AD3D-AF74-4260-9596-0BEB3957FE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770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a:prstGeom prst="rect">
            <a:avLst/>
          </a:prstGeo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7551738" y="1646237"/>
            <a:ext cx="2438400" cy="365125"/>
          </a:xfrm>
          <a:prstGeom prst="rect">
            <a:avLst/>
          </a:prstGeom>
        </p:spPr>
        <p:txBody>
          <a:bodyPr/>
          <a:lstStyle>
            <a:lvl1pPr fontAlgn="auto">
              <a:spcBef>
                <a:spcPts val="0"/>
              </a:spcBef>
              <a:spcAft>
                <a:spcPts val="0"/>
              </a:spcAft>
              <a:defRPr>
                <a:latin typeface="+mn-lt"/>
              </a:defRPr>
            </a:lvl1pPr>
          </a:lstStyle>
          <a:p>
            <a:pPr>
              <a:defRPr/>
            </a:pPr>
            <a:fld id="{1E660753-41ED-4490-BB64-802E045023E8}" type="datetimeFigureOut">
              <a:rPr lang="en-IE"/>
              <a:pPr>
                <a:defRPr/>
              </a:pPr>
              <a:t>20/02/2014</a:t>
            </a:fld>
            <a:endParaRPr lang="en-IE"/>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a:lstStyle>
            <a:lvl1pPr fontAlgn="auto">
              <a:spcBef>
                <a:spcPts val="0"/>
              </a:spcBef>
              <a:spcAft>
                <a:spcPts val="0"/>
              </a:spcAft>
              <a:defRPr>
                <a:latin typeface="+mn-lt"/>
              </a:defRPr>
            </a:lvl1pPr>
          </a:lstStyle>
          <a:p>
            <a:pPr>
              <a:defRPr/>
            </a:pPr>
            <a:endParaRPr lang="en-IE"/>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a:lstStyle>
            <a:lvl1pPr fontAlgn="auto">
              <a:spcBef>
                <a:spcPts val="0"/>
              </a:spcBef>
              <a:spcAft>
                <a:spcPts val="0"/>
              </a:spcAft>
              <a:defRPr>
                <a:latin typeface="+mn-lt"/>
              </a:defRPr>
            </a:lvl1pPr>
          </a:lstStyle>
          <a:p>
            <a:pPr>
              <a:defRPr/>
            </a:pPr>
            <a:fld id="{3F0F3D91-2387-448B-8605-214CD09B6543}" type="slidenum">
              <a:rPr lang="en-IE"/>
              <a:pPr>
                <a:defRPr/>
              </a:pPr>
              <a:t>‹#›</a:t>
            </a:fld>
            <a:endParaRPr lang="en-I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2FFFDD14-5A6B-4747-90AC-EC6D60544F5B}" type="datetimeFigureOut">
              <a:rPr lang="en-IE"/>
              <a:pPr>
                <a:defRPr/>
              </a:pPr>
              <a:t>20/02/2014</a:t>
            </a:fld>
            <a:endParaRPr lang="en-I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I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9C0DD1-EAE5-4234-9B92-49713FA54F19}"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atin typeface="Perpetua"/>
              </a:defRPr>
            </a:lvl1pPr>
          </a:lstStyle>
          <a:p>
            <a:pPr>
              <a:defRPr/>
            </a:pPr>
            <a:fld id="{65561766-B82D-4981-8AB9-6505F1788703}" type="datetimeFigureOut">
              <a:rPr lang="en-IE"/>
              <a:pPr>
                <a:defRPr/>
              </a:pPr>
              <a:t>20/02/2014</a:t>
            </a:fld>
            <a:endParaRPr lang="en-IE"/>
          </a:p>
        </p:txBody>
      </p:sp>
      <p:sp>
        <p:nvSpPr>
          <p:cNvPr id="10" name="Footer Placeholder 4"/>
          <p:cNvSpPr>
            <a:spLocks noGrp="1"/>
          </p:cNvSpPr>
          <p:nvPr>
            <p:ph type="ftr" sz="quarter" idx="11"/>
          </p:nvPr>
        </p:nvSpPr>
        <p:spPr>
          <a:xfrm>
            <a:off x="800100" y="6172200"/>
            <a:ext cx="4000500" cy="457200"/>
          </a:xfrm>
        </p:spPr>
        <p:txBody>
          <a:bodyPr/>
          <a:lstStyle>
            <a:lvl1pPr>
              <a:defRPr>
                <a:latin typeface="Perpetua"/>
              </a:defRPr>
            </a:lvl1pPr>
          </a:lstStyle>
          <a:p>
            <a:pPr>
              <a:defRPr/>
            </a:pPr>
            <a:endParaRPr lang="en-IE"/>
          </a:p>
        </p:txBody>
      </p:sp>
      <p:sp>
        <p:nvSpPr>
          <p:cNvPr id="11" name="Slide Number Placeholder 5"/>
          <p:cNvSpPr>
            <a:spLocks noGrp="1"/>
          </p:cNvSpPr>
          <p:nvPr>
            <p:ph type="sldNum" sz="quarter" idx="12"/>
          </p:nvPr>
        </p:nvSpPr>
        <p:spPr>
          <a:xfrm>
            <a:off x="146050" y="6208713"/>
            <a:ext cx="457200" cy="457200"/>
          </a:xfrm>
        </p:spPr>
        <p:txBody>
          <a:bodyPr/>
          <a:lstStyle>
            <a:lvl1pPr>
              <a:defRPr>
                <a:latin typeface="Franklin Gothic Book"/>
                <a:ea typeface="+mj-ea"/>
                <a:cs typeface="+mj-cs"/>
              </a:defRPr>
            </a:lvl1pPr>
          </a:lstStyle>
          <a:p>
            <a:pPr>
              <a:defRPr/>
            </a:pPr>
            <a:fld id="{59C1A613-6A20-47A0-B1F7-0EEC19A74065}" type="slidenum">
              <a:rPr lang="en-IE"/>
              <a:pPr>
                <a:defRPr/>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Perpetua"/>
              </a:defRPr>
            </a:lvl1pPr>
          </a:lstStyle>
          <a:p>
            <a:pPr>
              <a:defRPr/>
            </a:pPr>
            <a:fld id="{043D02C6-6869-4A93-AC4D-784121C0F8C5}" type="datetimeFigureOut">
              <a:rPr lang="en-IE"/>
              <a:pPr>
                <a:defRPr/>
              </a:pPr>
              <a:t>20/02/2014</a:t>
            </a:fld>
            <a:endParaRPr lang="en-IE"/>
          </a:p>
        </p:txBody>
      </p:sp>
      <p:sp>
        <p:nvSpPr>
          <p:cNvPr id="6" name="Footer Placeholder 5"/>
          <p:cNvSpPr>
            <a:spLocks noGrp="1"/>
          </p:cNvSpPr>
          <p:nvPr>
            <p:ph type="ftr" sz="quarter" idx="11"/>
          </p:nvPr>
        </p:nvSpPr>
        <p:spPr/>
        <p:txBody>
          <a:bodyPr/>
          <a:lstStyle>
            <a:lvl1pPr>
              <a:defRPr>
                <a:latin typeface="Perpetua"/>
              </a:defRPr>
            </a:lvl1pPr>
          </a:lstStyle>
          <a:p>
            <a:pPr>
              <a:defRPr/>
            </a:pPr>
            <a:endParaRPr lang="en-IE"/>
          </a:p>
        </p:txBody>
      </p:sp>
      <p:sp>
        <p:nvSpPr>
          <p:cNvPr id="7" name="Slide Number Placeholder 6"/>
          <p:cNvSpPr>
            <a:spLocks noGrp="1"/>
          </p:cNvSpPr>
          <p:nvPr>
            <p:ph type="sldNum" sz="quarter" idx="12"/>
          </p:nvPr>
        </p:nvSpPr>
        <p:spPr/>
        <p:txBody>
          <a:bodyPr/>
          <a:lstStyle>
            <a:lvl1pPr>
              <a:defRPr>
                <a:latin typeface="Franklin Gothic Book"/>
                <a:ea typeface="+mj-ea"/>
                <a:cs typeface="+mj-cs"/>
              </a:defRPr>
            </a:lvl1pPr>
          </a:lstStyle>
          <a:p>
            <a:pPr>
              <a:defRPr/>
            </a:pPr>
            <a:fld id="{50FAAE09-5511-446D-940C-AD27600B5B76}"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Perpetua"/>
              </a:defRPr>
            </a:lvl1pPr>
          </a:lstStyle>
          <a:p>
            <a:pPr>
              <a:defRPr/>
            </a:pPr>
            <a:fld id="{FF87ABF9-3EA4-4607-9A42-FEEC6B186B1F}" type="datetimeFigureOut">
              <a:rPr lang="en-IE"/>
              <a:pPr>
                <a:defRPr/>
              </a:pPr>
              <a:t>20/02/2014</a:t>
            </a:fld>
            <a:endParaRPr lang="en-IE"/>
          </a:p>
        </p:txBody>
      </p:sp>
      <p:sp>
        <p:nvSpPr>
          <p:cNvPr id="8" name="Footer Placeholder 7"/>
          <p:cNvSpPr>
            <a:spLocks noGrp="1"/>
          </p:cNvSpPr>
          <p:nvPr>
            <p:ph type="ftr" sz="quarter" idx="11"/>
          </p:nvPr>
        </p:nvSpPr>
        <p:spPr/>
        <p:txBody>
          <a:bodyPr/>
          <a:lstStyle>
            <a:lvl1pPr>
              <a:defRPr>
                <a:latin typeface="Perpetua"/>
              </a:defRPr>
            </a:lvl1pPr>
          </a:lstStyle>
          <a:p>
            <a:pPr>
              <a:defRPr/>
            </a:pPr>
            <a:endParaRPr lang="en-IE"/>
          </a:p>
        </p:txBody>
      </p:sp>
      <p:sp>
        <p:nvSpPr>
          <p:cNvPr id="9" name="Slide Number Placeholder 8"/>
          <p:cNvSpPr>
            <a:spLocks noGrp="1"/>
          </p:cNvSpPr>
          <p:nvPr>
            <p:ph type="sldNum" sz="quarter" idx="12"/>
          </p:nvPr>
        </p:nvSpPr>
        <p:spPr/>
        <p:txBody>
          <a:bodyPr/>
          <a:lstStyle>
            <a:lvl1pPr>
              <a:defRPr>
                <a:latin typeface="Franklin Gothic Book"/>
                <a:ea typeface="+mj-ea"/>
                <a:cs typeface="+mj-cs"/>
              </a:defRPr>
            </a:lvl1pPr>
          </a:lstStyle>
          <a:p>
            <a:pPr>
              <a:defRPr/>
            </a:pPr>
            <a:fld id="{682996DA-0249-4419-817B-E297A25A341C}"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7" r:id="rId5"/>
    <p:sldLayoutId id="2147483688"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8196"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8197"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696464"/>
                </a:solidFill>
                <a:latin typeface="Perpetua" pitchFamily="18" charset="0"/>
              </a:defRPr>
            </a:lvl1pPr>
          </a:lstStyle>
          <a:p>
            <a:pPr>
              <a:defRPr/>
            </a:pPr>
            <a:fld id="{377A5BD6-FE63-4D77-BF47-7B3D1EEFD203}" type="datetimeFigureOut">
              <a:rPr lang="en-IE"/>
              <a:pPr>
                <a:defRPr/>
              </a:pPr>
              <a:t>20/02/2014</a:t>
            </a:fld>
            <a:endParaRPr lang="en-IE"/>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rgbClr val="696464"/>
                </a:solidFill>
                <a:latin typeface="Perpetua" pitchFamily="18" charset="0"/>
              </a:defRPr>
            </a:lvl1pPr>
          </a:lstStyle>
          <a:p>
            <a:pPr>
              <a:defRPr/>
            </a:pPr>
            <a:endParaRPr lang="en-IE"/>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itchFamily="34" charset="0"/>
              </a:defRPr>
            </a:lvl1pPr>
          </a:lstStyle>
          <a:p>
            <a:pPr>
              <a:defRPr/>
            </a:pPr>
            <a:fld id="{459649F0-9356-4004-83E9-A03FFBA9C683}"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grpSp>
          <p:nvGrpSpPr>
            <p:cNvPr id="1034" name="Group 5"/>
            <p:cNvGrpSpPr>
              <a:grpSpLocks/>
            </p:cNvGrpSpPr>
            <p:nvPr userDrawn="1"/>
          </p:nvGrpSpPr>
          <p:grpSpPr bwMode="auto">
            <a:xfrm>
              <a:off x="3528" y="3715"/>
              <a:ext cx="792" cy="521"/>
              <a:chOff x="3527" y="3715"/>
              <a:chExt cx="792" cy="521"/>
            </a:xfrm>
          </p:grpSpPr>
          <p:sp>
            <p:nvSpPr>
              <p:cNvPr id="12903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3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4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2904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4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4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4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4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4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4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4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5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5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5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5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2905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5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5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2906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6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6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6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6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6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6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2906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7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7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7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7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7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7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7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sp>
            <p:nvSpPr>
              <p:cNvPr id="12907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hangingPunct="0">
                  <a:defRPr/>
                </a:pPr>
                <a:endParaRPr lang="en-GB">
                  <a:solidFill>
                    <a:srgbClr val="FFFFFF"/>
                  </a:solidFill>
                  <a:latin typeface="Arial" panose="020B0604020202020204" pitchFamily="34"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IE" smtClean="0">
                  <a:solidFill>
                    <a:srgbClr val="FFFFFF"/>
                  </a:solidFill>
                </a:endParaRP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hangingPunct="0">
                    <a:defRPr/>
                  </a:pPr>
                  <a:endParaRPr lang="en-US" smtClean="0">
                    <a:solidFill>
                      <a:srgbClr val="FFFFFF"/>
                    </a:solidFill>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hangingPunct="0">
                    <a:defRPr/>
                  </a:pPr>
                  <a:endParaRPr lang="en-US" smtClean="0">
                    <a:solidFill>
                      <a:srgbClr val="FFFFFF"/>
                    </a:solidFill>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hangingPunct="0">
                    <a:defRPr/>
                  </a:pPr>
                  <a:endParaRPr lang="en-US" smtClean="0">
                    <a:solidFill>
                      <a:srgbClr val="FFFFFF"/>
                    </a:solidFill>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hangingPunct="0">
                    <a:defRPr/>
                  </a:pPr>
                  <a:endParaRPr lang="en-US" smtClean="0">
                    <a:solidFill>
                      <a:srgbClr val="FFFFFF"/>
                    </a:solidFill>
                  </a:endParaRPr>
                </a:p>
              </p:txBody>
            </p:sp>
          </p:grpSp>
        </p:grpSp>
      </p:grpSp>
      <p:sp>
        <p:nvSpPr>
          <p:cNvPr id="129091"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GB" smtClean="0"/>
              <a:t>Click to edit Master title style</a:t>
            </a:r>
          </a:p>
        </p:txBody>
      </p:sp>
      <p:sp>
        <p:nvSpPr>
          <p:cNvPr id="129092"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9093"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defTabSz="914400">
              <a:defRPr/>
            </a:pPr>
            <a:endParaRPr lang="en-GB">
              <a:solidFill>
                <a:srgbClr val="FFFFFF"/>
              </a:solidFill>
            </a:endParaRPr>
          </a:p>
        </p:txBody>
      </p:sp>
      <p:sp>
        <p:nvSpPr>
          <p:cNvPr id="129094"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defTabSz="914400">
              <a:defRPr/>
            </a:pPr>
            <a:endParaRPr lang="en-GB">
              <a:solidFill>
                <a:srgbClr val="FFFFFF"/>
              </a:solidFill>
            </a:endParaRPr>
          </a:p>
        </p:txBody>
      </p:sp>
      <p:sp>
        <p:nvSpPr>
          <p:cNvPr id="129095"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defTabSz="914400"/>
            <a:fld id="{3BBBDFEF-5D8C-4B96-89BD-C7A6DEE58C0B}" type="slidenum">
              <a:rPr lang="en-GB" smtClean="0">
                <a:solidFill>
                  <a:srgbClr val="FFFFFF"/>
                </a:solidFill>
              </a:rPr>
              <a:pPr defTabSz="914400"/>
              <a:t>‹#›</a:t>
            </a:fld>
            <a:endParaRPr lang="en-GB" smtClean="0">
              <a:solidFill>
                <a:srgbClr val="FFFFFF"/>
              </a:solidFill>
            </a:endParaRPr>
          </a:p>
        </p:txBody>
      </p:sp>
    </p:spTree>
    <p:extLst>
      <p:ext uri="{BB962C8B-B14F-4D97-AF65-F5344CB8AC3E}">
        <p14:creationId xmlns:p14="http://schemas.microsoft.com/office/powerpoint/2010/main" val="2110623851"/>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2"/>
          <p:cNvGrpSpPr>
            <a:grpSpLocks/>
          </p:cNvGrpSpPr>
          <p:nvPr/>
        </p:nvGrpSpPr>
        <p:grpSpPr bwMode="auto">
          <a:xfrm>
            <a:off x="0" y="0"/>
            <a:ext cx="8686800" cy="4876800"/>
            <a:chOff x="0" y="0"/>
            <a:chExt cx="5472" cy="3072"/>
          </a:xfrm>
        </p:grpSpPr>
        <p:sp>
          <p:nvSpPr>
            <p:cNvPr id="55299"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2400">
                <a:solidFill>
                  <a:srgbClr val="000000"/>
                </a:solidFill>
                <a:latin typeface="Times New Roman" pitchFamily="18" charset="0"/>
              </a:endParaRPr>
            </a:p>
          </p:txBody>
        </p:sp>
        <p:grpSp>
          <p:nvGrpSpPr>
            <p:cNvPr id="55300" name="Group 4"/>
            <p:cNvGrpSpPr>
              <a:grpSpLocks/>
            </p:cNvGrpSpPr>
            <p:nvPr/>
          </p:nvGrpSpPr>
          <p:grpSpPr bwMode="auto">
            <a:xfrm>
              <a:off x="240" y="893"/>
              <a:ext cx="5232" cy="115"/>
              <a:chOff x="240" y="893"/>
              <a:chExt cx="5232" cy="115"/>
            </a:xfrm>
          </p:grpSpPr>
          <p:sp>
            <p:nvSpPr>
              <p:cNvPr id="55301"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2400">
                  <a:solidFill>
                    <a:srgbClr val="000000"/>
                  </a:solidFill>
                  <a:latin typeface="Times New Roman" pitchFamily="18" charset="0"/>
                </a:endParaRPr>
              </a:p>
            </p:txBody>
          </p:sp>
          <p:sp>
            <p:nvSpPr>
              <p:cNvPr id="55302"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IE">
                  <a:solidFill>
                    <a:srgbClr val="000000"/>
                  </a:solidFill>
                </a:endParaRPr>
              </a:p>
            </p:txBody>
          </p:sp>
        </p:grpSp>
      </p:grpSp>
      <p:sp>
        <p:nvSpPr>
          <p:cNvPr id="55303"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4"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5"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defTabSz="914400"/>
            <a:endParaRPr lang="en-US">
              <a:solidFill>
                <a:srgbClr val="000000"/>
              </a:solidFill>
            </a:endParaRPr>
          </a:p>
        </p:txBody>
      </p:sp>
      <p:sp>
        <p:nvSpPr>
          <p:cNvPr id="55306"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defTabSz="914400"/>
            <a:endParaRPr lang="en-US">
              <a:solidFill>
                <a:srgbClr val="000000"/>
              </a:solidFill>
            </a:endParaRPr>
          </a:p>
        </p:txBody>
      </p:sp>
      <p:sp>
        <p:nvSpPr>
          <p:cNvPr id="55307"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defTabSz="914400"/>
            <a:fld id="{19F710CF-C942-48AA-A670-02F49CAFAE87}" type="slidenum">
              <a:rPr lang="en-US">
                <a:solidFill>
                  <a:srgbClr val="000000"/>
                </a:solidFill>
              </a:rPr>
              <a:pPr defTabSz="914400"/>
              <a:t>‹#›</a:t>
            </a:fld>
            <a:endParaRPr lang="en-US">
              <a:solidFill>
                <a:srgbClr val="000000"/>
              </a:solidFill>
            </a:endParaRPr>
          </a:p>
        </p:txBody>
      </p:sp>
      <p:sp>
        <p:nvSpPr>
          <p:cNvPr id="55308"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IE">
              <a:solidFill>
                <a:srgbClr val="000000"/>
              </a:solidFill>
            </a:endParaRPr>
          </a:p>
        </p:txBody>
      </p:sp>
    </p:spTree>
    <p:extLst>
      <p:ext uri="{BB962C8B-B14F-4D97-AF65-F5344CB8AC3E}">
        <p14:creationId xmlns:p14="http://schemas.microsoft.com/office/powerpoint/2010/main" val="59524841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457200" y="2564904"/>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NCMRG Training</a:t>
            </a:r>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smtClean="0"/>
          </a:p>
        </p:txBody>
      </p:sp>
    </p:spTree>
    <p:extLst>
      <p:ext uri="{BB962C8B-B14F-4D97-AF65-F5344CB8AC3E}">
        <p14:creationId xmlns:p14="http://schemas.microsoft.com/office/powerpoint/2010/main" val="3816833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IE" smtClean="0"/>
              <a:t>The Initial Complaint</a:t>
            </a:r>
            <a:endParaRPr lang="en-US" smtClean="0"/>
          </a:p>
        </p:txBody>
      </p:sp>
      <p:sp>
        <p:nvSpPr>
          <p:cNvPr id="26626"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r>
              <a:rPr lang="en-GB" sz="2800" smtClean="0"/>
              <a:t>Practice which ensures the safety and welfare of the child  and to protect from any current risk.</a:t>
            </a:r>
            <a:endParaRPr lang="en-US" sz="2800" smtClean="0"/>
          </a:p>
          <a:p>
            <a:r>
              <a:rPr lang="en-GB" sz="2800" smtClean="0"/>
              <a:t>The type of help provided to a complainant making an allegation and to the complainant’s family.</a:t>
            </a:r>
            <a:endParaRPr lang="en-US" sz="2800" smtClean="0"/>
          </a:p>
          <a:p>
            <a:r>
              <a:rPr lang="en-GB" sz="2800" smtClean="0"/>
              <a:t>Engagement with the statutory authorities, at the point of notification and beyond. </a:t>
            </a:r>
            <a:endParaRPr lang="en-US" sz="2800" smtClean="0"/>
          </a:p>
          <a:p>
            <a:r>
              <a:rPr lang="en-GB" sz="2800" smtClean="0"/>
              <a:t>The appropriateness of the respondent continuing in his or her present pastoral assignment, having regard to the paramount need to protect children</a:t>
            </a:r>
            <a:endParaRPr lang="en-US" sz="2800" smtClean="0"/>
          </a:p>
          <a:p>
            <a:endParaRPr lang="en-US" sz="2800" smtClean="0"/>
          </a:p>
        </p:txBody>
      </p:sp>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Risk assessment - Internal</a:t>
            </a:r>
            <a:endParaRPr lang="en-US" smtClean="0"/>
          </a:p>
        </p:txBody>
      </p:sp>
      <p:sp>
        <p:nvSpPr>
          <p:cNvPr id="2867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Credibility of allegation</a:t>
            </a:r>
          </a:p>
          <a:p>
            <a:r>
              <a:rPr lang="en-IE" smtClean="0"/>
              <a:t>Current contact with children</a:t>
            </a:r>
          </a:p>
          <a:p>
            <a:r>
              <a:rPr lang="en-IE" smtClean="0"/>
              <a:t>Current Ministry</a:t>
            </a:r>
          </a:p>
          <a:p>
            <a:r>
              <a:rPr lang="en-IE" smtClean="0"/>
              <a:t>Residence</a:t>
            </a:r>
          </a:p>
          <a:p>
            <a:r>
              <a:rPr lang="en-IE" smtClean="0"/>
              <a:t>Information sharing</a:t>
            </a:r>
          </a:p>
          <a:p>
            <a:r>
              <a:rPr lang="en-IE" smtClean="0"/>
              <a:t>Co-operation of respondent</a:t>
            </a:r>
          </a:p>
          <a:p>
            <a:r>
              <a:rPr lang="en-IE" smtClean="0"/>
              <a:t>Risk management plan</a:t>
            </a:r>
            <a:endParaRPr lang="en-US" smtClean="0"/>
          </a:p>
        </p:txBody>
      </p:sp>
    </p:spTree>
    <p:extLst>
      <p:ext uri="{BB962C8B-B14F-4D97-AF65-F5344CB8AC3E}">
        <p14:creationId xmlns:p14="http://schemas.microsoft.com/office/powerpoint/2010/main" val="3231480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Risk Assessments/psychological</a:t>
            </a:r>
            <a:endParaRPr lang="en-US" smtClean="0"/>
          </a:p>
        </p:txBody>
      </p:sp>
      <p:sp>
        <p:nvSpPr>
          <p:cNvPr id="2969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Carried out by qualified person</a:t>
            </a:r>
          </a:p>
          <a:p>
            <a:r>
              <a:rPr lang="en-IE" smtClean="0"/>
              <a:t>Uses a recognised model of assessment</a:t>
            </a:r>
          </a:p>
          <a:p>
            <a:r>
              <a:rPr lang="en-IE" smtClean="0"/>
              <a:t>Gives clarity on credibility of allegation</a:t>
            </a:r>
          </a:p>
          <a:p>
            <a:r>
              <a:rPr lang="en-IE" smtClean="0"/>
              <a:t>Provides information on likelihood of reoffending</a:t>
            </a:r>
          </a:p>
          <a:p>
            <a:r>
              <a:rPr lang="en-IE" smtClean="0"/>
              <a:t>Assists with risk management plan</a:t>
            </a:r>
            <a:endParaRPr lang="en-US" smtClean="0"/>
          </a:p>
        </p:txBody>
      </p:sp>
    </p:spTree>
    <p:extLst>
      <p:ext uri="{BB962C8B-B14F-4D97-AF65-F5344CB8AC3E}">
        <p14:creationId xmlns:p14="http://schemas.microsoft.com/office/powerpoint/2010/main" val="1186923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3379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r>
              <a:rPr lang="en-US" dirty="0" smtClean="0"/>
              <a:t>Questions</a:t>
            </a:r>
          </a:p>
        </p:txBody>
      </p:sp>
    </p:spTree>
    <p:extLst>
      <p:ext uri="{BB962C8B-B14F-4D97-AF65-F5344CB8AC3E}">
        <p14:creationId xmlns:p14="http://schemas.microsoft.com/office/powerpoint/2010/main" val="5350931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r>
              <a:rPr lang="en-US" dirty="0" smtClean="0"/>
              <a:t>Issues from the Floor</a:t>
            </a:r>
          </a:p>
          <a:p>
            <a:pPr marL="0" indent="0" algn="ctr">
              <a:buFont typeface="Arial" charset="0"/>
              <a:buNone/>
            </a:pPr>
            <a:endParaRPr lang="en-US" dirty="0"/>
          </a:p>
          <a:p>
            <a:pPr marL="0" indent="0" algn="ctr">
              <a:buFont typeface="Arial" charset="0"/>
              <a:buNone/>
            </a:pPr>
            <a:r>
              <a:rPr lang="en-US" dirty="0" smtClean="0"/>
              <a:t>Colette Stevenson</a:t>
            </a:r>
          </a:p>
        </p:txBody>
      </p:sp>
    </p:spTree>
    <p:extLst>
      <p:ext uri="{BB962C8B-B14F-4D97-AF65-F5344CB8AC3E}">
        <p14:creationId xmlns:p14="http://schemas.microsoft.com/office/powerpoint/2010/main" val="40083852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r>
              <a:rPr lang="en-US" dirty="0" smtClean="0"/>
              <a:t>Evaluations </a:t>
            </a:r>
          </a:p>
          <a:p>
            <a:pPr marL="0" indent="0" algn="ctr">
              <a:buFont typeface="Arial" charset="0"/>
              <a:buNone/>
            </a:pPr>
            <a:r>
              <a:rPr lang="en-US" dirty="0" smtClean="0"/>
              <a:t>And</a:t>
            </a:r>
          </a:p>
          <a:p>
            <a:pPr marL="0" indent="0" algn="ctr">
              <a:buFont typeface="Arial" charset="0"/>
              <a:buNone/>
            </a:pPr>
            <a:r>
              <a:rPr lang="en-US" dirty="0" smtClean="0"/>
              <a:t>Thanks</a:t>
            </a:r>
            <a:endParaRPr lang="en-US" dirty="0"/>
          </a:p>
        </p:txBody>
      </p:sp>
    </p:spTree>
    <p:extLst>
      <p:ext uri="{BB962C8B-B14F-4D97-AF65-F5344CB8AC3E}">
        <p14:creationId xmlns:p14="http://schemas.microsoft.com/office/powerpoint/2010/main" val="410579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IE" smtClean="0"/>
              <a:t>Initial Complaint continued</a:t>
            </a:r>
            <a:endParaRPr lang="en-US" smtClean="0"/>
          </a:p>
        </p:txBody>
      </p:sp>
      <p:sp>
        <p:nvSpPr>
          <p:cNvPr id="27650"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r>
              <a:rPr lang="en-GB" smtClean="0"/>
              <a:t>How the right of the respondent to a fair trial on any criminal charge may be preserved and his or her good name and reputation may be appropriately safeguarded</a:t>
            </a:r>
            <a:endParaRPr lang="en-US" smtClean="0"/>
          </a:p>
          <a:p>
            <a:r>
              <a:rPr lang="en-GB" smtClean="0"/>
              <a:t>Whether a specialist risk assessment of the respondent should be sought</a:t>
            </a:r>
            <a:endParaRPr lang="en-US" smtClean="0"/>
          </a:p>
          <a:p>
            <a:r>
              <a:rPr lang="en-GB" smtClean="0"/>
              <a:t>Appropriate timeframes for action</a:t>
            </a:r>
            <a:endParaRPr lang="en-US" smtClean="0"/>
          </a:p>
          <a:p>
            <a:endParaRPr lang="en-US" smtClean="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IE" smtClean="0"/>
              <a:t>Advice on Ministry</a:t>
            </a:r>
            <a:endParaRPr lang="en-US" smtClean="0"/>
          </a:p>
        </p:txBody>
      </p:sp>
      <p:sp>
        <p:nvSpPr>
          <p:cNvPr id="28674"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90000"/>
              </a:lnSpc>
            </a:pPr>
            <a:r>
              <a:rPr lang="en-GB" smtClean="0"/>
              <a:t>Review all information relating to the allegation</a:t>
            </a:r>
            <a:endParaRPr lang="en-US" smtClean="0"/>
          </a:p>
          <a:p>
            <a:pPr>
              <a:lnSpc>
                <a:spcPct val="90000"/>
              </a:lnSpc>
            </a:pPr>
            <a:r>
              <a:rPr lang="en-GB" smtClean="0"/>
              <a:t>Scrutinise any information received from the statutory investigating agencies</a:t>
            </a:r>
            <a:endParaRPr lang="en-US" smtClean="0"/>
          </a:p>
          <a:p>
            <a:pPr>
              <a:lnSpc>
                <a:spcPct val="90000"/>
              </a:lnSpc>
            </a:pPr>
            <a:r>
              <a:rPr lang="en-GB" smtClean="0"/>
              <a:t>Obtain and review information from the designated person, who is responsible for ensuring the church investigation</a:t>
            </a:r>
            <a:endParaRPr lang="en-US" smtClean="0"/>
          </a:p>
          <a:p>
            <a:pPr>
              <a:lnSpc>
                <a:spcPct val="90000"/>
              </a:lnSpc>
            </a:pPr>
            <a:r>
              <a:rPr lang="en-GB" smtClean="0"/>
              <a:t>Consider any independent reports, e.g. risk assessments</a:t>
            </a:r>
            <a:endParaRPr lang="en-US" smtClean="0"/>
          </a:p>
          <a:p>
            <a:pPr>
              <a:lnSpc>
                <a:spcPct val="90000"/>
              </a:lnSpc>
            </a:pPr>
            <a:endParaRPr lang="en-US" smtClean="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IE" smtClean="0"/>
              <a:t>Process</a:t>
            </a:r>
            <a:endParaRPr lang="en-US" smtClean="0"/>
          </a:p>
        </p:txBody>
      </p:sp>
      <p:sp>
        <p:nvSpPr>
          <p:cNvPr id="2969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r>
              <a:rPr lang="en-IE" smtClean="0"/>
              <a:t>Completion of Case Submission Form with full information and accompanying reports</a:t>
            </a:r>
          </a:p>
          <a:p>
            <a:r>
              <a:rPr lang="en-IE" smtClean="0"/>
              <a:t>Papers forwarded to members 2 days before meeting</a:t>
            </a:r>
          </a:p>
          <a:p>
            <a:r>
              <a:rPr lang="en-IE" smtClean="0"/>
              <a:t>Pre-discussion amongst members</a:t>
            </a:r>
          </a:p>
          <a:p>
            <a:r>
              <a:rPr lang="en-IE" smtClean="0"/>
              <a:t>Presentation by Bishop/Provincial/DO</a:t>
            </a:r>
            <a:endParaRPr lang="en-US" smtClean="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IE" smtClean="0"/>
              <a:t>Process Continued</a:t>
            </a:r>
            <a:endParaRPr lang="en-US" smtClean="0"/>
          </a:p>
        </p:txBody>
      </p:sp>
      <p:sp>
        <p:nvSpPr>
          <p:cNvPr id="30722"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r>
              <a:rPr lang="en-IE" smtClean="0"/>
              <a:t>Discussion and summary advice orally at meeting</a:t>
            </a:r>
          </a:p>
          <a:p>
            <a:r>
              <a:rPr lang="en-IE" smtClean="0"/>
              <a:t>Written advice within 7 days on case discussion form</a:t>
            </a:r>
          </a:p>
          <a:p>
            <a:r>
              <a:rPr lang="en-IE" smtClean="0"/>
              <a:t>Confirmation by Bishop/Provincial that the advice has been accepted</a:t>
            </a:r>
          </a:p>
          <a:p>
            <a:r>
              <a:rPr lang="en-IE" smtClean="0"/>
              <a:t>Resubmission if required</a:t>
            </a:r>
            <a:endParaRPr lang="en-US" smtClean="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Statistics</a:t>
            </a:r>
            <a:endParaRPr lang="en-US" smtClean="0"/>
          </a:p>
        </p:txBody>
      </p:sp>
      <p:sp>
        <p:nvSpPr>
          <p:cNvPr id="3174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b="1" smtClean="0"/>
              <a:t>January 2012 – January 2013 – 56 cases</a:t>
            </a:r>
          </a:p>
          <a:p>
            <a:pPr>
              <a:buFont typeface="Wingdings" pitchFamily="2" charset="2"/>
              <a:buChar char="Ø"/>
            </a:pPr>
            <a:r>
              <a:rPr lang="en-IE" b="1" smtClean="0">
                <a:solidFill>
                  <a:schemeClr val="hlink"/>
                </a:solidFill>
              </a:rPr>
              <a:t>19 submitted by Dioceses</a:t>
            </a:r>
          </a:p>
          <a:p>
            <a:pPr>
              <a:buFont typeface="Wingdings" pitchFamily="2" charset="2"/>
              <a:buChar char="Ø"/>
            </a:pPr>
            <a:r>
              <a:rPr lang="en-IE" b="1" smtClean="0">
                <a:solidFill>
                  <a:schemeClr val="hlink"/>
                </a:solidFill>
              </a:rPr>
              <a:t>37 submitted by Religious Congregations</a:t>
            </a:r>
          </a:p>
          <a:p>
            <a:endParaRPr lang="en-IE" b="1" smtClean="0">
              <a:solidFill>
                <a:schemeClr val="hlink"/>
              </a:solidFill>
            </a:endParaRPr>
          </a:p>
          <a:p>
            <a:r>
              <a:rPr lang="en-IE" b="1" smtClean="0"/>
              <a:t>January 2013 – 2014 – 43 cases</a:t>
            </a:r>
          </a:p>
          <a:p>
            <a:pPr>
              <a:buFont typeface="Wingdings" pitchFamily="2" charset="2"/>
              <a:buChar char="Ø"/>
            </a:pPr>
            <a:r>
              <a:rPr lang="en-IE" b="1" smtClean="0">
                <a:solidFill>
                  <a:schemeClr val="hlink"/>
                </a:solidFill>
              </a:rPr>
              <a:t>19 submitted by Dioceses</a:t>
            </a:r>
          </a:p>
          <a:p>
            <a:pPr>
              <a:buFont typeface="Wingdings" pitchFamily="2" charset="2"/>
              <a:buChar char="Ø"/>
            </a:pPr>
            <a:r>
              <a:rPr lang="en-IE" b="1" smtClean="0">
                <a:solidFill>
                  <a:schemeClr val="hlink"/>
                </a:solidFill>
              </a:rPr>
              <a:t>24 submitted by Religious Congregations</a:t>
            </a:r>
          </a:p>
          <a:p>
            <a:endParaRPr lang="en-US" b="1"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Emerging Themes</a:t>
            </a:r>
            <a:endParaRPr lang="en-US" smtClean="0"/>
          </a:p>
        </p:txBody>
      </p:sp>
      <p:sp>
        <p:nvSpPr>
          <p:cNvPr id="3277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IE" smtClean="0"/>
          </a:p>
          <a:p>
            <a:r>
              <a:rPr lang="en-IE" smtClean="0"/>
              <a:t>Delays in Civil processes</a:t>
            </a:r>
          </a:p>
          <a:p>
            <a:r>
              <a:rPr lang="en-IE" smtClean="0"/>
              <a:t>Lack of understanding of Church processes</a:t>
            </a:r>
          </a:p>
          <a:p>
            <a:r>
              <a:rPr lang="en-IE" smtClean="0"/>
              <a:t>Recovered memory</a:t>
            </a:r>
          </a:p>
          <a:p>
            <a:r>
              <a:rPr lang="en-IE" smtClean="0"/>
              <a:t>Assessments</a:t>
            </a:r>
          </a:p>
          <a:p>
            <a:r>
              <a:rPr lang="en-IE" smtClean="0"/>
              <a:t>Management plans</a:t>
            </a: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3379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r>
              <a:rPr lang="en-US" dirty="0" smtClean="0"/>
              <a:t>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ctrTitle"/>
          </p:nvPr>
        </p:nvSpPr>
        <p:spPr/>
        <p:txBody>
          <a:bodyPr/>
          <a:lstStyle/>
          <a:p>
            <a:pPr eaLnBrk="1" hangingPunct="1">
              <a:defRPr/>
            </a:pPr>
            <a:r>
              <a:rPr lang="en-IE" sz="5400" smtClean="0"/>
              <a:t>Recovered Memory</a:t>
            </a:r>
            <a:endParaRPr lang="en-GB" sz="5400" smtClean="0"/>
          </a:p>
        </p:txBody>
      </p:sp>
      <p:sp>
        <p:nvSpPr>
          <p:cNvPr id="2058" name="Rectangle 10"/>
          <p:cNvSpPr>
            <a:spLocks noGrp="1" noChangeArrowheads="1"/>
          </p:cNvSpPr>
          <p:nvPr>
            <p:ph type="subTitle" idx="1"/>
          </p:nvPr>
        </p:nvSpPr>
        <p:spPr/>
        <p:txBody>
          <a:bodyPr/>
          <a:lstStyle/>
          <a:p>
            <a:pPr eaLnBrk="1" hangingPunct="1">
              <a:defRPr/>
            </a:pPr>
            <a:r>
              <a:rPr lang="en-IE" sz="2400" smtClean="0"/>
              <a:t>Peter Kieran</a:t>
            </a:r>
            <a:endParaRPr lang="en-GB" sz="2400" smtClean="0"/>
          </a:p>
        </p:txBody>
      </p:sp>
    </p:spTree>
    <p:extLst>
      <p:ext uri="{BB962C8B-B14F-4D97-AF65-F5344CB8AC3E}">
        <p14:creationId xmlns:p14="http://schemas.microsoft.com/office/powerpoint/2010/main" val="32880075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IE" smtClean="0">
                <a:solidFill>
                  <a:schemeClr val="folHlink"/>
                </a:solidFill>
              </a:rPr>
              <a:t>Are you in the right place?</a:t>
            </a:r>
            <a:endParaRPr lang="en-GB" smtClean="0">
              <a:solidFill>
                <a:schemeClr val="folHlink"/>
              </a:solidFill>
            </a:endParaRPr>
          </a:p>
        </p:txBody>
      </p:sp>
      <p:pic>
        <p:nvPicPr>
          <p:cNvPr id="4099" name="Picture 4" descr="memor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1412875"/>
            <a:ext cx="7343775"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83480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a:p>
          <a:p>
            <a:pPr marL="0" indent="0" algn="ctr">
              <a:buFont typeface="Arial" charset="0"/>
              <a:buNone/>
            </a:pPr>
            <a:r>
              <a:rPr lang="en-US" dirty="0" smtClean="0"/>
              <a:t>Welcome and Prayer</a:t>
            </a:r>
          </a:p>
          <a:p>
            <a:pPr marL="0" indent="0" algn="ctr">
              <a:buFont typeface="Arial" charset="0"/>
              <a:buNone/>
            </a:pPr>
            <a:endParaRPr lang="en-US" dirty="0"/>
          </a:p>
          <a:p>
            <a:pPr marL="0" indent="0" algn="ctr">
              <a:buFont typeface="Arial" charset="0"/>
              <a:buNone/>
            </a:pPr>
            <a:r>
              <a:rPr lang="en-US" smtClean="0"/>
              <a:t>Colette </a:t>
            </a:r>
            <a:r>
              <a:rPr lang="en-US" smtClean="0"/>
              <a:t>Stevenson</a:t>
            </a:r>
            <a:endParaRPr lang="en-US" dirty="0" smtClean="0"/>
          </a:p>
        </p:txBody>
      </p:sp>
    </p:spTree>
    <p:extLst>
      <p:ext uri="{BB962C8B-B14F-4D97-AF65-F5344CB8AC3E}">
        <p14:creationId xmlns:p14="http://schemas.microsoft.com/office/powerpoint/2010/main" val="3498030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GB" sz="2800" b="1" smtClean="0"/>
              <a:t>I Remember, I Remember…</a:t>
            </a:r>
          </a:p>
        </p:txBody>
      </p:sp>
      <p:pic>
        <p:nvPicPr>
          <p:cNvPr id="5123" name="Picture 4" descr="quote-i-remember-i-remember-the-house-where-i-was-born-the-little-window-where-the-sun-came-thomas-hood-23827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1412875"/>
            <a:ext cx="5976937" cy="309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5" descr="illu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600575"/>
            <a:ext cx="38862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375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IE" smtClean="0"/>
              <a:t>What is Memory?</a:t>
            </a:r>
            <a:endParaRPr lang="en-GB" smtClean="0"/>
          </a:p>
        </p:txBody>
      </p:sp>
      <p:sp>
        <p:nvSpPr>
          <p:cNvPr id="20483" name="Rectangle 3"/>
          <p:cNvSpPr>
            <a:spLocks noGrp="1" noChangeArrowheads="1"/>
          </p:cNvSpPr>
          <p:nvPr>
            <p:ph type="body" idx="1"/>
          </p:nvPr>
        </p:nvSpPr>
        <p:spPr/>
        <p:txBody>
          <a:bodyPr/>
          <a:lstStyle/>
          <a:p>
            <a:pPr eaLnBrk="1" hangingPunct="1">
              <a:buFont typeface="Wingdings" pitchFamily="2" charset="2"/>
              <a:buNone/>
              <a:defRPr/>
            </a:pPr>
            <a:r>
              <a:rPr lang="en-GB" smtClean="0"/>
              <a:t>Memory refers to the mental processes that</a:t>
            </a:r>
          </a:p>
          <a:p>
            <a:pPr eaLnBrk="1" hangingPunct="1">
              <a:buFont typeface="Wingdings" pitchFamily="2" charset="2"/>
              <a:buNone/>
              <a:defRPr/>
            </a:pPr>
            <a:r>
              <a:rPr lang="en-GB" smtClean="0"/>
              <a:t>enable the individual to </a:t>
            </a:r>
          </a:p>
          <a:p>
            <a:pPr eaLnBrk="1" hangingPunct="1">
              <a:defRPr/>
            </a:pPr>
            <a:r>
              <a:rPr lang="en-GB" smtClean="0"/>
              <a:t>acquire </a:t>
            </a:r>
          </a:p>
          <a:p>
            <a:pPr eaLnBrk="1" hangingPunct="1">
              <a:defRPr/>
            </a:pPr>
            <a:r>
              <a:rPr lang="en-GB" smtClean="0"/>
              <a:t>retain and </a:t>
            </a:r>
          </a:p>
          <a:p>
            <a:pPr eaLnBrk="1" hangingPunct="1">
              <a:defRPr/>
            </a:pPr>
            <a:r>
              <a:rPr lang="en-GB" smtClean="0"/>
              <a:t>retrieve </a:t>
            </a:r>
          </a:p>
          <a:p>
            <a:pPr eaLnBrk="1" hangingPunct="1">
              <a:buFont typeface="Wingdings" pitchFamily="2" charset="2"/>
              <a:buNone/>
              <a:defRPr/>
            </a:pPr>
            <a:r>
              <a:rPr lang="en-GB" smtClean="0"/>
              <a:t>information</a:t>
            </a:r>
          </a:p>
          <a:p>
            <a:pPr eaLnBrk="1" hangingPunct="1">
              <a:buFont typeface="Wingdings" pitchFamily="2" charset="2"/>
              <a:buNone/>
              <a:defRPr/>
            </a:pPr>
            <a:endParaRPr lang="en-GB" smtClean="0"/>
          </a:p>
        </p:txBody>
      </p:sp>
      <p:pic>
        <p:nvPicPr>
          <p:cNvPr id="6148" name="Picture 5" descr="wod_bra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3141663"/>
            <a:ext cx="3298825"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6614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GB" sz="3200" b="1" smtClean="0">
                <a:solidFill>
                  <a:schemeClr val="folHlink"/>
                </a:solidFill>
              </a:rPr>
              <a:t>Memory involves three basic processes</a:t>
            </a:r>
            <a:r>
              <a:rPr lang="en-GB" sz="3200" smtClean="0">
                <a:solidFill>
                  <a:schemeClr val="folHlink"/>
                </a:solidFill>
              </a:rPr>
              <a:t/>
            </a:r>
            <a:br>
              <a:rPr lang="en-GB" sz="3200" smtClean="0">
                <a:solidFill>
                  <a:schemeClr val="folHlink"/>
                </a:solidFill>
              </a:rPr>
            </a:br>
            <a:endParaRPr lang="en-GB" sz="3200" smtClean="0">
              <a:solidFill>
                <a:schemeClr val="folHlink"/>
              </a:solidFill>
            </a:endParaRPr>
          </a:p>
        </p:txBody>
      </p:sp>
      <p:sp>
        <p:nvSpPr>
          <p:cNvPr id="21507" name="Rectangle 3"/>
          <p:cNvSpPr>
            <a:spLocks noGrp="1" noChangeArrowheads="1"/>
          </p:cNvSpPr>
          <p:nvPr>
            <p:ph type="body" idx="1"/>
          </p:nvPr>
        </p:nvSpPr>
        <p:spPr>
          <a:xfrm>
            <a:off x="468313" y="1196975"/>
            <a:ext cx="8135937" cy="4176713"/>
          </a:xfrm>
        </p:spPr>
        <p:txBody>
          <a:bodyPr/>
          <a:lstStyle/>
          <a:p>
            <a:pPr marL="609600" indent="-609600" eaLnBrk="1" hangingPunct="1">
              <a:buFont typeface="Wingdings" pitchFamily="2" charset="2"/>
              <a:buAutoNum type="arabicPeriod"/>
              <a:defRPr/>
            </a:pPr>
            <a:r>
              <a:rPr lang="en-GB" sz="2400" b="1" smtClean="0"/>
              <a:t>Encoding</a:t>
            </a:r>
            <a:r>
              <a:rPr lang="en-GB" sz="2400" smtClean="0"/>
              <a:t> – the process of transforming information into a form that can be entered into and retained by the memory system</a:t>
            </a:r>
          </a:p>
          <a:p>
            <a:pPr marL="609600" indent="-609600" eaLnBrk="1" hangingPunct="1">
              <a:buFont typeface="Wingdings" pitchFamily="2" charset="2"/>
              <a:buNone/>
              <a:defRPr/>
            </a:pPr>
            <a:endParaRPr lang="en-GB" sz="2400" smtClean="0"/>
          </a:p>
          <a:p>
            <a:pPr marL="609600" indent="-609600" eaLnBrk="1" hangingPunct="1">
              <a:buFont typeface="Wingdings" pitchFamily="2" charset="2"/>
              <a:buNone/>
              <a:defRPr/>
            </a:pPr>
            <a:r>
              <a:rPr lang="en-GB" sz="2400" smtClean="0">
                <a:solidFill>
                  <a:schemeClr val="folHlink"/>
                </a:solidFill>
              </a:rPr>
              <a:t>2.</a:t>
            </a:r>
            <a:r>
              <a:rPr lang="en-GB" sz="2400" smtClean="0"/>
              <a:t> 	</a:t>
            </a:r>
            <a:r>
              <a:rPr lang="en-GB" sz="2400" b="1" smtClean="0"/>
              <a:t>Storage</a:t>
            </a:r>
            <a:r>
              <a:rPr lang="en-GB" sz="2400" smtClean="0"/>
              <a:t> – the process of retaining information in memory so that it can be accessed and used later</a:t>
            </a:r>
          </a:p>
          <a:p>
            <a:pPr marL="609600" indent="-609600" eaLnBrk="1" hangingPunct="1">
              <a:buFont typeface="Wingdings" pitchFamily="2" charset="2"/>
              <a:buNone/>
              <a:defRPr/>
            </a:pPr>
            <a:endParaRPr lang="en-GB" sz="2400" smtClean="0"/>
          </a:p>
          <a:p>
            <a:pPr marL="609600" indent="-609600" eaLnBrk="1" hangingPunct="1">
              <a:buFont typeface="Wingdings" pitchFamily="2" charset="2"/>
              <a:buNone/>
              <a:defRPr/>
            </a:pPr>
            <a:r>
              <a:rPr lang="en-GB" sz="2400" smtClean="0">
                <a:solidFill>
                  <a:schemeClr val="folHlink"/>
                </a:solidFill>
              </a:rPr>
              <a:t>3</a:t>
            </a:r>
            <a:r>
              <a:rPr lang="en-GB" sz="2400" b="1" smtClean="0">
                <a:solidFill>
                  <a:schemeClr val="folHlink"/>
                </a:solidFill>
              </a:rPr>
              <a:t>.</a:t>
            </a:r>
            <a:r>
              <a:rPr lang="en-GB" sz="2400" b="1" smtClean="0"/>
              <a:t> 	Retrieval</a:t>
            </a:r>
            <a:r>
              <a:rPr lang="en-GB" sz="2400" smtClean="0"/>
              <a:t> – the process of recovering the stored information so that we are consciously aware of it</a:t>
            </a:r>
          </a:p>
          <a:p>
            <a:pPr marL="609600" indent="-609600" eaLnBrk="1" hangingPunct="1">
              <a:buFont typeface="Wingdings" pitchFamily="2" charset="2"/>
              <a:buNone/>
              <a:defRPr/>
            </a:pPr>
            <a:endParaRPr lang="en-GB" sz="2400" smtClean="0"/>
          </a:p>
        </p:txBody>
      </p:sp>
    </p:spTree>
    <p:extLst>
      <p:ext uri="{BB962C8B-B14F-4D97-AF65-F5344CB8AC3E}">
        <p14:creationId xmlns:p14="http://schemas.microsoft.com/office/powerpoint/2010/main" val="37103516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IE" sz="4000" b="1" smtClean="0">
                <a:solidFill>
                  <a:schemeClr val="folHlink"/>
                </a:solidFill>
              </a:rPr>
              <a:t>Human memory is not like…</a:t>
            </a:r>
            <a:br>
              <a:rPr lang="en-IE" sz="4000" b="1" smtClean="0">
                <a:solidFill>
                  <a:schemeClr val="folHlink"/>
                </a:solidFill>
              </a:rPr>
            </a:br>
            <a:r>
              <a:rPr lang="en-IE" sz="4000" smtClean="0">
                <a:solidFill>
                  <a:schemeClr val="folHlink"/>
                </a:solidFill>
              </a:rPr>
              <a:t/>
            </a:r>
            <a:br>
              <a:rPr lang="en-IE" sz="4000" smtClean="0">
                <a:solidFill>
                  <a:schemeClr val="folHlink"/>
                </a:solidFill>
              </a:rPr>
            </a:br>
            <a:endParaRPr lang="en-GB" sz="4000" smtClean="0">
              <a:solidFill>
                <a:schemeClr val="folHlink"/>
              </a:solidFill>
            </a:endParaRPr>
          </a:p>
        </p:txBody>
      </p:sp>
      <p:pic>
        <p:nvPicPr>
          <p:cNvPr id="8195" name="Picture 4" descr="brain memory fact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1844675"/>
            <a:ext cx="3744913" cy="295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5" descr="Memory-myths-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844675"/>
            <a:ext cx="38782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p:cNvSpPr>
            <a:spLocks noChangeArrowheads="1"/>
          </p:cNvSpPr>
          <p:nvPr/>
        </p:nvSpPr>
        <p:spPr bwMode="auto">
          <a:xfrm>
            <a:off x="4140200" y="3657600"/>
            <a:ext cx="64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defRPr/>
            </a:pPr>
            <a:r>
              <a:rPr lang="en-IE" sz="3600" b="1">
                <a:solidFill>
                  <a:srgbClr val="AFE1FF"/>
                </a:solidFill>
                <a:effectLst>
                  <a:outerShdw blurRad="38100" dist="38100" dir="2700000" algn="tl">
                    <a:srgbClr val="000000"/>
                  </a:outerShdw>
                </a:effectLst>
                <a:latin typeface="Calibri" panose="020F0502020204030204" pitchFamily="34" charset="0"/>
              </a:rPr>
              <a:t>or</a:t>
            </a:r>
            <a:endParaRPr lang="en-GB" sz="3600" b="1">
              <a:solidFill>
                <a:srgbClr val="AFE1FF"/>
              </a:solidFill>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21508417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IE" sz="4000" smtClean="0">
                <a:solidFill>
                  <a:srgbClr val="FF9900"/>
                </a:solidFill>
              </a:rPr>
              <a:t>How short is short-term, how long is long-term?</a:t>
            </a:r>
            <a:endParaRPr lang="en-GB" sz="4000" smtClean="0">
              <a:solidFill>
                <a:srgbClr val="FF9900"/>
              </a:solidFill>
            </a:endParaRPr>
          </a:p>
        </p:txBody>
      </p:sp>
      <p:pic>
        <p:nvPicPr>
          <p:cNvPr id="9219" name="Picture 4" descr="6c5b6779ba8122ad7243599e15bb0f60_1M"/>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5288" y="1701800"/>
            <a:ext cx="8353425" cy="482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29391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b="1" smtClean="0">
                <a:solidFill>
                  <a:srgbClr val="FFCC66"/>
                </a:solidFill>
              </a:rPr>
              <a:t>Long-term Memory</a:t>
            </a:r>
            <a:endParaRPr lang="en-GB" b="1" smtClean="0">
              <a:solidFill>
                <a:srgbClr val="FFCC66"/>
              </a:solidFill>
            </a:endParaRPr>
          </a:p>
        </p:txBody>
      </p:sp>
      <p:sp>
        <p:nvSpPr>
          <p:cNvPr id="88067" name="Rectangle 3"/>
          <p:cNvSpPr>
            <a:spLocks noGrp="1" noChangeArrowheads="1"/>
          </p:cNvSpPr>
          <p:nvPr>
            <p:ph type="body" idx="1"/>
          </p:nvPr>
        </p:nvSpPr>
        <p:spPr>
          <a:xfrm>
            <a:off x="457200" y="1600200"/>
            <a:ext cx="6059488" cy="4525963"/>
          </a:xfrm>
        </p:spPr>
        <p:txBody>
          <a:bodyPr/>
          <a:lstStyle/>
          <a:p>
            <a:pPr eaLnBrk="1" hangingPunct="1">
              <a:lnSpc>
                <a:spcPct val="90000"/>
              </a:lnSpc>
              <a:defRPr/>
            </a:pPr>
            <a:r>
              <a:rPr lang="en-US" smtClean="0"/>
              <a:t>For the storage of information over extended periods of time </a:t>
            </a:r>
          </a:p>
          <a:p>
            <a:pPr eaLnBrk="1" hangingPunct="1">
              <a:lnSpc>
                <a:spcPct val="90000"/>
              </a:lnSpc>
              <a:buFont typeface="Wingdings" pitchFamily="2" charset="2"/>
              <a:buNone/>
              <a:defRPr/>
            </a:pPr>
            <a:endParaRPr lang="en-US" smtClean="0"/>
          </a:p>
          <a:p>
            <a:pPr eaLnBrk="1" hangingPunct="1">
              <a:lnSpc>
                <a:spcPct val="90000"/>
              </a:lnSpc>
              <a:defRPr/>
            </a:pPr>
            <a:r>
              <a:rPr lang="en-US" smtClean="0"/>
              <a:t>Has a limitless capacity</a:t>
            </a:r>
          </a:p>
          <a:p>
            <a:pPr eaLnBrk="1" hangingPunct="1">
              <a:lnSpc>
                <a:spcPct val="90000"/>
              </a:lnSpc>
              <a:buFont typeface="Wingdings" pitchFamily="2" charset="2"/>
              <a:buNone/>
              <a:defRPr/>
            </a:pPr>
            <a:endParaRPr lang="en-US" smtClean="0"/>
          </a:p>
          <a:p>
            <a:pPr eaLnBrk="1" hangingPunct="1">
              <a:lnSpc>
                <a:spcPct val="90000"/>
              </a:lnSpc>
              <a:defRPr/>
            </a:pPr>
            <a:r>
              <a:rPr lang="en-US" smtClean="0"/>
              <a:t>Retrieving information can be quick and easy, or it can be frustratingly impeded and complex.</a:t>
            </a:r>
            <a:r>
              <a:rPr lang="en-GB" smtClean="0"/>
              <a:t> </a:t>
            </a:r>
          </a:p>
        </p:txBody>
      </p:sp>
      <p:pic>
        <p:nvPicPr>
          <p:cNvPr id="10244" name="Picture 5" descr="ANd9GcTq1fCaW-vum7-XWrQMFlSgqcgijJ7zguQDjTpF496FbYHu5UZB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341438"/>
            <a:ext cx="243998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80EEqGzfTUeMXBGKHPAZ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076700"/>
            <a:ext cx="24479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713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z="4000" b="1" smtClean="0">
                <a:solidFill>
                  <a:srgbClr val="FFCC66"/>
                </a:solidFill>
              </a:rPr>
              <a:t>Types of information in </a:t>
            </a:r>
            <a:br>
              <a:rPr lang="en-US" sz="4000" b="1" smtClean="0">
                <a:solidFill>
                  <a:srgbClr val="FFCC66"/>
                </a:solidFill>
              </a:rPr>
            </a:br>
            <a:r>
              <a:rPr lang="en-US" sz="4000" b="1" smtClean="0">
                <a:solidFill>
                  <a:srgbClr val="FFCC66"/>
                </a:solidFill>
              </a:rPr>
              <a:t>long-term memory</a:t>
            </a:r>
            <a:r>
              <a:rPr lang="en-GB" sz="4000" smtClean="0"/>
              <a:t> </a:t>
            </a:r>
          </a:p>
        </p:txBody>
      </p:sp>
      <p:sp>
        <p:nvSpPr>
          <p:cNvPr id="89091" name="Rectangle 3"/>
          <p:cNvSpPr>
            <a:spLocks noGrp="1" noChangeArrowheads="1"/>
          </p:cNvSpPr>
          <p:nvPr>
            <p:ph type="body" idx="1"/>
          </p:nvPr>
        </p:nvSpPr>
        <p:spPr>
          <a:xfrm>
            <a:off x="457200" y="1630363"/>
            <a:ext cx="8229600" cy="4105275"/>
          </a:xfrm>
        </p:spPr>
        <p:txBody>
          <a:bodyPr/>
          <a:lstStyle/>
          <a:p>
            <a:pPr marL="533400" indent="-533400" eaLnBrk="1" hangingPunct="1">
              <a:lnSpc>
                <a:spcPct val="80000"/>
              </a:lnSpc>
              <a:buFont typeface="Wingdings" pitchFamily="2" charset="2"/>
              <a:buNone/>
              <a:defRPr/>
            </a:pPr>
            <a:r>
              <a:rPr lang="en-US" sz="2400" b="1" smtClean="0">
                <a:solidFill>
                  <a:srgbClr val="FFCC66"/>
                </a:solidFill>
              </a:rPr>
              <a:t>a.</a:t>
            </a:r>
            <a:r>
              <a:rPr lang="en-US" sz="2400" b="1" smtClean="0"/>
              <a:t> </a:t>
            </a:r>
            <a:r>
              <a:rPr lang="en-US" sz="2400" b="1" smtClean="0">
                <a:solidFill>
                  <a:srgbClr val="FF9900"/>
                </a:solidFill>
              </a:rPr>
              <a:t>Semantic memory</a:t>
            </a:r>
            <a:r>
              <a:rPr lang="en-US" sz="2400" b="1" smtClean="0"/>
              <a:t> – (</a:t>
            </a:r>
            <a:r>
              <a:rPr lang="en-US" sz="2400" smtClean="0"/>
              <a:t>memory of meanings)</a:t>
            </a:r>
            <a:r>
              <a:rPr lang="en-US" sz="2400" b="1" smtClean="0"/>
              <a:t> - </a:t>
            </a:r>
            <a:r>
              <a:rPr lang="en-US" sz="2400" smtClean="0"/>
              <a:t>refers to general knowledge  that includes facts, names, definitions, concepts,  and ideas stored in long-term memory.</a:t>
            </a:r>
          </a:p>
          <a:p>
            <a:pPr marL="533400" indent="-533400" eaLnBrk="1" hangingPunct="1">
              <a:lnSpc>
                <a:spcPct val="80000"/>
              </a:lnSpc>
              <a:buFont typeface="Wingdings" pitchFamily="2" charset="2"/>
              <a:buNone/>
              <a:defRPr/>
            </a:pPr>
            <a:endParaRPr lang="en-GB" sz="2400" smtClean="0"/>
          </a:p>
          <a:p>
            <a:pPr marL="533400" indent="-533400" eaLnBrk="1" hangingPunct="1">
              <a:lnSpc>
                <a:spcPct val="80000"/>
              </a:lnSpc>
              <a:buFont typeface="Wingdings" pitchFamily="2" charset="2"/>
              <a:buNone/>
              <a:defRPr/>
            </a:pPr>
            <a:r>
              <a:rPr lang="en-US" sz="2400" b="1" smtClean="0">
                <a:solidFill>
                  <a:srgbClr val="FFCC66"/>
                </a:solidFill>
              </a:rPr>
              <a:t>b.</a:t>
            </a:r>
            <a:r>
              <a:rPr lang="en-US" sz="2400" b="1" smtClean="0"/>
              <a:t> </a:t>
            </a:r>
            <a:r>
              <a:rPr lang="en-US" sz="2400" b="1" smtClean="0">
                <a:solidFill>
                  <a:srgbClr val="FF9900"/>
                </a:solidFill>
              </a:rPr>
              <a:t>Procedural memory</a:t>
            </a:r>
            <a:r>
              <a:rPr lang="en-US" sz="2400" b="1" smtClean="0"/>
              <a:t> </a:t>
            </a:r>
            <a:r>
              <a:rPr lang="en-US" sz="2400" smtClean="0"/>
              <a:t>refers to the long-term memory of how to perform different skills, operations, and actions.</a:t>
            </a:r>
          </a:p>
          <a:p>
            <a:pPr marL="533400" indent="-533400" eaLnBrk="1" hangingPunct="1">
              <a:lnSpc>
                <a:spcPct val="80000"/>
              </a:lnSpc>
              <a:buFont typeface="Wingdings" pitchFamily="2" charset="2"/>
              <a:buNone/>
              <a:defRPr/>
            </a:pPr>
            <a:endParaRPr lang="en-US" sz="2400" smtClean="0"/>
          </a:p>
          <a:p>
            <a:pPr marL="533400" indent="-533400" eaLnBrk="1" hangingPunct="1">
              <a:lnSpc>
                <a:spcPct val="80000"/>
              </a:lnSpc>
              <a:buFont typeface="Wingdings" pitchFamily="2" charset="2"/>
              <a:buNone/>
              <a:defRPr/>
            </a:pPr>
            <a:r>
              <a:rPr lang="en-US" sz="2400" b="1" smtClean="0">
                <a:solidFill>
                  <a:srgbClr val="FFCC66"/>
                </a:solidFill>
              </a:rPr>
              <a:t>c.</a:t>
            </a:r>
            <a:r>
              <a:rPr lang="en-US" sz="2400" smtClean="0"/>
              <a:t> </a:t>
            </a:r>
            <a:r>
              <a:rPr lang="en-US" sz="2400" b="1" smtClean="0">
                <a:solidFill>
                  <a:srgbClr val="FF9900"/>
                </a:solidFill>
              </a:rPr>
              <a:t>Episodic memory</a:t>
            </a:r>
            <a:r>
              <a:rPr lang="en-US" sz="2400" b="1" smtClean="0"/>
              <a:t> </a:t>
            </a:r>
            <a:r>
              <a:rPr lang="en-US" sz="2400" smtClean="0"/>
              <a:t>refers to your long-term memory of specific events or episodes in your life, including the time and place that they occurred. </a:t>
            </a:r>
          </a:p>
          <a:p>
            <a:pPr marL="533400" indent="-533400" eaLnBrk="1" hangingPunct="1">
              <a:lnSpc>
                <a:spcPct val="80000"/>
              </a:lnSpc>
              <a:buFont typeface="Wingdings" pitchFamily="2" charset="2"/>
              <a:buNone/>
              <a:defRPr/>
            </a:pPr>
            <a:r>
              <a:rPr lang="en-US" sz="2400" smtClean="0"/>
              <a:t>	</a:t>
            </a:r>
            <a:r>
              <a:rPr lang="en-US" sz="2400" i="1" smtClean="0">
                <a:solidFill>
                  <a:srgbClr val="FF9900"/>
                </a:solidFill>
              </a:rPr>
              <a:t>Autobiographical memory</a:t>
            </a:r>
            <a:r>
              <a:rPr lang="en-US" sz="2400" i="1" smtClean="0"/>
              <a:t> </a:t>
            </a:r>
            <a:r>
              <a:rPr lang="en-US" sz="2400" smtClean="0"/>
              <a:t>refers to the events of your life—your personal life history.</a:t>
            </a:r>
          </a:p>
          <a:p>
            <a:pPr marL="533400" indent="-533400" eaLnBrk="1" hangingPunct="1">
              <a:lnSpc>
                <a:spcPct val="80000"/>
              </a:lnSpc>
              <a:buFont typeface="Wingdings" pitchFamily="2" charset="2"/>
              <a:buNone/>
              <a:defRPr/>
            </a:pPr>
            <a:endParaRPr lang="en-GB" sz="2400" smtClean="0"/>
          </a:p>
        </p:txBody>
      </p:sp>
    </p:spTree>
    <p:extLst>
      <p:ext uri="{BB962C8B-B14F-4D97-AF65-F5344CB8AC3E}">
        <p14:creationId xmlns:p14="http://schemas.microsoft.com/office/powerpoint/2010/main" val="1143170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9125" y="368300"/>
            <a:ext cx="7956550" cy="1052513"/>
          </a:xfrm>
        </p:spPr>
        <p:txBody>
          <a:bodyPr/>
          <a:lstStyle/>
          <a:p>
            <a:pPr eaLnBrk="1" hangingPunct="1">
              <a:defRPr/>
            </a:pPr>
            <a:r>
              <a:rPr lang="en-IE" b="1" smtClean="0">
                <a:solidFill>
                  <a:srgbClr val="FFCC66"/>
                </a:solidFill>
              </a:rPr>
              <a:t>Accuracy?</a:t>
            </a:r>
            <a:endParaRPr lang="en-GB" b="1" smtClean="0">
              <a:solidFill>
                <a:srgbClr val="FFCC66"/>
              </a:solidFill>
            </a:endParaRPr>
          </a:p>
        </p:txBody>
      </p:sp>
      <p:sp>
        <p:nvSpPr>
          <p:cNvPr id="18435" name="Rectangle 3"/>
          <p:cNvSpPr>
            <a:spLocks noGrp="1" noChangeArrowheads="1"/>
          </p:cNvSpPr>
          <p:nvPr>
            <p:ph type="body" idx="1"/>
          </p:nvPr>
        </p:nvSpPr>
        <p:spPr>
          <a:xfrm>
            <a:off x="468313" y="1484313"/>
            <a:ext cx="8229600" cy="4619625"/>
          </a:xfrm>
        </p:spPr>
        <p:txBody>
          <a:bodyPr/>
          <a:lstStyle/>
          <a:p>
            <a:pPr eaLnBrk="1" hangingPunct="1">
              <a:buFont typeface="Wingdings" pitchFamily="2" charset="2"/>
              <a:buNone/>
              <a:defRPr/>
            </a:pPr>
            <a:r>
              <a:rPr lang="en-GB" sz="4400" smtClean="0"/>
              <a:t>“Remembrance of things past is not necessarily the remembrance of things as they were.”</a:t>
            </a:r>
            <a:br>
              <a:rPr lang="en-GB" sz="4400" smtClean="0"/>
            </a:br>
            <a:endParaRPr lang="en-GB" smtClean="0"/>
          </a:p>
          <a:p>
            <a:pPr eaLnBrk="1" hangingPunct="1">
              <a:buFont typeface="Wingdings" pitchFamily="2" charset="2"/>
              <a:buNone/>
              <a:defRPr/>
            </a:pPr>
            <a:r>
              <a:rPr lang="en-GB" smtClean="0"/>
              <a:t>Marcel Proust </a:t>
            </a:r>
          </a:p>
        </p:txBody>
      </p:sp>
      <p:pic>
        <p:nvPicPr>
          <p:cNvPr id="12292" name="Picture 5" descr="marcel-proust-madele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4076700"/>
            <a:ext cx="210185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8882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3200" b="1" smtClean="0">
                <a:solidFill>
                  <a:srgbClr val="FFCC66"/>
                </a:solidFill>
                <a:latin typeface="Calibri" panose="020F0502020204030204" pitchFamily="34" charset="0"/>
              </a:rPr>
              <a:t>Implicit and Explicit Memory: </a:t>
            </a:r>
            <a:br>
              <a:rPr lang="en-US" sz="3200" b="1" smtClean="0">
                <a:solidFill>
                  <a:srgbClr val="FFCC66"/>
                </a:solidFill>
                <a:latin typeface="Calibri" panose="020F0502020204030204" pitchFamily="34" charset="0"/>
              </a:rPr>
            </a:br>
            <a:r>
              <a:rPr lang="en-US" sz="3200" b="1" smtClean="0">
                <a:solidFill>
                  <a:srgbClr val="FFCC66"/>
                </a:solidFill>
                <a:latin typeface="Calibri" panose="020F0502020204030204" pitchFamily="34" charset="0"/>
              </a:rPr>
              <a:t>Two Dimensions of Long-Term Memory</a:t>
            </a:r>
            <a:r>
              <a:rPr lang="en-GB" sz="4000" smtClean="0"/>
              <a:t> </a:t>
            </a:r>
          </a:p>
        </p:txBody>
      </p:sp>
      <p:sp>
        <p:nvSpPr>
          <p:cNvPr id="90115" name="Rectangle 3"/>
          <p:cNvSpPr>
            <a:spLocks noGrp="1" noChangeArrowheads="1"/>
          </p:cNvSpPr>
          <p:nvPr>
            <p:ph type="body" idx="1"/>
          </p:nvPr>
        </p:nvSpPr>
        <p:spPr/>
        <p:txBody>
          <a:bodyPr/>
          <a:lstStyle/>
          <a:p>
            <a:pPr marL="609600" indent="-609600" eaLnBrk="1" hangingPunct="1">
              <a:lnSpc>
                <a:spcPct val="90000"/>
              </a:lnSpc>
              <a:buFont typeface="Wingdings" pitchFamily="2" charset="2"/>
              <a:buNone/>
              <a:defRPr/>
            </a:pPr>
            <a:r>
              <a:rPr lang="en-US" sz="2800" b="1" smtClean="0">
                <a:solidFill>
                  <a:srgbClr val="FFCC66"/>
                </a:solidFill>
              </a:rPr>
              <a:t>a.</a:t>
            </a:r>
            <a:r>
              <a:rPr lang="en-US" sz="2800" b="1" smtClean="0"/>
              <a:t> Explicit memory </a:t>
            </a:r>
            <a:r>
              <a:rPr lang="en-US" sz="2800" smtClean="0"/>
              <a:t>is </a:t>
            </a:r>
            <a:r>
              <a:rPr lang="en-US" sz="2800" i="1" smtClean="0"/>
              <a:t>memory with awareness</a:t>
            </a:r>
            <a:r>
              <a:rPr lang="en-US" sz="2800" smtClean="0"/>
              <a:t>—information or knowledge that can be consciously recollected, including episodic and semantic memory </a:t>
            </a:r>
          </a:p>
          <a:p>
            <a:pPr marL="609600" indent="-609600" eaLnBrk="1" hangingPunct="1">
              <a:lnSpc>
                <a:spcPct val="90000"/>
              </a:lnSpc>
              <a:defRPr/>
            </a:pPr>
            <a:endParaRPr lang="en-IE" sz="2800" smtClean="0"/>
          </a:p>
          <a:p>
            <a:pPr marL="609600" indent="-609600" eaLnBrk="1" hangingPunct="1">
              <a:lnSpc>
                <a:spcPct val="90000"/>
              </a:lnSpc>
              <a:buFont typeface="Wingdings" pitchFamily="2" charset="2"/>
              <a:buNone/>
              <a:defRPr/>
            </a:pPr>
            <a:r>
              <a:rPr lang="en-US" sz="2800" b="1" smtClean="0">
                <a:solidFill>
                  <a:srgbClr val="FFCC66"/>
                </a:solidFill>
              </a:rPr>
              <a:t>b.</a:t>
            </a:r>
            <a:r>
              <a:rPr lang="en-US" sz="2800" b="1" smtClean="0"/>
              <a:t> Implicit memory </a:t>
            </a:r>
            <a:r>
              <a:rPr lang="en-US" sz="2800" smtClean="0"/>
              <a:t>is </a:t>
            </a:r>
            <a:r>
              <a:rPr lang="en-US" sz="2800" i="1" smtClean="0"/>
              <a:t>memory without awareness</a:t>
            </a:r>
            <a:r>
              <a:rPr lang="en-US" sz="2800" smtClean="0"/>
              <a:t>—memories that cannot be consciously recollected, but that still affect behavior, knowledge, or performance of some task </a:t>
            </a:r>
            <a:endParaRPr lang="en-GB" sz="2800" smtClean="0"/>
          </a:p>
        </p:txBody>
      </p:sp>
    </p:spTree>
    <p:extLst>
      <p:ext uri="{BB962C8B-B14F-4D97-AF65-F5344CB8AC3E}">
        <p14:creationId xmlns:p14="http://schemas.microsoft.com/office/powerpoint/2010/main" val="32522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IE" smtClean="0"/>
              <a:t> </a:t>
            </a:r>
            <a:r>
              <a:rPr lang="en-IE" sz="3600" b="1" smtClean="0">
                <a:solidFill>
                  <a:srgbClr val="FF9900"/>
                </a:solidFill>
                <a:latin typeface="Calibri" panose="020F0502020204030204" pitchFamily="34" charset="0"/>
              </a:rPr>
              <a:t>Impact of Child Sexual Abuse on Adults</a:t>
            </a:r>
            <a:endParaRPr lang="en-GB" sz="3600" b="1" smtClean="0">
              <a:solidFill>
                <a:srgbClr val="FF9900"/>
              </a:solidFill>
              <a:latin typeface="Calibri" panose="020F0502020204030204" pitchFamily="34" charset="0"/>
            </a:endParaRPr>
          </a:p>
        </p:txBody>
      </p:sp>
      <p:sp>
        <p:nvSpPr>
          <p:cNvPr id="151555" name="Rectangle 3"/>
          <p:cNvSpPr>
            <a:spLocks noGrp="1" noChangeArrowheads="1"/>
          </p:cNvSpPr>
          <p:nvPr>
            <p:ph type="body" idx="1"/>
          </p:nvPr>
        </p:nvSpPr>
        <p:spPr>
          <a:xfrm>
            <a:off x="457200" y="1196975"/>
            <a:ext cx="8229600" cy="4929188"/>
          </a:xfrm>
        </p:spPr>
        <p:txBody>
          <a:bodyPr/>
          <a:lstStyle/>
          <a:p>
            <a:pPr eaLnBrk="1" hangingPunct="1">
              <a:buFont typeface="Wingdings" pitchFamily="2" charset="2"/>
              <a:buNone/>
              <a:defRPr/>
            </a:pPr>
            <a:r>
              <a:rPr lang="en-IE" sz="2800" smtClean="0">
                <a:latin typeface="Calibri" panose="020F0502020204030204" pitchFamily="34" charset="0"/>
              </a:rPr>
              <a:t>CSA is a risk factor, but great care has to be taken regarding assumptions that it is the single causative factor – so the following are </a:t>
            </a:r>
            <a:r>
              <a:rPr lang="en-IE" sz="2800" i="1" smtClean="0">
                <a:latin typeface="Calibri" panose="020F0502020204030204" pitchFamily="34" charset="0"/>
              </a:rPr>
              <a:t>potential outcomes</a:t>
            </a:r>
            <a:r>
              <a:rPr lang="en-IE" sz="2800" smtClean="0">
                <a:latin typeface="Calibri" panose="020F0502020204030204" pitchFamily="34" charset="0"/>
              </a:rPr>
              <a:t> of CSA:</a:t>
            </a:r>
          </a:p>
          <a:p>
            <a:pPr eaLnBrk="1" hangingPunct="1">
              <a:defRPr/>
            </a:pPr>
            <a:r>
              <a:rPr lang="en-IE" sz="2800" smtClean="0">
                <a:latin typeface="Calibri" panose="020F0502020204030204" pitchFamily="34" charset="0"/>
              </a:rPr>
              <a:t>Post traumatic stress</a:t>
            </a:r>
          </a:p>
          <a:p>
            <a:pPr eaLnBrk="1" hangingPunct="1">
              <a:defRPr/>
            </a:pPr>
            <a:r>
              <a:rPr lang="en-IE" sz="2800" smtClean="0">
                <a:latin typeface="Calibri" panose="020F0502020204030204" pitchFamily="34" charset="0"/>
              </a:rPr>
              <a:t>Cognitive distortions</a:t>
            </a:r>
          </a:p>
          <a:p>
            <a:pPr eaLnBrk="1" hangingPunct="1">
              <a:defRPr/>
            </a:pPr>
            <a:r>
              <a:rPr lang="en-IE" sz="2800" smtClean="0">
                <a:latin typeface="Calibri" panose="020F0502020204030204" pitchFamily="34" charset="0"/>
              </a:rPr>
              <a:t>Emotional distress</a:t>
            </a:r>
          </a:p>
          <a:p>
            <a:pPr eaLnBrk="1" hangingPunct="1">
              <a:defRPr/>
            </a:pPr>
            <a:r>
              <a:rPr lang="en-IE" sz="2800" smtClean="0">
                <a:latin typeface="Calibri" panose="020F0502020204030204" pitchFamily="34" charset="0"/>
              </a:rPr>
              <a:t>Impaired sense of self</a:t>
            </a:r>
          </a:p>
          <a:p>
            <a:pPr eaLnBrk="1" hangingPunct="1">
              <a:defRPr/>
            </a:pPr>
            <a:r>
              <a:rPr lang="en-IE" sz="2800" smtClean="0">
                <a:latin typeface="Calibri" panose="020F0502020204030204" pitchFamily="34" charset="0"/>
              </a:rPr>
              <a:t>Avoidance </a:t>
            </a:r>
          </a:p>
          <a:p>
            <a:pPr eaLnBrk="1" hangingPunct="1">
              <a:defRPr/>
            </a:pPr>
            <a:r>
              <a:rPr lang="en-IE" sz="2800" smtClean="0">
                <a:latin typeface="Calibri" panose="020F0502020204030204" pitchFamily="34" charset="0"/>
              </a:rPr>
              <a:t>Interpersonal difficulties</a:t>
            </a:r>
            <a:endParaRPr lang="en-GB" sz="2800" smtClean="0">
              <a:latin typeface="Calibri" panose="020F0502020204030204" pitchFamily="34" charset="0"/>
            </a:endParaRPr>
          </a:p>
        </p:txBody>
      </p:sp>
      <p:pic>
        <p:nvPicPr>
          <p:cNvPr id="14340" name="Picture 5" descr="Face3_by_y0ui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708275"/>
            <a:ext cx="253841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83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Aims for the Day</a:t>
            </a:r>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514350" indent="-514350">
              <a:buFont typeface="Arial" charset="0"/>
              <a:buAutoNum type="arabicPeriod"/>
            </a:pPr>
            <a:r>
              <a:rPr lang="en-US" sz="2400" dirty="0" smtClean="0"/>
              <a:t>To update you on the work of the NCMRG and update you on emerging themes from cases.</a:t>
            </a:r>
          </a:p>
          <a:p>
            <a:pPr marL="514350" indent="-514350">
              <a:buFont typeface="Arial" charset="0"/>
              <a:buAutoNum type="arabicPeriod"/>
            </a:pPr>
            <a:r>
              <a:rPr lang="en-US" sz="2400" dirty="0" smtClean="0"/>
              <a:t>To present information on these recurring themes  including:</a:t>
            </a:r>
          </a:p>
          <a:p>
            <a:pPr lvl="1"/>
            <a:r>
              <a:rPr lang="en-US" sz="2400" dirty="0" smtClean="0"/>
              <a:t>Recovered memory</a:t>
            </a:r>
          </a:p>
          <a:p>
            <a:pPr lvl="1"/>
            <a:r>
              <a:rPr lang="en-US" sz="2400" dirty="0" smtClean="0"/>
              <a:t>Canonical process</a:t>
            </a:r>
          </a:p>
          <a:p>
            <a:pPr lvl="1"/>
            <a:r>
              <a:rPr lang="en-US" sz="2400" dirty="0" smtClean="0"/>
              <a:t>Assessments</a:t>
            </a:r>
          </a:p>
          <a:p>
            <a:pPr marL="0" indent="0">
              <a:buNone/>
            </a:pPr>
            <a:r>
              <a:rPr lang="en-US" sz="2400" dirty="0" smtClean="0"/>
              <a:t>3. To hear from you an issues you have in relation to these themes or others.</a:t>
            </a:r>
          </a:p>
          <a:p>
            <a:pPr marL="514350" indent="-514350">
              <a:buFont typeface="Arial" charset="0"/>
              <a:buAutoNum type="arabicPeriod"/>
            </a:pPr>
            <a:endParaRPr lang="en-US" dirty="0" smtClean="0"/>
          </a:p>
        </p:txBody>
      </p:sp>
    </p:spTree>
    <p:extLst>
      <p:ext uri="{BB962C8B-B14F-4D97-AF65-F5344CB8AC3E}">
        <p14:creationId xmlns:p14="http://schemas.microsoft.com/office/powerpoint/2010/main" val="2615165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IE" sz="4000" b="1" smtClean="0">
                <a:solidFill>
                  <a:srgbClr val="FF9900"/>
                </a:solidFill>
                <a:latin typeface="Calibri" panose="020F0502020204030204" pitchFamily="34" charset="0"/>
              </a:rPr>
              <a:t>Dissociation, denial and repression</a:t>
            </a:r>
            <a:endParaRPr lang="en-GB" sz="4000" b="1" smtClean="0">
              <a:solidFill>
                <a:srgbClr val="FF9900"/>
              </a:solidFill>
              <a:latin typeface="Calibri" panose="020F0502020204030204" pitchFamily="34" charset="0"/>
            </a:endParaRPr>
          </a:p>
        </p:txBody>
      </p:sp>
      <p:sp>
        <p:nvSpPr>
          <p:cNvPr id="152579" name="Rectangle 3"/>
          <p:cNvSpPr>
            <a:spLocks noGrp="1" noChangeArrowheads="1"/>
          </p:cNvSpPr>
          <p:nvPr>
            <p:ph type="body" idx="1"/>
          </p:nvPr>
        </p:nvSpPr>
        <p:spPr>
          <a:xfrm>
            <a:off x="457200" y="1196975"/>
            <a:ext cx="5051425" cy="5661025"/>
          </a:xfrm>
        </p:spPr>
        <p:txBody>
          <a:bodyPr/>
          <a:lstStyle/>
          <a:p>
            <a:pPr eaLnBrk="1" hangingPunct="1">
              <a:buFont typeface="Wingdings" pitchFamily="2" charset="2"/>
              <a:buNone/>
              <a:defRPr/>
            </a:pPr>
            <a:r>
              <a:rPr lang="en-IE" sz="2800" b="1" smtClean="0">
                <a:solidFill>
                  <a:srgbClr val="FF9900"/>
                </a:solidFill>
              </a:rPr>
              <a:t>Dissociation</a:t>
            </a:r>
            <a:r>
              <a:rPr lang="en-IE" sz="2800" smtClean="0"/>
              <a:t> is an attempt to deal with an internal conflict that is triggered by an intolerable external situation. The person closes off part of what was previously conscious memory and feeling – a ‘selective forgetting’ without conscious intent – an ability to detach from adverse emotional states</a:t>
            </a:r>
            <a:endParaRPr lang="en-GB" sz="2800" smtClean="0"/>
          </a:p>
        </p:txBody>
      </p:sp>
      <p:pic>
        <p:nvPicPr>
          <p:cNvPr id="15364" name="Picture 5" descr="Researchers at Canada’s Western University have found a way to effectively block certain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420938"/>
            <a:ext cx="33845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20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IE" sz="4000" b="1" smtClean="0">
                <a:solidFill>
                  <a:srgbClr val="FF9900"/>
                </a:solidFill>
                <a:latin typeface="Calibri" panose="020F0502020204030204" pitchFamily="34" charset="0"/>
              </a:rPr>
              <a:t>Dissociation, denial and repression</a:t>
            </a:r>
            <a:endParaRPr lang="en-GB" sz="4000" b="1" smtClean="0">
              <a:solidFill>
                <a:srgbClr val="FF9900"/>
              </a:solidFill>
              <a:latin typeface="Calibri" panose="020F0502020204030204" pitchFamily="34" charset="0"/>
            </a:endParaRPr>
          </a:p>
        </p:txBody>
      </p:sp>
      <p:sp>
        <p:nvSpPr>
          <p:cNvPr id="153603" name="Rectangle 3"/>
          <p:cNvSpPr>
            <a:spLocks noGrp="1" noChangeArrowheads="1"/>
          </p:cNvSpPr>
          <p:nvPr>
            <p:ph type="body" idx="1"/>
          </p:nvPr>
        </p:nvSpPr>
        <p:spPr>
          <a:xfrm>
            <a:off x="0" y="1268413"/>
            <a:ext cx="4787900" cy="5589587"/>
          </a:xfrm>
        </p:spPr>
        <p:txBody>
          <a:bodyPr/>
          <a:lstStyle/>
          <a:p>
            <a:pPr eaLnBrk="1" hangingPunct="1">
              <a:buFont typeface="Wingdings" pitchFamily="2" charset="2"/>
              <a:buNone/>
              <a:defRPr/>
            </a:pPr>
            <a:r>
              <a:rPr lang="en-IE" b="1" smtClean="0">
                <a:solidFill>
                  <a:srgbClr val="FF9900"/>
                </a:solidFill>
              </a:rPr>
              <a:t>Denial</a:t>
            </a:r>
            <a:r>
              <a:rPr lang="en-IE" smtClean="0"/>
              <a:t> is the refusal to accept the factual situation or objective reality. It is quite a primitive psychological defence mechanism as it is characteristic of an earlier stage in personal development</a:t>
            </a:r>
            <a:endParaRPr lang="en-GB" smtClean="0"/>
          </a:p>
        </p:txBody>
      </p:sp>
      <p:pic>
        <p:nvPicPr>
          <p:cNvPr id="16388" name="Picture 5" descr="LivingInDe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700213"/>
            <a:ext cx="358457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IE" sz="4000" b="1" smtClean="0">
                <a:solidFill>
                  <a:srgbClr val="FF9900"/>
                </a:solidFill>
                <a:latin typeface="Calibri" panose="020F0502020204030204" pitchFamily="34" charset="0"/>
              </a:rPr>
              <a:t>Dissociation, denial and repression</a:t>
            </a:r>
            <a:endParaRPr lang="en-GB" sz="4000" b="1" smtClean="0">
              <a:solidFill>
                <a:srgbClr val="FF9900"/>
              </a:solidFill>
              <a:latin typeface="Calibri" panose="020F0502020204030204" pitchFamily="34" charset="0"/>
            </a:endParaRPr>
          </a:p>
        </p:txBody>
      </p:sp>
      <p:sp>
        <p:nvSpPr>
          <p:cNvPr id="154627" name="Rectangle 3"/>
          <p:cNvSpPr>
            <a:spLocks noGrp="1" noChangeArrowheads="1"/>
          </p:cNvSpPr>
          <p:nvPr>
            <p:ph type="body" idx="1"/>
          </p:nvPr>
        </p:nvSpPr>
        <p:spPr>
          <a:xfrm>
            <a:off x="0" y="1196975"/>
            <a:ext cx="4932363" cy="5472113"/>
          </a:xfrm>
        </p:spPr>
        <p:txBody>
          <a:bodyPr/>
          <a:lstStyle/>
          <a:p>
            <a:pPr eaLnBrk="1" hangingPunct="1">
              <a:lnSpc>
                <a:spcPct val="80000"/>
              </a:lnSpc>
              <a:buFont typeface="Wingdings" pitchFamily="2" charset="2"/>
              <a:buNone/>
              <a:defRPr/>
            </a:pPr>
            <a:r>
              <a:rPr lang="en-IE" sz="2800" b="1" smtClean="0">
                <a:solidFill>
                  <a:srgbClr val="FF9900"/>
                </a:solidFill>
              </a:rPr>
              <a:t>Repression</a:t>
            </a:r>
            <a:r>
              <a:rPr lang="en-IE" sz="2800" b="1" smtClean="0"/>
              <a:t>,</a:t>
            </a:r>
            <a:r>
              <a:rPr lang="en-IE" sz="2800" smtClean="0"/>
              <a:t> according</a:t>
            </a:r>
            <a:r>
              <a:rPr lang="en-GB" sz="2800" smtClean="0"/>
              <a:t> to Freud’s theory, is the involuntary, concealment of uncomfortable thoughts and desires in the unconscious. People tend to repress memories when they are too painful or difficult to deal with at the time. People do not actively know that they are hiding their memories in their subconscious, that process is called </a:t>
            </a:r>
            <a:r>
              <a:rPr lang="en-GB" sz="2800" smtClean="0">
                <a:solidFill>
                  <a:srgbClr val="FF9900"/>
                </a:solidFill>
              </a:rPr>
              <a:t>suppression</a:t>
            </a:r>
            <a:r>
              <a:rPr lang="en-GB" sz="2800" smtClean="0"/>
              <a:t>.</a:t>
            </a:r>
          </a:p>
        </p:txBody>
      </p:sp>
      <p:pic>
        <p:nvPicPr>
          <p:cNvPr id="17412" name="Picture 7" descr="ANd9GcSrkqC3LKbSjn03EAYPyZsIrGj-MLSMxCNpwF0LwJRbj2w7tR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628775"/>
            <a:ext cx="36703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422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7813"/>
            <a:ext cx="8229600" cy="558800"/>
          </a:xfrm>
        </p:spPr>
        <p:txBody>
          <a:bodyPr/>
          <a:lstStyle/>
          <a:p>
            <a:pPr eaLnBrk="1" hangingPunct="1">
              <a:defRPr/>
            </a:pPr>
            <a:r>
              <a:rPr lang="en-IE" sz="2800" b="1" smtClean="0">
                <a:solidFill>
                  <a:srgbClr val="FFCC66"/>
                </a:solidFill>
                <a:latin typeface="Calibri" panose="020F0502020204030204" pitchFamily="34" charset="0"/>
              </a:rPr>
              <a:t>Representation of Freud’s theory of mind</a:t>
            </a:r>
            <a:endParaRPr lang="en-GB" sz="2800" b="1" smtClean="0">
              <a:solidFill>
                <a:srgbClr val="FFCC66"/>
              </a:solidFill>
              <a:latin typeface="Calibri" panose="020F0502020204030204" pitchFamily="34" charset="0"/>
            </a:endParaRPr>
          </a:p>
        </p:txBody>
      </p:sp>
      <p:sp>
        <p:nvSpPr>
          <p:cNvPr id="135171"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18436" name="Picture 7" descr="4%20id%20ego%20super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5693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090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260350"/>
            <a:ext cx="8229600" cy="647700"/>
          </a:xfrm>
        </p:spPr>
        <p:txBody>
          <a:bodyPr/>
          <a:lstStyle/>
          <a:p>
            <a:pPr eaLnBrk="1" hangingPunct="1">
              <a:defRPr/>
            </a:pPr>
            <a:r>
              <a:rPr lang="en-IE" sz="4000" b="1" smtClean="0">
                <a:solidFill>
                  <a:srgbClr val="FFCC66"/>
                </a:solidFill>
                <a:latin typeface="Calibri" panose="020F0502020204030204" pitchFamily="34" charset="0"/>
              </a:rPr>
              <a:t>Freud lost his nerve</a:t>
            </a:r>
            <a:endParaRPr lang="en-GB" sz="4000" b="1" smtClean="0">
              <a:solidFill>
                <a:srgbClr val="FFCC66"/>
              </a:solidFill>
              <a:latin typeface="Calibri" panose="020F0502020204030204" pitchFamily="34" charset="0"/>
            </a:endParaRPr>
          </a:p>
        </p:txBody>
      </p:sp>
      <p:sp>
        <p:nvSpPr>
          <p:cNvPr id="131075" name="Rectangle 3"/>
          <p:cNvSpPr>
            <a:spLocks noGrp="1" noChangeArrowheads="1"/>
          </p:cNvSpPr>
          <p:nvPr>
            <p:ph type="body" idx="1"/>
          </p:nvPr>
        </p:nvSpPr>
        <p:spPr>
          <a:xfrm>
            <a:off x="250825" y="981075"/>
            <a:ext cx="5976938" cy="5876925"/>
          </a:xfrm>
        </p:spPr>
        <p:txBody>
          <a:bodyPr/>
          <a:lstStyle/>
          <a:p>
            <a:pPr eaLnBrk="1" hangingPunct="1">
              <a:lnSpc>
                <a:spcPct val="90000"/>
              </a:lnSpc>
              <a:buFont typeface="Wingdings" pitchFamily="2" charset="2"/>
              <a:buNone/>
              <a:defRPr/>
            </a:pPr>
            <a:r>
              <a:rPr lang="en-IE" sz="2800" smtClean="0">
                <a:latin typeface="Calibri" panose="020F0502020204030204" pitchFamily="34" charset="0"/>
              </a:rPr>
              <a:t>Sigmund Freud treated a number of women with symptoms of </a:t>
            </a:r>
            <a:r>
              <a:rPr lang="en-IE" sz="2800" i="1" smtClean="0">
                <a:latin typeface="Calibri" panose="020F0502020204030204" pitchFamily="34" charset="0"/>
              </a:rPr>
              <a:t>Hysteria</a:t>
            </a:r>
            <a:r>
              <a:rPr lang="en-IE" sz="2800" smtClean="0">
                <a:latin typeface="Calibri" panose="020F0502020204030204" pitchFamily="34" charset="0"/>
              </a:rPr>
              <a:t> - </a:t>
            </a:r>
            <a:r>
              <a:rPr lang="en-GB" sz="2800" smtClean="0">
                <a:latin typeface="Calibri" panose="020F0502020204030204" pitchFamily="34" charset="0"/>
              </a:rPr>
              <a:t>this condition included partial paralysis, hallucinations and nervousness. </a:t>
            </a:r>
          </a:p>
          <a:p>
            <a:pPr eaLnBrk="1" hangingPunct="1">
              <a:lnSpc>
                <a:spcPct val="90000"/>
              </a:lnSpc>
              <a:buFont typeface="Wingdings" pitchFamily="2" charset="2"/>
              <a:buNone/>
              <a:defRPr/>
            </a:pPr>
            <a:r>
              <a:rPr lang="en-GB" sz="2800" smtClean="0">
                <a:latin typeface="Calibri" panose="020F0502020204030204" pitchFamily="34" charset="0"/>
              </a:rPr>
              <a:t>Freud first mooted that the causes of hysteria were rooted in childhood sexual abuse. </a:t>
            </a:r>
          </a:p>
          <a:p>
            <a:pPr eaLnBrk="1" hangingPunct="1">
              <a:lnSpc>
                <a:spcPct val="90000"/>
              </a:lnSpc>
              <a:buFont typeface="Wingdings" pitchFamily="2" charset="2"/>
              <a:buNone/>
              <a:defRPr/>
            </a:pPr>
            <a:r>
              <a:rPr lang="en-GB" sz="2800" smtClean="0">
                <a:latin typeface="Calibri" panose="020F0502020204030204" pitchFamily="34" charset="0"/>
              </a:rPr>
              <a:t>But he later discarded this theory and proposed instead that it was childhood sexual fantasies that led to the development of a variety of neuroses and illnesses in adulthood – the </a:t>
            </a:r>
            <a:r>
              <a:rPr lang="en-GB" sz="2800" i="1" smtClean="0">
                <a:latin typeface="Calibri" panose="020F0502020204030204" pitchFamily="34" charset="0"/>
              </a:rPr>
              <a:t>Oedipal</a:t>
            </a:r>
            <a:r>
              <a:rPr lang="en-GB" sz="2800" smtClean="0">
                <a:latin typeface="Calibri" panose="020F0502020204030204" pitchFamily="34" charset="0"/>
              </a:rPr>
              <a:t> and </a:t>
            </a:r>
            <a:r>
              <a:rPr lang="en-GB" sz="2800" i="1" smtClean="0">
                <a:latin typeface="Calibri" panose="020F0502020204030204" pitchFamily="34" charset="0"/>
              </a:rPr>
              <a:t>Electra Complexes</a:t>
            </a:r>
            <a:r>
              <a:rPr lang="en-GB" sz="2800" smtClean="0">
                <a:latin typeface="Calibri" panose="020F0502020204030204" pitchFamily="34" charset="0"/>
              </a:rPr>
              <a:t>. </a:t>
            </a:r>
          </a:p>
        </p:txBody>
      </p:sp>
      <p:pic>
        <p:nvPicPr>
          <p:cNvPr id="19460" name="Picture 5" descr="Freud &amp; Women: Freud's Perspective on 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628775"/>
            <a:ext cx="25558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455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IE" sz="3200" b="1" smtClean="0">
                <a:solidFill>
                  <a:srgbClr val="FFCC66"/>
                </a:solidFill>
                <a:latin typeface="Calibri" panose="020F0502020204030204" pitchFamily="34" charset="0"/>
              </a:rPr>
              <a:t>Undermining the credibility of </a:t>
            </a:r>
            <a:br>
              <a:rPr lang="en-IE" sz="3200" b="1" smtClean="0">
                <a:solidFill>
                  <a:srgbClr val="FFCC66"/>
                </a:solidFill>
                <a:latin typeface="Calibri" panose="020F0502020204030204" pitchFamily="34" charset="0"/>
              </a:rPr>
            </a:br>
            <a:r>
              <a:rPr lang="en-IE" sz="3200" b="1" smtClean="0">
                <a:solidFill>
                  <a:srgbClr val="FFCC66"/>
                </a:solidFill>
                <a:latin typeface="Calibri" panose="020F0502020204030204" pitchFamily="34" charset="0"/>
              </a:rPr>
              <a:t>women and children</a:t>
            </a:r>
            <a:endParaRPr lang="en-GB" sz="3200" b="1" smtClean="0">
              <a:solidFill>
                <a:srgbClr val="FFCC66"/>
              </a:solidFill>
              <a:latin typeface="Calibri" panose="020F0502020204030204" pitchFamily="34" charset="0"/>
            </a:endParaRPr>
          </a:p>
        </p:txBody>
      </p:sp>
      <p:sp>
        <p:nvSpPr>
          <p:cNvPr id="132099" name="Rectangle 3"/>
          <p:cNvSpPr>
            <a:spLocks noGrp="1" noChangeArrowheads="1"/>
          </p:cNvSpPr>
          <p:nvPr>
            <p:ph type="body" idx="1"/>
          </p:nvPr>
        </p:nvSpPr>
        <p:spPr>
          <a:xfrm>
            <a:off x="179388" y="1341438"/>
            <a:ext cx="5400675" cy="5256212"/>
          </a:xfrm>
        </p:spPr>
        <p:txBody>
          <a:bodyPr/>
          <a:lstStyle/>
          <a:p>
            <a:pPr eaLnBrk="1" hangingPunct="1">
              <a:buFont typeface="Wingdings" pitchFamily="2" charset="2"/>
              <a:buNone/>
              <a:defRPr/>
            </a:pPr>
            <a:r>
              <a:rPr lang="en-IE" sz="2400" smtClean="0">
                <a:latin typeface="Calibri" panose="020F0502020204030204" pitchFamily="34" charset="0"/>
              </a:rPr>
              <a:t>By suggesting that complaints about being sexually abused were based on fantasy – on something imagined - Freud undermined the credibility of women and children, which were not strong anyway in the patriarchal society of his time. </a:t>
            </a:r>
          </a:p>
          <a:p>
            <a:pPr eaLnBrk="1" hangingPunct="1">
              <a:buFont typeface="Wingdings" pitchFamily="2" charset="2"/>
              <a:buNone/>
              <a:defRPr/>
            </a:pPr>
            <a:r>
              <a:rPr lang="en-IE" sz="2400" smtClean="0">
                <a:latin typeface="Calibri" panose="020F0502020204030204" pitchFamily="34" charset="0"/>
              </a:rPr>
              <a:t>It became easy to deny and explain away the experiences of people who had in fact been sexually abused as children. It was only in the final quarter of the 20</a:t>
            </a:r>
            <a:r>
              <a:rPr lang="en-IE" sz="2400" baseline="30000" smtClean="0">
                <a:latin typeface="Calibri" panose="020F0502020204030204" pitchFamily="34" charset="0"/>
              </a:rPr>
              <a:t>th</a:t>
            </a:r>
            <a:r>
              <a:rPr lang="en-IE" sz="2400" smtClean="0">
                <a:latin typeface="Calibri" panose="020F0502020204030204" pitchFamily="34" charset="0"/>
              </a:rPr>
              <a:t> Century that Freud’s influence was mitigated and reversed.</a:t>
            </a:r>
            <a:endParaRPr lang="en-GB" sz="2400" smtClean="0">
              <a:latin typeface="Calibri" panose="020F0502020204030204" pitchFamily="34" charset="0"/>
            </a:endParaRPr>
          </a:p>
        </p:txBody>
      </p:sp>
      <p:pic>
        <p:nvPicPr>
          <p:cNvPr id="20484" name="Picture 4" descr="wilkinsonexperiment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349500"/>
            <a:ext cx="326231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871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60350"/>
            <a:ext cx="8229600" cy="936625"/>
          </a:xfrm>
        </p:spPr>
        <p:txBody>
          <a:bodyPr/>
          <a:lstStyle/>
          <a:p>
            <a:pPr eaLnBrk="1" hangingPunct="1">
              <a:defRPr/>
            </a:pPr>
            <a:r>
              <a:rPr lang="en-IE" smtClean="0">
                <a:solidFill>
                  <a:srgbClr val="FFCC66"/>
                </a:solidFill>
              </a:rPr>
              <a:t>Not repression, but…</a:t>
            </a:r>
            <a:endParaRPr lang="en-GB" smtClean="0">
              <a:solidFill>
                <a:srgbClr val="FFCC66"/>
              </a:solidFill>
            </a:endParaRPr>
          </a:p>
        </p:txBody>
      </p:sp>
      <p:sp>
        <p:nvSpPr>
          <p:cNvPr id="133123" name="Rectangle 3"/>
          <p:cNvSpPr>
            <a:spLocks noGrp="1" noChangeArrowheads="1"/>
          </p:cNvSpPr>
          <p:nvPr>
            <p:ph type="body" idx="1"/>
          </p:nvPr>
        </p:nvSpPr>
        <p:spPr>
          <a:xfrm>
            <a:off x="250825" y="1196975"/>
            <a:ext cx="5689600" cy="5472113"/>
          </a:xfrm>
        </p:spPr>
        <p:txBody>
          <a:bodyPr/>
          <a:lstStyle/>
          <a:p>
            <a:pPr eaLnBrk="1" hangingPunct="1">
              <a:buFont typeface="Wingdings" pitchFamily="2" charset="2"/>
              <a:buNone/>
              <a:defRPr/>
            </a:pPr>
            <a:r>
              <a:rPr lang="en-GB" sz="2800" b="1" smtClean="0"/>
              <a:t>Repression</a:t>
            </a:r>
            <a:r>
              <a:rPr lang="en-GB" sz="2800" smtClean="0"/>
              <a:t> is the rejection from</a:t>
            </a:r>
          </a:p>
          <a:p>
            <a:pPr eaLnBrk="1" hangingPunct="1">
              <a:buFont typeface="Wingdings" pitchFamily="2" charset="2"/>
              <a:buNone/>
              <a:defRPr/>
            </a:pPr>
            <a:r>
              <a:rPr lang="en-GB" sz="2800" smtClean="0"/>
              <a:t>consciousness of painful or </a:t>
            </a:r>
          </a:p>
          <a:p>
            <a:pPr eaLnBrk="1" hangingPunct="1">
              <a:buFont typeface="Wingdings" pitchFamily="2" charset="2"/>
              <a:buNone/>
              <a:defRPr/>
            </a:pPr>
            <a:r>
              <a:rPr lang="en-GB" sz="2800" smtClean="0"/>
              <a:t>disagreeable ideas, memories,</a:t>
            </a:r>
          </a:p>
          <a:p>
            <a:pPr eaLnBrk="1" hangingPunct="1">
              <a:buFont typeface="Wingdings" pitchFamily="2" charset="2"/>
              <a:buNone/>
              <a:defRPr/>
            </a:pPr>
            <a:r>
              <a:rPr lang="en-GB" sz="2800" smtClean="0"/>
              <a:t>feelings or impulses. </a:t>
            </a:r>
            <a:r>
              <a:rPr lang="en-IE" sz="2800" smtClean="0"/>
              <a:t>But many</a:t>
            </a:r>
          </a:p>
          <a:p>
            <a:pPr eaLnBrk="1" hangingPunct="1">
              <a:buFont typeface="Wingdings" pitchFamily="2" charset="2"/>
              <a:buNone/>
              <a:defRPr/>
            </a:pPr>
            <a:r>
              <a:rPr lang="en-IE" sz="2800" smtClean="0"/>
              <a:t>women were </a:t>
            </a:r>
            <a:r>
              <a:rPr lang="en-IE" sz="2800" i="1" smtClean="0"/>
              <a:t>not </a:t>
            </a:r>
            <a:r>
              <a:rPr lang="en-IE" sz="2800" smtClean="0"/>
              <a:t>repressing</a:t>
            </a:r>
          </a:p>
          <a:p>
            <a:pPr eaLnBrk="1" hangingPunct="1">
              <a:buFont typeface="Wingdings" pitchFamily="2" charset="2"/>
              <a:buNone/>
              <a:defRPr/>
            </a:pPr>
            <a:r>
              <a:rPr lang="en-IE" sz="2800" smtClean="0"/>
              <a:t>memories of childhood sexual</a:t>
            </a:r>
          </a:p>
          <a:p>
            <a:pPr eaLnBrk="1" hangingPunct="1">
              <a:buFont typeface="Wingdings" pitchFamily="2" charset="2"/>
              <a:buNone/>
              <a:defRPr/>
            </a:pPr>
            <a:r>
              <a:rPr lang="en-IE" sz="2800" smtClean="0"/>
              <a:t>abuse; they were seeking a safe</a:t>
            </a:r>
          </a:p>
          <a:p>
            <a:pPr eaLnBrk="1" hangingPunct="1">
              <a:buFont typeface="Wingdings" pitchFamily="2" charset="2"/>
              <a:buNone/>
              <a:defRPr/>
            </a:pPr>
            <a:r>
              <a:rPr lang="en-IE" sz="2800" smtClean="0"/>
              <a:t>place in which they could speak</a:t>
            </a:r>
          </a:p>
          <a:p>
            <a:pPr eaLnBrk="1" hangingPunct="1">
              <a:buFont typeface="Wingdings" pitchFamily="2" charset="2"/>
              <a:buNone/>
              <a:defRPr/>
            </a:pPr>
            <a:r>
              <a:rPr lang="en-IE" sz="2800" smtClean="0"/>
              <a:t>about it and be believed</a:t>
            </a:r>
            <a:endParaRPr lang="en-GB" sz="2800" smtClean="0"/>
          </a:p>
        </p:txBody>
      </p:sp>
      <p:pic>
        <p:nvPicPr>
          <p:cNvPr id="21508" name="Picture 4" descr="2010_09_09_Berkman_ResearchFinds_ph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060575"/>
            <a:ext cx="29162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55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IE" smtClean="0">
                <a:solidFill>
                  <a:srgbClr val="FFCC66"/>
                </a:solidFill>
              </a:rPr>
              <a:t>Pendulum swing in the 1980s</a:t>
            </a:r>
            <a:endParaRPr lang="en-GB" smtClean="0">
              <a:solidFill>
                <a:srgbClr val="FFCC66"/>
              </a:solidFill>
            </a:endParaRPr>
          </a:p>
        </p:txBody>
      </p:sp>
      <p:pic>
        <p:nvPicPr>
          <p:cNvPr id="22531" name="Picture 4" descr="ku-medium"/>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2133600"/>
            <a:ext cx="2736850" cy="345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7" descr="Repressed-Memories-Fredrickson-Renee-9780671767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060575"/>
            <a:ext cx="24558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falserecoveredmemo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141663"/>
            <a:ext cx="22288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369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IE" sz="3200" b="1" smtClean="0">
                <a:solidFill>
                  <a:srgbClr val="FFCC66"/>
                </a:solidFill>
                <a:latin typeface="Calibri" panose="020F0502020204030204" pitchFamily="34" charset="0"/>
              </a:rPr>
              <a:t>“Childhood sexual abuse explains so much…”</a:t>
            </a:r>
            <a:endParaRPr lang="en-GB" sz="3200" b="1" smtClean="0">
              <a:solidFill>
                <a:srgbClr val="FFCC66"/>
              </a:solidFill>
              <a:latin typeface="Calibri" panose="020F0502020204030204" pitchFamily="34" charset="0"/>
            </a:endParaRPr>
          </a:p>
        </p:txBody>
      </p:sp>
      <p:pic>
        <p:nvPicPr>
          <p:cNvPr id="23555" name="Picture 4" descr="img0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9750" y="1700213"/>
            <a:ext cx="80645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4960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IE" smtClean="0">
                <a:solidFill>
                  <a:srgbClr val="FFCC66"/>
                </a:solidFill>
              </a:rPr>
              <a:t>Ways of ‘recovering’ memory</a:t>
            </a:r>
            <a:endParaRPr lang="en-GB" smtClean="0">
              <a:solidFill>
                <a:srgbClr val="FFCC66"/>
              </a:solidFill>
            </a:endParaRPr>
          </a:p>
        </p:txBody>
      </p:sp>
      <p:sp>
        <p:nvSpPr>
          <p:cNvPr id="141315" name="Rectangle 3"/>
          <p:cNvSpPr>
            <a:spLocks noGrp="1" noChangeArrowheads="1"/>
          </p:cNvSpPr>
          <p:nvPr>
            <p:ph type="body" idx="1"/>
          </p:nvPr>
        </p:nvSpPr>
        <p:spPr>
          <a:xfrm>
            <a:off x="457200" y="1600200"/>
            <a:ext cx="3683000" cy="4525963"/>
          </a:xfrm>
        </p:spPr>
        <p:txBody>
          <a:bodyPr/>
          <a:lstStyle/>
          <a:p>
            <a:pPr eaLnBrk="1" hangingPunct="1">
              <a:lnSpc>
                <a:spcPct val="90000"/>
              </a:lnSpc>
              <a:defRPr/>
            </a:pPr>
            <a:r>
              <a:rPr lang="en-IE" sz="2400" smtClean="0"/>
              <a:t>Direct questioning</a:t>
            </a:r>
          </a:p>
          <a:p>
            <a:pPr eaLnBrk="1" hangingPunct="1">
              <a:lnSpc>
                <a:spcPct val="90000"/>
              </a:lnSpc>
              <a:defRPr/>
            </a:pPr>
            <a:r>
              <a:rPr lang="en-IE" sz="2400" smtClean="0"/>
              <a:t>The symptom list</a:t>
            </a:r>
          </a:p>
          <a:p>
            <a:pPr eaLnBrk="1" hangingPunct="1">
              <a:lnSpc>
                <a:spcPct val="90000"/>
              </a:lnSpc>
              <a:defRPr/>
            </a:pPr>
            <a:r>
              <a:rPr lang="en-IE" sz="2400" smtClean="0"/>
              <a:t>Imagistic work</a:t>
            </a:r>
            <a:endParaRPr lang="en-GB" sz="2400" smtClean="0"/>
          </a:p>
          <a:p>
            <a:pPr eaLnBrk="1" hangingPunct="1">
              <a:lnSpc>
                <a:spcPct val="90000"/>
              </a:lnSpc>
              <a:defRPr/>
            </a:pPr>
            <a:r>
              <a:rPr lang="en-IE" sz="2400" smtClean="0"/>
              <a:t>Dream work</a:t>
            </a:r>
          </a:p>
          <a:p>
            <a:pPr eaLnBrk="1" hangingPunct="1">
              <a:lnSpc>
                <a:spcPct val="90000"/>
              </a:lnSpc>
              <a:defRPr/>
            </a:pPr>
            <a:r>
              <a:rPr lang="en-IE" sz="2400" smtClean="0"/>
              <a:t>Journal writing</a:t>
            </a:r>
          </a:p>
          <a:p>
            <a:pPr eaLnBrk="1" hangingPunct="1">
              <a:lnSpc>
                <a:spcPct val="90000"/>
              </a:lnSpc>
              <a:defRPr/>
            </a:pPr>
            <a:r>
              <a:rPr lang="en-IE" sz="2400" smtClean="0"/>
              <a:t>Body work</a:t>
            </a:r>
          </a:p>
          <a:p>
            <a:pPr eaLnBrk="1" hangingPunct="1">
              <a:lnSpc>
                <a:spcPct val="90000"/>
              </a:lnSpc>
              <a:defRPr/>
            </a:pPr>
            <a:r>
              <a:rPr lang="en-IE" sz="2400" smtClean="0"/>
              <a:t>Hypnosis</a:t>
            </a:r>
          </a:p>
          <a:p>
            <a:pPr eaLnBrk="1" hangingPunct="1">
              <a:lnSpc>
                <a:spcPct val="90000"/>
              </a:lnSpc>
              <a:defRPr/>
            </a:pPr>
            <a:r>
              <a:rPr lang="en-IE" sz="2400" smtClean="0"/>
              <a:t>Art Therapy</a:t>
            </a:r>
          </a:p>
          <a:p>
            <a:pPr eaLnBrk="1" hangingPunct="1">
              <a:lnSpc>
                <a:spcPct val="90000"/>
              </a:lnSpc>
              <a:defRPr/>
            </a:pPr>
            <a:r>
              <a:rPr lang="en-IE" sz="2400" smtClean="0"/>
              <a:t>Feelings work</a:t>
            </a:r>
          </a:p>
          <a:p>
            <a:pPr eaLnBrk="1" hangingPunct="1">
              <a:lnSpc>
                <a:spcPct val="90000"/>
              </a:lnSpc>
              <a:defRPr/>
            </a:pPr>
            <a:r>
              <a:rPr lang="en-IE" sz="2400" smtClean="0"/>
              <a:t>Group Therapy</a:t>
            </a:r>
          </a:p>
          <a:p>
            <a:pPr eaLnBrk="1" hangingPunct="1">
              <a:lnSpc>
                <a:spcPct val="90000"/>
              </a:lnSpc>
              <a:defRPr/>
            </a:pPr>
            <a:r>
              <a:rPr lang="en-IE" sz="2400" smtClean="0"/>
              <a:t>Confrontations</a:t>
            </a:r>
          </a:p>
        </p:txBody>
      </p:sp>
      <p:pic>
        <p:nvPicPr>
          <p:cNvPr id="24580" name="Picture 4" descr="myth-repressed-memory-false-memories-allegations-sexual-abuse-elizabeth-loftus-paperback-cover-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700213"/>
            <a:ext cx="216058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Making_Monsters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3500438"/>
            <a:ext cx="2090737"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32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Key Times</a:t>
            </a:r>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None/>
            </a:pPr>
            <a:endParaRPr lang="en-US" dirty="0" smtClean="0"/>
          </a:p>
          <a:p>
            <a:pPr marL="0" indent="0">
              <a:buNone/>
            </a:pPr>
            <a:r>
              <a:rPr lang="en-US" dirty="0" smtClean="0"/>
              <a:t>Break- 11.30-11.45</a:t>
            </a:r>
          </a:p>
          <a:p>
            <a:pPr marL="0" indent="0">
              <a:buNone/>
            </a:pPr>
            <a:endParaRPr lang="en-US" dirty="0"/>
          </a:p>
          <a:p>
            <a:pPr marL="0" indent="0">
              <a:buNone/>
            </a:pPr>
            <a:r>
              <a:rPr lang="en-US" dirty="0" smtClean="0"/>
              <a:t>Lunch 12.45-1.45</a:t>
            </a:r>
          </a:p>
          <a:p>
            <a:pPr marL="0" indent="0">
              <a:buNone/>
            </a:pPr>
            <a:endParaRPr lang="en-US" dirty="0"/>
          </a:p>
          <a:p>
            <a:pPr marL="0" indent="0">
              <a:buNone/>
            </a:pPr>
            <a:r>
              <a:rPr lang="en-US" dirty="0" smtClean="0"/>
              <a:t>Finish 3.35</a:t>
            </a:r>
          </a:p>
        </p:txBody>
      </p:sp>
    </p:spTree>
    <p:extLst>
      <p:ext uri="{BB962C8B-B14F-4D97-AF65-F5344CB8AC3E}">
        <p14:creationId xmlns:p14="http://schemas.microsoft.com/office/powerpoint/2010/main" val="1232450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IE" b="1" smtClean="0">
                <a:solidFill>
                  <a:srgbClr val="FFCC66"/>
                </a:solidFill>
                <a:latin typeface="Calibri" panose="020F0502020204030204" pitchFamily="34" charset="0"/>
              </a:rPr>
              <a:t>Implanted False Memory</a:t>
            </a:r>
            <a:endParaRPr lang="en-GB" b="1" smtClean="0">
              <a:solidFill>
                <a:srgbClr val="FFCC66"/>
              </a:solidFill>
              <a:latin typeface="Calibri" panose="020F0502020204030204" pitchFamily="34" charset="0"/>
            </a:endParaRPr>
          </a:p>
        </p:txBody>
      </p:sp>
      <p:sp>
        <p:nvSpPr>
          <p:cNvPr id="143365" name="Rectangle 5"/>
          <p:cNvSpPr>
            <a:spLocks noGrp="1" noChangeArrowheads="1"/>
          </p:cNvSpPr>
          <p:nvPr>
            <p:ph type="body" idx="1"/>
          </p:nvPr>
        </p:nvSpPr>
        <p:spPr>
          <a:xfrm>
            <a:off x="457200" y="1600200"/>
            <a:ext cx="4186238" cy="4525963"/>
          </a:xfrm>
        </p:spPr>
        <p:txBody>
          <a:bodyPr/>
          <a:lstStyle/>
          <a:p>
            <a:pPr eaLnBrk="1" hangingPunct="1">
              <a:buFont typeface="Wingdings" pitchFamily="2" charset="2"/>
              <a:buNone/>
              <a:defRPr/>
            </a:pPr>
            <a:r>
              <a:rPr lang="en-US" sz="2400" smtClean="0">
                <a:latin typeface="Calibri" panose="020F0502020204030204" pitchFamily="34" charset="0"/>
              </a:rPr>
              <a:t>In 1986, Nadean Cool, a nurse’s aid in Wisconsin, sought therapy from a psychiatrist to help her cope with her reaction to a traumatic event experienced by her daughter</a:t>
            </a:r>
          </a:p>
          <a:p>
            <a:pPr eaLnBrk="1" hangingPunct="1">
              <a:buFont typeface="Wingdings" pitchFamily="2" charset="2"/>
              <a:buNone/>
              <a:defRPr/>
            </a:pPr>
            <a:r>
              <a:rPr lang="en-US" sz="2400" smtClean="0">
                <a:latin typeface="Calibri" panose="020F0502020204030204" pitchFamily="34" charset="0"/>
              </a:rPr>
              <a:t>Her psychiatrist used hypnosis and other suggestive techniques to uncover buried memories of abuse that Cool herself had experienced</a:t>
            </a:r>
          </a:p>
          <a:p>
            <a:pPr eaLnBrk="1" hangingPunct="1">
              <a:defRPr/>
            </a:pPr>
            <a:endParaRPr lang="en-GB" sz="2400" smtClean="0">
              <a:latin typeface="Calibri" panose="020F0502020204030204" pitchFamily="34" charset="0"/>
            </a:endParaRPr>
          </a:p>
        </p:txBody>
      </p:sp>
      <p:pic>
        <p:nvPicPr>
          <p:cNvPr id="25604" name="Picture 7" descr="MPD_940x6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673225"/>
            <a:ext cx="4094162"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085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57200" y="620713"/>
            <a:ext cx="8229600" cy="5505450"/>
          </a:xfrm>
        </p:spPr>
        <p:txBody>
          <a:bodyPr/>
          <a:lstStyle/>
          <a:p>
            <a:pPr eaLnBrk="1" hangingPunct="1">
              <a:buFont typeface="Wingdings" pitchFamily="2" charset="2"/>
              <a:buNone/>
              <a:defRPr/>
            </a:pPr>
            <a:r>
              <a:rPr lang="en-US" smtClean="0"/>
              <a:t>Cool became convinced that she had repressed memories of</a:t>
            </a:r>
          </a:p>
          <a:p>
            <a:pPr lvl="1" eaLnBrk="1" hangingPunct="1">
              <a:defRPr/>
            </a:pPr>
            <a:r>
              <a:rPr lang="en-US" smtClean="0"/>
              <a:t>having been in a satanic cult</a:t>
            </a:r>
          </a:p>
          <a:p>
            <a:pPr lvl="1" eaLnBrk="1" hangingPunct="1">
              <a:defRPr/>
            </a:pPr>
            <a:r>
              <a:rPr lang="en-US" smtClean="0"/>
              <a:t>eating babies</a:t>
            </a:r>
          </a:p>
          <a:p>
            <a:pPr lvl="1" eaLnBrk="1" hangingPunct="1">
              <a:defRPr/>
            </a:pPr>
            <a:r>
              <a:rPr lang="en-US" smtClean="0"/>
              <a:t>being raped</a:t>
            </a:r>
          </a:p>
          <a:p>
            <a:pPr lvl="1" eaLnBrk="1" hangingPunct="1">
              <a:defRPr/>
            </a:pPr>
            <a:r>
              <a:rPr lang="en-US" smtClean="0"/>
              <a:t>having sex with animals</a:t>
            </a:r>
          </a:p>
          <a:p>
            <a:pPr lvl="1" eaLnBrk="1" hangingPunct="1">
              <a:defRPr/>
            </a:pPr>
            <a:r>
              <a:rPr lang="en-US" smtClean="0"/>
              <a:t>being forced to watch murder of her 8-year-old friend</a:t>
            </a:r>
          </a:p>
          <a:p>
            <a:pPr eaLnBrk="1" hangingPunct="1">
              <a:buFont typeface="Wingdings" pitchFamily="2" charset="2"/>
              <a:buNone/>
              <a:defRPr/>
            </a:pPr>
            <a:r>
              <a:rPr lang="en-US" smtClean="0"/>
              <a:t>Cool came to believe that she had more than 120 alter personalities</a:t>
            </a:r>
          </a:p>
          <a:p>
            <a:pPr eaLnBrk="1" hangingPunct="1">
              <a:defRPr/>
            </a:pPr>
            <a:endParaRPr lang="en-GB" smtClean="0"/>
          </a:p>
        </p:txBody>
      </p:sp>
      <p:pic>
        <p:nvPicPr>
          <p:cNvPr id="26627" name="Picture 6" descr="300_1446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196975"/>
            <a:ext cx="28575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97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IE" sz="4800" b="1" smtClean="0">
                <a:solidFill>
                  <a:srgbClr val="FFCC66"/>
                </a:solidFill>
                <a:latin typeface="Calibri" panose="020F0502020204030204" pitchFamily="34" charset="0"/>
              </a:rPr>
              <a:t>Outcome…</a:t>
            </a:r>
            <a:endParaRPr lang="en-GB" sz="4800" b="1" smtClean="0">
              <a:solidFill>
                <a:srgbClr val="FFCC66"/>
              </a:solidFill>
              <a:latin typeface="Calibri" panose="020F0502020204030204" pitchFamily="34" charset="0"/>
            </a:endParaRPr>
          </a:p>
        </p:txBody>
      </p:sp>
      <p:sp>
        <p:nvSpPr>
          <p:cNvPr id="145411" name="Rectangle 3"/>
          <p:cNvSpPr>
            <a:spLocks noGrp="1" noChangeArrowheads="1"/>
          </p:cNvSpPr>
          <p:nvPr>
            <p:ph type="body" idx="1"/>
          </p:nvPr>
        </p:nvSpPr>
        <p:spPr>
          <a:xfrm>
            <a:off x="457200" y="1600200"/>
            <a:ext cx="5267325" cy="4525963"/>
          </a:xfrm>
        </p:spPr>
        <p:txBody>
          <a:bodyPr/>
          <a:lstStyle/>
          <a:p>
            <a:pPr eaLnBrk="1" hangingPunct="1">
              <a:lnSpc>
                <a:spcPct val="90000"/>
              </a:lnSpc>
              <a:defRPr/>
            </a:pPr>
            <a:r>
              <a:rPr lang="en-US" sz="2800" smtClean="0"/>
              <a:t>Cool eventually came to believe that false memories had been implanted</a:t>
            </a:r>
          </a:p>
          <a:p>
            <a:pPr eaLnBrk="1" hangingPunct="1">
              <a:lnSpc>
                <a:spcPct val="90000"/>
              </a:lnSpc>
              <a:buFont typeface="Wingdings" pitchFamily="2" charset="2"/>
              <a:buNone/>
              <a:defRPr/>
            </a:pPr>
            <a:endParaRPr lang="en-US" sz="2800" smtClean="0"/>
          </a:p>
          <a:p>
            <a:pPr eaLnBrk="1" hangingPunct="1">
              <a:lnSpc>
                <a:spcPct val="90000"/>
              </a:lnSpc>
              <a:defRPr/>
            </a:pPr>
            <a:r>
              <a:rPr lang="en-US" sz="2800" smtClean="0"/>
              <a:t>Cool sued psychiatrist for malpractice</a:t>
            </a:r>
          </a:p>
          <a:p>
            <a:pPr eaLnBrk="1" hangingPunct="1">
              <a:lnSpc>
                <a:spcPct val="90000"/>
              </a:lnSpc>
              <a:buFont typeface="Wingdings" pitchFamily="2" charset="2"/>
              <a:buNone/>
              <a:defRPr/>
            </a:pPr>
            <a:endParaRPr lang="en-US" sz="2800" smtClean="0"/>
          </a:p>
          <a:p>
            <a:pPr eaLnBrk="1" hangingPunct="1">
              <a:lnSpc>
                <a:spcPct val="90000"/>
              </a:lnSpc>
              <a:defRPr/>
            </a:pPr>
            <a:r>
              <a:rPr lang="en-US" sz="2800" smtClean="0"/>
              <a:t>in March, 1997, after 5 weeks of trial, her case was settled for $2.4 million</a:t>
            </a:r>
            <a:endParaRPr lang="en-GB" sz="2800" smtClean="0"/>
          </a:p>
        </p:txBody>
      </p:sp>
      <p:pic>
        <p:nvPicPr>
          <p:cNvPr id="27652" name="Picture 5" descr="97808637769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263" y="1412875"/>
            <a:ext cx="285908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17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b="1" smtClean="0">
                <a:solidFill>
                  <a:srgbClr val="FFCC66"/>
                </a:solidFill>
              </a:rPr>
              <a:t>Two Camps</a:t>
            </a:r>
            <a:endParaRPr lang="en-GB" b="1" smtClean="0">
              <a:solidFill>
                <a:srgbClr val="FFCC66"/>
              </a:solidFill>
            </a:endParaRPr>
          </a:p>
        </p:txBody>
      </p:sp>
      <p:sp>
        <p:nvSpPr>
          <p:cNvPr id="146435" name="Rectangle 3"/>
          <p:cNvSpPr>
            <a:spLocks noGrp="1" noChangeArrowheads="1"/>
          </p:cNvSpPr>
          <p:nvPr>
            <p:ph type="body" idx="1"/>
          </p:nvPr>
        </p:nvSpPr>
        <p:spPr/>
        <p:txBody>
          <a:bodyPr/>
          <a:lstStyle/>
          <a:p>
            <a:pPr eaLnBrk="1" hangingPunct="1">
              <a:lnSpc>
                <a:spcPct val="90000"/>
              </a:lnSpc>
              <a:defRPr/>
            </a:pPr>
            <a:r>
              <a:rPr lang="en-US" sz="2400" b="1" smtClean="0"/>
              <a:t>Recovered Memory</a:t>
            </a:r>
          </a:p>
          <a:p>
            <a:pPr lvl="1" eaLnBrk="1" hangingPunct="1">
              <a:lnSpc>
                <a:spcPct val="90000"/>
              </a:lnSpc>
              <a:defRPr/>
            </a:pPr>
            <a:r>
              <a:rPr lang="en-US" sz="2000" smtClean="0"/>
              <a:t>All memories recovered in therapy should be taken seriously</a:t>
            </a:r>
          </a:p>
          <a:p>
            <a:pPr lvl="1" eaLnBrk="1" hangingPunct="1">
              <a:lnSpc>
                <a:spcPct val="90000"/>
              </a:lnSpc>
              <a:defRPr/>
            </a:pPr>
            <a:r>
              <a:rPr lang="en-US" sz="2000" smtClean="0"/>
              <a:t>False memories are rare</a:t>
            </a:r>
          </a:p>
          <a:p>
            <a:pPr lvl="1" eaLnBrk="1" hangingPunct="1">
              <a:lnSpc>
                <a:spcPct val="90000"/>
              </a:lnSpc>
              <a:defRPr/>
            </a:pPr>
            <a:r>
              <a:rPr lang="en-US" sz="2000" smtClean="0"/>
              <a:t>If we raise doubts, we risk betraying children and supporting pedophiles</a:t>
            </a:r>
          </a:p>
          <a:p>
            <a:pPr lvl="1" eaLnBrk="1" hangingPunct="1">
              <a:lnSpc>
                <a:spcPct val="90000"/>
              </a:lnSpc>
              <a:buFont typeface="Wingdings" pitchFamily="2" charset="2"/>
              <a:buNone/>
              <a:defRPr/>
            </a:pPr>
            <a:endParaRPr lang="en-US" sz="2400" smtClean="0"/>
          </a:p>
          <a:p>
            <a:pPr eaLnBrk="1" hangingPunct="1">
              <a:lnSpc>
                <a:spcPct val="90000"/>
              </a:lnSpc>
              <a:defRPr/>
            </a:pPr>
            <a:r>
              <a:rPr lang="en-US" sz="2400" b="1" smtClean="0"/>
              <a:t>Pseudo-memory / False Memory</a:t>
            </a:r>
          </a:p>
          <a:p>
            <a:pPr lvl="1" eaLnBrk="1" hangingPunct="1">
              <a:lnSpc>
                <a:spcPct val="90000"/>
              </a:lnSpc>
              <a:defRPr/>
            </a:pPr>
            <a:r>
              <a:rPr lang="en-US" sz="2000" smtClean="0"/>
              <a:t>Memories recovered in therapy should be viewed with skepticism</a:t>
            </a:r>
          </a:p>
          <a:p>
            <a:pPr lvl="1" eaLnBrk="1" hangingPunct="1">
              <a:lnSpc>
                <a:spcPct val="90000"/>
              </a:lnSpc>
              <a:defRPr/>
            </a:pPr>
            <a:r>
              <a:rPr lang="en-US" sz="2000" smtClean="0"/>
              <a:t>False memories can be manufactured by naïve or unscrupulous therapists</a:t>
            </a:r>
          </a:p>
          <a:p>
            <a:pPr lvl="1" eaLnBrk="1" hangingPunct="1">
              <a:lnSpc>
                <a:spcPct val="90000"/>
              </a:lnSpc>
              <a:defRPr/>
            </a:pPr>
            <a:r>
              <a:rPr lang="en-US" sz="2000" smtClean="0"/>
              <a:t>There are many false accusations</a:t>
            </a:r>
            <a:endParaRPr lang="en-US" sz="2400" smtClean="0"/>
          </a:p>
          <a:p>
            <a:pPr eaLnBrk="1" hangingPunct="1">
              <a:lnSpc>
                <a:spcPct val="90000"/>
              </a:lnSpc>
              <a:defRPr/>
            </a:pPr>
            <a:endParaRPr lang="en-GB" sz="2400" smtClean="0"/>
          </a:p>
        </p:txBody>
      </p:sp>
    </p:spTree>
    <p:extLst>
      <p:ext uri="{BB962C8B-B14F-4D97-AF65-F5344CB8AC3E}">
        <p14:creationId xmlns:p14="http://schemas.microsoft.com/office/powerpoint/2010/main" val="2611309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sz="4000" b="1" smtClean="0">
                <a:solidFill>
                  <a:srgbClr val="FFCC66"/>
                </a:solidFill>
              </a:rPr>
              <a:t>Normal forgetting</a:t>
            </a:r>
            <a:br>
              <a:rPr lang="en-US" sz="4000" b="1" smtClean="0">
                <a:solidFill>
                  <a:srgbClr val="FFCC66"/>
                </a:solidFill>
              </a:rPr>
            </a:br>
            <a:endParaRPr lang="en-GB" sz="4000" b="1" smtClean="0">
              <a:solidFill>
                <a:srgbClr val="FFCC66"/>
              </a:solidFill>
            </a:endParaRPr>
          </a:p>
        </p:txBody>
      </p:sp>
      <p:sp>
        <p:nvSpPr>
          <p:cNvPr id="147459" name="Rectangle 3"/>
          <p:cNvSpPr>
            <a:spLocks noGrp="1" noChangeArrowheads="1"/>
          </p:cNvSpPr>
          <p:nvPr>
            <p:ph type="body" idx="1"/>
          </p:nvPr>
        </p:nvSpPr>
        <p:spPr>
          <a:xfrm>
            <a:off x="468313" y="1628775"/>
            <a:ext cx="6048375" cy="4924425"/>
          </a:xfrm>
        </p:spPr>
        <p:txBody>
          <a:bodyPr/>
          <a:lstStyle/>
          <a:p>
            <a:pPr lvl="1" eaLnBrk="1" hangingPunct="1">
              <a:lnSpc>
                <a:spcPct val="90000"/>
              </a:lnSpc>
              <a:buFont typeface="Wingdings" pitchFamily="2" charset="2"/>
              <a:buNone/>
              <a:defRPr/>
            </a:pPr>
            <a:r>
              <a:rPr lang="en-US" sz="2400" smtClean="0"/>
              <a:t>Even if someone doesn’t remember a traumatic event, it’s not necessarily due to repression</a:t>
            </a:r>
          </a:p>
          <a:p>
            <a:pPr lvl="1" eaLnBrk="1" hangingPunct="1">
              <a:lnSpc>
                <a:spcPct val="90000"/>
              </a:lnSpc>
              <a:buFont typeface="Wingdings" pitchFamily="2" charset="2"/>
              <a:buNone/>
              <a:defRPr/>
            </a:pPr>
            <a:endParaRPr lang="en-US" sz="2400" smtClean="0"/>
          </a:p>
          <a:p>
            <a:pPr lvl="1" eaLnBrk="1" hangingPunct="1">
              <a:lnSpc>
                <a:spcPct val="90000"/>
              </a:lnSpc>
              <a:buFont typeface="Wingdings" pitchFamily="2" charset="2"/>
              <a:buNone/>
              <a:defRPr/>
            </a:pPr>
            <a:r>
              <a:rPr lang="en-US" sz="2400" smtClean="0"/>
              <a:t>Lack of memory for events that occurred before age 3 or 4 (infantile amnesia) is normal</a:t>
            </a:r>
          </a:p>
          <a:p>
            <a:pPr lvl="1" eaLnBrk="1" hangingPunct="1">
              <a:lnSpc>
                <a:spcPct val="90000"/>
              </a:lnSpc>
              <a:buFont typeface="Wingdings" pitchFamily="2" charset="2"/>
              <a:buNone/>
              <a:defRPr/>
            </a:pPr>
            <a:endParaRPr lang="en-US" sz="2400" smtClean="0"/>
          </a:p>
          <a:p>
            <a:pPr lvl="1" eaLnBrk="1" hangingPunct="1">
              <a:lnSpc>
                <a:spcPct val="90000"/>
              </a:lnSpc>
              <a:buFont typeface="Wingdings" pitchFamily="2" charset="2"/>
              <a:buNone/>
              <a:defRPr/>
            </a:pPr>
            <a:r>
              <a:rPr lang="en-US" sz="2400" smtClean="0"/>
              <a:t>Studies following up people who have experienced traumatic events found that 14% didn’t remember a motor vehicle accident and 25% didn’t remember being hospitalized one year later</a:t>
            </a:r>
            <a:endParaRPr lang="en-GB" sz="2400" smtClean="0"/>
          </a:p>
        </p:txBody>
      </p:sp>
      <p:pic>
        <p:nvPicPr>
          <p:cNvPr id="29700" name="Picture 5" descr="guy-forge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989138"/>
            <a:ext cx="23812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471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IE" b="1" smtClean="0">
                <a:solidFill>
                  <a:srgbClr val="FFCC66"/>
                </a:solidFill>
              </a:rPr>
              <a:t>Dr. Elizabeth Loftus</a:t>
            </a:r>
            <a:endParaRPr lang="en-GB" b="1" smtClean="0">
              <a:solidFill>
                <a:srgbClr val="FFCC66"/>
              </a:solidFill>
            </a:endParaRPr>
          </a:p>
        </p:txBody>
      </p:sp>
      <p:sp>
        <p:nvSpPr>
          <p:cNvPr id="148483" name="Rectangle 3"/>
          <p:cNvSpPr>
            <a:spLocks noGrp="1" noChangeArrowheads="1"/>
          </p:cNvSpPr>
          <p:nvPr>
            <p:ph type="body" idx="1"/>
          </p:nvPr>
        </p:nvSpPr>
        <p:spPr>
          <a:xfrm>
            <a:off x="457200" y="1600200"/>
            <a:ext cx="5770563" cy="4924425"/>
          </a:xfrm>
        </p:spPr>
        <p:txBody>
          <a:bodyPr/>
          <a:lstStyle/>
          <a:p>
            <a:pPr eaLnBrk="1" hangingPunct="1">
              <a:lnSpc>
                <a:spcPct val="90000"/>
              </a:lnSpc>
              <a:buFont typeface="Wingdings" pitchFamily="2" charset="2"/>
              <a:buNone/>
              <a:defRPr/>
            </a:pPr>
            <a:r>
              <a:rPr lang="en-US" sz="2800" smtClean="0"/>
              <a:t>Loftus</a:t>
            </a:r>
            <a:r>
              <a:rPr lang="ja-JP" altLang="en-US" sz="2800" smtClean="0">
                <a:ea typeface="ＭＳ Ｐゴシック" panose="020B0600070205080204" pitchFamily="34" charset="-128"/>
              </a:rPr>
              <a:t>’</a:t>
            </a:r>
            <a:r>
              <a:rPr lang="en-US" altLang="ja-JP" sz="2800" smtClean="0">
                <a:ea typeface="ＭＳ Ｐゴシック" panose="020B0600070205080204" pitchFamily="34" charset="-128"/>
              </a:rPr>
              <a:t>s </a:t>
            </a:r>
            <a:r>
              <a:rPr lang="ja-JP" altLang="en-US" sz="2800" smtClean="0">
                <a:ea typeface="ＭＳ Ｐゴシック" panose="020B0600070205080204" pitchFamily="34" charset="-128"/>
              </a:rPr>
              <a:t>“</a:t>
            </a:r>
            <a:r>
              <a:rPr lang="en-US" altLang="ja-JP" sz="2800" smtClean="0">
                <a:ea typeface="ＭＳ Ｐゴシック" panose="020B0600070205080204" pitchFamily="34" charset="-128"/>
              </a:rPr>
              <a:t>shopping mall</a:t>
            </a:r>
            <a:r>
              <a:rPr lang="ja-JP" altLang="en-US" sz="2800" smtClean="0">
                <a:ea typeface="ＭＳ Ｐゴシック" panose="020B0600070205080204" pitchFamily="34" charset="-128"/>
              </a:rPr>
              <a:t>”</a:t>
            </a:r>
            <a:r>
              <a:rPr lang="en-US" altLang="ja-JP" sz="2800" smtClean="0">
                <a:ea typeface="ＭＳ Ｐゴシック" panose="020B0600070205080204" pitchFamily="34" charset="-128"/>
              </a:rPr>
              <a:t> studies</a:t>
            </a:r>
          </a:p>
          <a:p>
            <a:pPr lvl="1" eaLnBrk="1" hangingPunct="1">
              <a:lnSpc>
                <a:spcPct val="90000"/>
              </a:lnSpc>
              <a:defRPr/>
            </a:pPr>
            <a:r>
              <a:rPr lang="en-US" sz="2400" smtClean="0"/>
              <a:t>Asked subjects to try to remember childhood events that had been told to researchers by their parents, older siblings, or other close family members, of which…</a:t>
            </a:r>
          </a:p>
          <a:p>
            <a:pPr lvl="1" eaLnBrk="1" hangingPunct="1">
              <a:lnSpc>
                <a:spcPct val="90000"/>
              </a:lnSpc>
              <a:defRPr/>
            </a:pPr>
            <a:r>
              <a:rPr lang="en-US" sz="2400" smtClean="0"/>
              <a:t>3 events were real and 1 event (getting lost in a shopping mall at age 5) was false</a:t>
            </a:r>
          </a:p>
          <a:p>
            <a:pPr lvl="1" eaLnBrk="1" hangingPunct="1">
              <a:lnSpc>
                <a:spcPct val="90000"/>
              </a:lnSpc>
              <a:defRPr/>
            </a:pPr>
            <a:r>
              <a:rPr lang="en-US" sz="2400" smtClean="0"/>
              <a:t>29% </a:t>
            </a: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remembered</a:t>
            </a: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 the false event</a:t>
            </a:r>
          </a:p>
          <a:p>
            <a:pPr lvl="1"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IE" sz="2800" b="1" smtClean="0"/>
              <a:t>She demonstrated that false memories can be created</a:t>
            </a:r>
            <a:endParaRPr lang="en-GB" sz="2800" b="1" smtClean="0"/>
          </a:p>
        </p:txBody>
      </p:sp>
      <p:sp>
        <p:nvSpPr>
          <p:cNvPr id="30724" name="AutoShape 5"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hangingPunct="0"/>
            <a:endParaRPr lang="en-US" smtClean="0">
              <a:solidFill>
                <a:srgbClr val="FFFFFF"/>
              </a:solidFill>
            </a:endParaRPr>
          </a:p>
        </p:txBody>
      </p:sp>
      <p:sp>
        <p:nvSpPr>
          <p:cNvPr id="30725" name="AutoShape 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hangingPunct="0"/>
            <a:endParaRPr lang="en-US" smtClean="0">
              <a:solidFill>
                <a:srgbClr val="FFFFFF"/>
              </a:solidFill>
            </a:endParaRPr>
          </a:p>
        </p:txBody>
      </p:sp>
      <p:pic>
        <p:nvPicPr>
          <p:cNvPr id="30726" name="Picture 9" descr="Elizabeth%2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133600"/>
            <a:ext cx="25209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340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sz="4000" b="1" smtClean="0">
                <a:solidFill>
                  <a:srgbClr val="FFCC66"/>
                </a:solidFill>
                <a:latin typeface="Calibri" panose="020F0502020204030204" pitchFamily="34" charset="0"/>
              </a:rPr>
              <a:t>The course of events that Loftus finds worrisome</a:t>
            </a:r>
            <a:endParaRPr lang="en-GB" sz="4000" b="1" smtClean="0">
              <a:solidFill>
                <a:srgbClr val="FFCC66"/>
              </a:solidFill>
              <a:latin typeface="Calibri" panose="020F0502020204030204" pitchFamily="34" charset="0"/>
            </a:endParaRPr>
          </a:p>
        </p:txBody>
      </p:sp>
      <p:sp>
        <p:nvSpPr>
          <p:cNvPr id="149509" name="Rectangle 5"/>
          <p:cNvSpPr>
            <a:spLocks noGrp="1" noChangeArrowheads="1"/>
          </p:cNvSpPr>
          <p:nvPr>
            <p:ph type="body" idx="1"/>
          </p:nvPr>
        </p:nvSpPr>
        <p:spPr>
          <a:xfrm>
            <a:off x="457200" y="1600200"/>
            <a:ext cx="4043363" cy="892175"/>
          </a:xfrm>
        </p:spPr>
        <p:txBody>
          <a:bodyPr/>
          <a:lstStyle/>
          <a:p>
            <a:pPr eaLnBrk="1" hangingPunct="1">
              <a:lnSpc>
                <a:spcPct val="80000"/>
              </a:lnSpc>
              <a:buFont typeface="Wingdings" pitchFamily="2" charset="2"/>
              <a:buNone/>
              <a:defRPr/>
            </a:pPr>
            <a:r>
              <a:rPr lang="en-US" sz="2400" b="1" smtClean="0">
                <a:latin typeface="Calibri" panose="020F0502020204030204" pitchFamily="34" charset="0"/>
              </a:rPr>
              <a:t>A therapist or a popular book</a:t>
            </a:r>
          </a:p>
          <a:p>
            <a:pPr eaLnBrk="1" hangingPunct="1">
              <a:lnSpc>
                <a:spcPct val="80000"/>
              </a:lnSpc>
              <a:buFont typeface="Wingdings" pitchFamily="2" charset="2"/>
              <a:buNone/>
              <a:defRPr/>
            </a:pPr>
            <a:r>
              <a:rPr lang="en-US" sz="2400" b="1" smtClean="0">
                <a:latin typeface="Calibri" panose="020F0502020204030204" pitchFamily="34" charset="0"/>
              </a:rPr>
              <a:t>suggests that the patient</a:t>
            </a:r>
          </a:p>
          <a:p>
            <a:pPr eaLnBrk="1" hangingPunct="1">
              <a:lnSpc>
                <a:spcPct val="80000"/>
              </a:lnSpc>
              <a:buFont typeface="Wingdings" pitchFamily="2" charset="2"/>
              <a:buNone/>
              <a:defRPr/>
            </a:pPr>
            <a:r>
              <a:rPr lang="en-US" sz="2400" b="1" smtClean="0">
                <a:latin typeface="Calibri" panose="020F0502020204030204" pitchFamily="34" charset="0"/>
              </a:rPr>
              <a:t>consider the possibility of</a:t>
            </a:r>
          </a:p>
          <a:p>
            <a:pPr eaLnBrk="1" hangingPunct="1">
              <a:lnSpc>
                <a:spcPct val="80000"/>
              </a:lnSpc>
              <a:buFont typeface="Wingdings" pitchFamily="2" charset="2"/>
              <a:buNone/>
              <a:defRPr/>
            </a:pPr>
            <a:r>
              <a:rPr lang="en-US" sz="2400" b="1" smtClean="0">
                <a:latin typeface="Calibri" panose="020F0502020204030204" pitchFamily="34" charset="0"/>
              </a:rPr>
              <a:t>abuse</a:t>
            </a:r>
            <a:endParaRPr lang="en-GB" sz="2400" b="1" smtClean="0">
              <a:latin typeface="Calibri" panose="020F0502020204030204" pitchFamily="34" charset="0"/>
            </a:endParaRPr>
          </a:p>
        </p:txBody>
      </p:sp>
      <p:sp>
        <p:nvSpPr>
          <p:cNvPr id="31748" name="Rectangle 6"/>
          <p:cNvSpPr>
            <a:spLocks noChangeArrowheads="1"/>
          </p:cNvSpPr>
          <p:nvPr/>
        </p:nvSpPr>
        <p:spPr bwMode="auto">
          <a:xfrm>
            <a:off x="2555875" y="3284538"/>
            <a:ext cx="3527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r>
              <a:rPr lang="en-US" sz="2400" b="1" smtClean="0">
                <a:solidFill>
                  <a:srgbClr val="FFFFFF"/>
                </a:solidFill>
                <a:latin typeface="Calibri" pitchFamily="34" charset="0"/>
              </a:rPr>
              <a:t>The patient engages in an intense effort to recall</a:t>
            </a:r>
          </a:p>
        </p:txBody>
      </p:sp>
      <p:sp>
        <p:nvSpPr>
          <p:cNvPr id="31749" name="Rectangle 7"/>
          <p:cNvSpPr>
            <a:spLocks noChangeArrowheads="1"/>
          </p:cNvSpPr>
          <p:nvPr/>
        </p:nvSpPr>
        <p:spPr bwMode="auto">
          <a:xfrm>
            <a:off x="4067175" y="4437063"/>
            <a:ext cx="4751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r>
              <a:rPr lang="en-US" sz="2400" b="1" smtClean="0">
                <a:solidFill>
                  <a:srgbClr val="FFFFFF"/>
                </a:solidFill>
                <a:latin typeface="Calibri" pitchFamily="34" charset="0"/>
              </a:rPr>
              <a:t>An explicit episodic memory is achieved</a:t>
            </a:r>
          </a:p>
        </p:txBody>
      </p:sp>
      <p:sp>
        <p:nvSpPr>
          <p:cNvPr id="31750" name="Rectangle 8"/>
          <p:cNvSpPr>
            <a:spLocks noChangeArrowheads="1"/>
          </p:cNvSpPr>
          <p:nvPr/>
        </p:nvSpPr>
        <p:spPr bwMode="auto">
          <a:xfrm>
            <a:off x="4932363" y="5734050"/>
            <a:ext cx="40179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sz="2400" b="1" smtClean="0">
                <a:solidFill>
                  <a:srgbClr val="FFFFFF"/>
                </a:solidFill>
                <a:latin typeface="Calibri" pitchFamily="34" charset="0"/>
              </a:rPr>
              <a:t>This memory might be false, </a:t>
            </a:r>
          </a:p>
          <a:p>
            <a:pPr defTabSz="914400" eaLnBrk="0" hangingPunct="0"/>
            <a:r>
              <a:rPr lang="en-US" sz="2400" b="1" smtClean="0">
                <a:solidFill>
                  <a:srgbClr val="FFFFFF"/>
                </a:solidFill>
                <a:latin typeface="Calibri" pitchFamily="34" charset="0"/>
              </a:rPr>
              <a:t>With significant consequences</a:t>
            </a:r>
            <a:endParaRPr lang="en-GB" sz="2400" b="1" smtClean="0">
              <a:solidFill>
                <a:srgbClr val="FFFFFF"/>
              </a:solidFill>
              <a:latin typeface="Calibri" pitchFamily="34" charset="0"/>
            </a:endParaRPr>
          </a:p>
        </p:txBody>
      </p:sp>
      <p:sp>
        <p:nvSpPr>
          <p:cNvPr id="31751" name="Line 9"/>
          <p:cNvSpPr>
            <a:spLocks noChangeShapeType="1"/>
          </p:cNvSpPr>
          <p:nvPr/>
        </p:nvSpPr>
        <p:spPr bwMode="auto">
          <a:xfrm>
            <a:off x="755650" y="3500438"/>
            <a:ext cx="3887788" cy="2808287"/>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endParaRPr lang="en-IE" smtClean="0">
              <a:solidFill>
                <a:srgbClr val="FFFFFF"/>
              </a:solidFill>
            </a:endParaRPr>
          </a:p>
        </p:txBody>
      </p:sp>
    </p:spTree>
    <p:extLst>
      <p:ext uri="{BB962C8B-B14F-4D97-AF65-F5344CB8AC3E}">
        <p14:creationId xmlns:p14="http://schemas.microsoft.com/office/powerpoint/2010/main" val="1420174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68313" y="260350"/>
            <a:ext cx="8229600" cy="1139825"/>
          </a:xfrm>
        </p:spPr>
        <p:txBody>
          <a:bodyPr/>
          <a:lstStyle/>
          <a:p>
            <a:pPr eaLnBrk="1" hangingPunct="1">
              <a:defRPr/>
            </a:pPr>
            <a:r>
              <a:rPr lang="en-IE" sz="3600" smtClean="0">
                <a:solidFill>
                  <a:srgbClr val="FF9900"/>
                </a:solidFill>
              </a:rPr>
              <a:t>Guidelines on Memory and the Law</a:t>
            </a:r>
            <a:br>
              <a:rPr lang="en-IE" sz="3600" smtClean="0">
                <a:solidFill>
                  <a:srgbClr val="FF9900"/>
                </a:solidFill>
              </a:rPr>
            </a:br>
            <a:r>
              <a:rPr lang="en-IE" sz="2400" smtClean="0">
                <a:solidFill>
                  <a:srgbClr val="FF9900"/>
                </a:solidFill>
              </a:rPr>
              <a:t>British Psychological Society Research Board, June 2008</a:t>
            </a:r>
            <a:endParaRPr lang="en-GB" sz="2400" smtClean="0">
              <a:solidFill>
                <a:srgbClr val="FF9900"/>
              </a:solidFill>
            </a:endParaRPr>
          </a:p>
        </p:txBody>
      </p:sp>
      <p:sp>
        <p:nvSpPr>
          <p:cNvPr id="155651" name="Rectangle 3"/>
          <p:cNvSpPr>
            <a:spLocks noGrp="1" noChangeArrowheads="1"/>
          </p:cNvSpPr>
          <p:nvPr>
            <p:ph type="body" idx="1"/>
          </p:nvPr>
        </p:nvSpPr>
        <p:spPr>
          <a:xfrm>
            <a:off x="457200" y="2636838"/>
            <a:ext cx="8229600" cy="4221162"/>
          </a:xfrm>
        </p:spPr>
        <p:txBody>
          <a:bodyPr/>
          <a:lstStyle/>
          <a:p>
            <a:pPr eaLnBrk="1" hangingPunct="1">
              <a:lnSpc>
                <a:spcPct val="90000"/>
              </a:lnSpc>
              <a:defRPr/>
            </a:pPr>
            <a:r>
              <a:rPr lang="en-IE" sz="2400" smtClean="0"/>
              <a:t>Memories are records of people’s experiences of events and are not a record of the events themselves</a:t>
            </a:r>
          </a:p>
          <a:p>
            <a:pPr eaLnBrk="1" hangingPunct="1">
              <a:lnSpc>
                <a:spcPct val="90000"/>
              </a:lnSpc>
              <a:defRPr/>
            </a:pPr>
            <a:r>
              <a:rPr lang="en-IE" sz="2400" smtClean="0"/>
              <a:t>Memory is not only of experienced events but is also of the knowledge of a person’s life, i.e. schools, occupations, holidays, friends, homes, achievements, failures etc,</a:t>
            </a:r>
          </a:p>
          <a:p>
            <a:pPr eaLnBrk="1" hangingPunct="1">
              <a:lnSpc>
                <a:spcPct val="90000"/>
              </a:lnSpc>
              <a:defRPr/>
            </a:pPr>
            <a:r>
              <a:rPr lang="en-IE" sz="2400" smtClean="0"/>
              <a:t>Remembering is a constructive process</a:t>
            </a:r>
          </a:p>
          <a:p>
            <a:pPr eaLnBrk="1" hangingPunct="1">
              <a:lnSpc>
                <a:spcPct val="90000"/>
              </a:lnSpc>
              <a:defRPr/>
            </a:pPr>
            <a:r>
              <a:rPr lang="en-IE" sz="2400" smtClean="0"/>
              <a:t>Memories for experienced events are always incomplete</a:t>
            </a:r>
          </a:p>
          <a:p>
            <a:pPr eaLnBrk="1" hangingPunct="1">
              <a:lnSpc>
                <a:spcPct val="90000"/>
              </a:lnSpc>
              <a:defRPr/>
            </a:pPr>
            <a:r>
              <a:rPr lang="en-IE" sz="2400" smtClean="0"/>
              <a:t>Memories typically contain only a few highly specific details</a:t>
            </a:r>
            <a:endParaRPr lang="en-GB" sz="2400" smtClean="0"/>
          </a:p>
        </p:txBody>
      </p:sp>
      <p:sp>
        <p:nvSpPr>
          <p:cNvPr id="32772" name="AutoShape 5"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hangingPunct="0"/>
            <a:endParaRPr lang="en-US" smtClean="0">
              <a:solidFill>
                <a:srgbClr val="FFFFFF"/>
              </a:solidFill>
            </a:endParaRPr>
          </a:p>
        </p:txBody>
      </p:sp>
      <p:sp>
        <p:nvSpPr>
          <p:cNvPr id="32773" name="AutoShape 7" descr="Z"/>
          <p:cNvSpPr>
            <a:spLocks noChangeAspect="1" noChangeArrowheads="1"/>
          </p:cNvSpPr>
          <p:nvPr/>
        </p:nvSpPr>
        <p:spPr bwMode="auto">
          <a:xfrm>
            <a:off x="4427538" y="3284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hangingPunct="0"/>
            <a:endParaRPr lang="en-US" smtClean="0">
              <a:solidFill>
                <a:srgbClr val="FFFFFF"/>
              </a:solidFill>
            </a:endParaRPr>
          </a:p>
        </p:txBody>
      </p:sp>
      <p:pic>
        <p:nvPicPr>
          <p:cNvPr id="32774" name="Picture 8"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412875"/>
            <a:ext cx="3228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72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77813"/>
            <a:ext cx="8229600" cy="990600"/>
          </a:xfrm>
        </p:spPr>
        <p:txBody>
          <a:bodyPr/>
          <a:lstStyle/>
          <a:p>
            <a:pPr eaLnBrk="1" hangingPunct="1">
              <a:defRPr/>
            </a:pPr>
            <a:r>
              <a:rPr lang="en-IE" sz="3600" smtClean="0">
                <a:solidFill>
                  <a:srgbClr val="FF9900"/>
                </a:solidFill>
              </a:rPr>
              <a:t>Guidelines on Memory and the Law</a:t>
            </a:r>
            <a:br>
              <a:rPr lang="en-IE" sz="3600" smtClean="0">
                <a:solidFill>
                  <a:srgbClr val="FF9900"/>
                </a:solidFill>
              </a:rPr>
            </a:br>
            <a:r>
              <a:rPr lang="en-IE" sz="3600" smtClean="0">
                <a:solidFill>
                  <a:srgbClr val="FF9900"/>
                </a:solidFill>
              </a:rPr>
              <a:t> </a:t>
            </a:r>
            <a:r>
              <a:rPr lang="en-IE" sz="2400" smtClean="0">
                <a:solidFill>
                  <a:srgbClr val="FF9900"/>
                </a:solidFill>
              </a:rPr>
              <a:t>British Psychological Society Research Board, June 2008</a:t>
            </a:r>
            <a:endParaRPr lang="en-GB" sz="2400" smtClean="0">
              <a:solidFill>
                <a:srgbClr val="FF9900"/>
              </a:solidFill>
            </a:endParaRPr>
          </a:p>
        </p:txBody>
      </p:sp>
      <p:sp>
        <p:nvSpPr>
          <p:cNvPr id="156675" name="Rectangle 3"/>
          <p:cNvSpPr>
            <a:spLocks noGrp="1" noChangeArrowheads="1"/>
          </p:cNvSpPr>
          <p:nvPr>
            <p:ph type="body" idx="1"/>
          </p:nvPr>
        </p:nvSpPr>
        <p:spPr>
          <a:xfrm>
            <a:off x="457200" y="1341438"/>
            <a:ext cx="8229600" cy="5516562"/>
          </a:xfrm>
        </p:spPr>
        <p:txBody>
          <a:bodyPr/>
          <a:lstStyle/>
          <a:p>
            <a:pPr eaLnBrk="1" hangingPunct="1">
              <a:defRPr/>
            </a:pPr>
            <a:r>
              <a:rPr lang="en-IE" smtClean="0"/>
              <a:t>Recall of a single or several highly specific details does not guarantee that a memory is accurate or even that it actually occurred</a:t>
            </a:r>
          </a:p>
          <a:p>
            <a:pPr eaLnBrk="1" hangingPunct="1">
              <a:defRPr/>
            </a:pPr>
            <a:r>
              <a:rPr lang="en-IE" smtClean="0"/>
              <a:t>The content of memories arises from an individual’s comprehension of an experience, both conscious and non-conscious</a:t>
            </a:r>
          </a:p>
          <a:p>
            <a:pPr eaLnBrk="1" hangingPunct="1">
              <a:defRPr/>
            </a:pPr>
            <a:r>
              <a:rPr lang="en-IE" smtClean="0"/>
              <a:t>People can remember events that they have not in reality experienced</a:t>
            </a:r>
            <a:endParaRPr lang="en-GB" smtClean="0"/>
          </a:p>
        </p:txBody>
      </p:sp>
    </p:spTree>
    <p:extLst>
      <p:ext uri="{BB962C8B-B14F-4D97-AF65-F5344CB8AC3E}">
        <p14:creationId xmlns:p14="http://schemas.microsoft.com/office/powerpoint/2010/main" val="2961912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IE" sz="3600" smtClean="0">
                <a:solidFill>
                  <a:srgbClr val="FF9900"/>
                </a:solidFill>
              </a:rPr>
              <a:t>Guidelines on Memory and the Law</a:t>
            </a:r>
            <a:br>
              <a:rPr lang="en-IE" sz="3600" smtClean="0">
                <a:solidFill>
                  <a:srgbClr val="FF9900"/>
                </a:solidFill>
              </a:rPr>
            </a:br>
            <a:r>
              <a:rPr lang="en-IE" sz="2400" smtClean="0">
                <a:solidFill>
                  <a:srgbClr val="FF9900"/>
                </a:solidFill>
              </a:rPr>
              <a:t>British Psychological Society Research Board, June 2008</a:t>
            </a:r>
            <a:endParaRPr lang="en-GB" sz="2400" smtClean="0">
              <a:solidFill>
                <a:srgbClr val="FF9900"/>
              </a:solidFill>
            </a:endParaRPr>
          </a:p>
        </p:txBody>
      </p:sp>
      <p:sp>
        <p:nvSpPr>
          <p:cNvPr id="157699" name="Rectangle 3"/>
          <p:cNvSpPr>
            <a:spLocks noGrp="1" noChangeArrowheads="1"/>
          </p:cNvSpPr>
          <p:nvPr>
            <p:ph type="body" idx="1"/>
          </p:nvPr>
        </p:nvSpPr>
        <p:spPr/>
        <p:txBody>
          <a:bodyPr/>
          <a:lstStyle/>
          <a:p>
            <a:pPr eaLnBrk="1" hangingPunct="1">
              <a:defRPr/>
            </a:pPr>
            <a:r>
              <a:rPr lang="en-IE" smtClean="0"/>
              <a:t>Memories for traumatic experiences, childhood events, interview and identification practices, memory in younger children and older adults and other vulnerable groups all have special features</a:t>
            </a:r>
          </a:p>
          <a:p>
            <a:pPr eaLnBrk="1" hangingPunct="1">
              <a:defRPr/>
            </a:pPr>
            <a:r>
              <a:rPr lang="en-IE" smtClean="0"/>
              <a:t>A memory expert is a person who is recognised by the memory research community to be a memory researcher.</a:t>
            </a:r>
            <a:endParaRPr lang="en-GB" smtClean="0"/>
          </a:p>
        </p:txBody>
      </p:sp>
    </p:spTree>
    <p:extLst>
      <p:ext uri="{BB962C8B-B14F-4D97-AF65-F5344CB8AC3E}">
        <p14:creationId xmlns:p14="http://schemas.microsoft.com/office/powerpoint/2010/main" val="245155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a:p>
          <a:p>
            <a:pPr marL="0" indent="0" algn="ctr">
              <a:buFont typeface="Arial" charset="0"/>
              <a:buNone/>
            </a:pPr>
            <a:r>
              <a:rPr lang="en-US" dirty="0" smtClean="0"/>
              <a:t>Update on the Work and </a:t>
            </a:r>
            <a:r>
              <a:rPr lang="en-US" dirty="0"/>
              <a:t>E</a:t>
            </a:r>
            <a:r>
              <a:rPr lang="en-US" dirty="0" smtClean="0"/>
              <a:t>merging </a:t>
            </a:r>
            <a:r>
              <a:rPr lang="en-US" dirty="0"/>
              <a:t>T</a:t>
            </a:r>
            <a:r>
              <a:rPr lang="en-US" dirty="0" smtClean="0"/>
              <a:t>hemes</a:t>
            </a:r>
          </a:p>
          <a:p>
            <a:pPr marL="0" indent="0" algn="ctr">
              <a:buFont typeface="Arial" charset="0"/>
              <a:buNone/>
            </a:pPr>
            <a:endParaRPr lang="en-US" dirty="0"/>
          </a:p>
          <a:p>
            <a:pPr marL="0" indent="0" algn="ctr">
              <a:buFont typeface="Arial" charset="0"/>
              <a:buNone/>
            </a:pPr>
            <a:r>
              <a:rPr lang="en-US" dirty="0" smtClean="0"/>
              <a:t>Teresa Devlin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77813"/>
            <a:ext cx="8229600" cy="847725"/>
          </a:xfrm>
        </p:spPr>
        <p:txBody>
          <a:bodyPr/>
          <a:lstStyle/>
          <a:p>
            <a:pPr eaLnBrk="1" hangingPunct="1">
              <a:defRPr/>
            </a:pPr>
            <a:r>
              <a:rPr lang="en-IE" b="1" smtClean="0">
                <a:solidFill>
                  <a:srgbClr val="FFCC66"/>
                </a:solidFill>
              </a:rPr>
              <a:t>Responsible Therapy</a:t>
            </a:r>
            <a:endParaRPr lang="en-GB" b="1" smtClean="0">
              <a:solidFill>
                <a:srgbClr val="FFCC66"/>
              </a:solidFill>
            </a:endParaRPr>
          </a:p>
        </p:txBody>
      </p:sp>
      <p:sp>
        <p:nvSpPr>
          <p:cNvPr id="150531" name="Rectangle 3"/>
          <p:cNvSpPr>
            <a:spLocks noGrp="1" noChangeArrowheads="1"/>
          </p:cNvSpPr>
          <p:nvPr>
            <p:ph type="body" idx="1"/>
          </p:nvPr>
        </p:nvSpPr>
        <p:spPr>
          <a:xfrm>
            <a:off x="179388" y="1196975"/>
            <a:ext cx="6121400" cy="5832475"/>
          </a:xfrm>
        </p:spPr>
        <p:txBody>
          <a:bodyPr/>
          <a:lstStyle/>
          <a:p>
            <a:pPr eaLnBrk="1" hangingPunct="1">
              <a:lnSpc>
                <a:spcPct val="80000"/>
              </a:lnSpc>
              <a:buFont typeface="Wingdings" pitchFamily="2" charset="2"/>
              <a:buNone/>
              <a:defRPr/>
            </a:pPr>
            <a:r>
              <a:rPr lang="en-US" sz="2400" b="1" smtClean="0">
                <a:latin typeface="Calibri" panose="020F0502020204030204" pitchFamily="34" charset="0"/>
              </a:rPr>
              <a:t>We cannot know with certainty (without corroborating evidence) whether a ‘de-repressed’ memory is true;</a:t>
            </a:r>
          </a:p>
          <a:p>
            <a:pPr eaLnBrk="1" hangingPunct="1">
              <a:lnSpc>
                <a:spcPct val="80000"/>
              </a:lnSpc>
              <a:buFont typeface="Wingdings" pitchFamily="2" charset="2"/>
              <a:buNone/>
              <a:defRPr/>
            </a:pPr>
            <a:endParaRPr lang="en-US" sz="2400" b="1" smtClean="0">
              <a:latin typeface="Calibri" panose="020F0502020204030204" pitchFamily="34" charset="0"/>
            </a:endParaRPr>
          </a:p>
          <a:p>
            <a:pPr eaLnBrk="1" hangingPunct="1">
              <a:lnSpc>
                <a:spcPct val="80000"/>
              </a:lnSpc>
              <a:buFont typeface="Wingdings" pitchFamily="2" charset="2"/>
              <a:buNone/>
              <a:defRPr/>
            </a:pPr>
            <a:r>
              <a:rPr lang="en-US" sz="2400" b="1" smtClean="0">
                <a:latin typeface="Calibri" panose="020F0502020204030204" pitchFamily="34" charset="0"/>
              </a:rPr>
              <a:t>Therefore –</a:t>
            </a:r>
          </a:p>
          <a:p>
            <a:pPr eaLnBrk="1" hangingPunct="1">
              <a:lnSpc>
                <a:spcPct val="80000"/>
              </a:lnSpc>
              <a:buFont typeface="Wingdings" pitchFamily="2" charset="2"/>
              <a:buNone/>
              <a:defRPr/>
            </a:pPr>
            <a:endParaRPr lang="en-US" sz="2400" b="1" smtClean="0">
              <a:latin typeface="Calibri" panose="020F0502020204030204" pitchFamily="34" charset="0"/>
            </a:endParaRPr>
          </a:p>
          <a:p>
            <a:pPr eaLnBrk="1" hangingPunct="1">
              <a:lnSpc>
                <a:spcPct val="80000"/>
              </a:lnSpc>
              <a:buFont typeface="Wingdings" pitchFamily="2" charset="2"/>
              <a:buNone/>
              <a:defRPr/>
            </a:pPr>
            <a:r>
              <a:rPr lang="en-US" sz="2400" b="1" smtClean="0">
                <a:latin typeface="Calibri" panose="020F0502020204030204" pitchFamily="34" charset="0"/>
              </a:rPr>
              <a:t>Therapists should engage in probing this possibility very carefully, by…</a:t>
            </a:r>
          </a:p>
          <a:p>
            <a:pPr lvl="1" eaLnBrk="1" hangingPunct="1">
              <a:lnSpc>
                <a:spcPct val="80000"/>
              </a:lnSpc>
              <a:defRPr/>
            </a:pPr>
            <a:r>
              <a:rPr lang="en-US" sz="2400" b="1" smtClean="0">
                <a:latin typeface="Calibri" panose="020F0502020204030204" pitchFamily="34" charset="0"/>
              </a:rPr>
              <a:t>avoiding suggestive questions</a:t>
            </a:r>
          </a:p>
          <a:p>
            <a:pPr lvl="1" eaLnBrk="1" hangingPunct="1">
              <a:lnSpc>
                <a:spcPct val="80000"/>
              </a:lnSpc>
              <a:defRPr/>
            </a:pPr>
            <a:r>
              <a:rPr lang="en-US" sz="2400" b="1" smtClean="0">
                <a:latin typeface="Calibri" panose="020F0502020204030204" pitchFamily="34" charset="0"/>
              </a:rPr>
              <a:t>remaining open minded without corroborating evidence – a difficult call when the person needs to be believed</a:t>
            </a:r>
          </a:p>
          <a:p>
            <a:pPr lvl="1" eaLnBrk="1" hangingPunct="1">
              <a:lnSpc>
                <a:spcPct val="80000"/>
              </a:lnSpc>
              <a:defRPr/>
            </a:pPr>
            <a:r>
              <a:rPr lang="en-US" sz="2400" b="1" smtClean="0">
                <a:latin typeface="Calibri" panose="020F0502020204030204" pitchFamily="34" charset="0"/>
              </a:rPr>
              <a:t>Encouraging the person to consider the possibility that the events didn’t happen, or may not have happened as they remember them</a:t>
            </a:r>
          </a:p>
          <a:p>
            <a:pPr eaLnBrk="1" hangingPunct="1">
              <a:lnSpc>
                <a:spcPct val="80000"/>
              </a:lnSpc>
              <a:buFont typeface="Wingdings" pitchFamily="2" charset="2"/>
              <a:buNone/>
              <a:defRPr/>
            </a:pPr>
            <a:endParaRPr lang="en-GB" sz="2400" b="1" smtClean="0">
              <a:latin typeface="Calibri" panose="020F0502020204030204" pitchFamily="34" charset="0"/>
            </a:endParaRPr>
          </a:p>
        </p:txBody>
      </p:sp>
      <p:pic>
        <p:nvPicPr>
          <p:cNvPr id="35844" name="Picture 7" descr="ANd9GcTvojDHU1Vf3PhLF9VUFO-efhaMnBnKwdVAUxClmpupx50YKR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060575"/>
            <a:ext cx="27654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26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3379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endParaRPr lang="en-US" dirty="0"/>
          </a:p>
          <a:p>
            <a:pPr marL="0" indent="0" algn="ctr">
              <a:buFont typeface="Arial" charset="0"/>
              <a:buNone/>
            </a:pPr>
            <a:r>
              <a:rPr lang="en-US" dirty="0" smtClean="0"/>
              <a:t>BREAK</a:t>
            </a:r>
          </a:p>
        </p:txBody>
      </p:sp>
    </p:spTree>
    <p:extLst>
      <p:ext uri="{BB962C8B-B14F-4D97-AF65-F5344CB8AC3E}">
        <p14:creationId xmlns:p14="http://schemas.microsoft.com/office/powerpoint/2010/main" val="159447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r>
              <a:rPr lang="en-US" dirty="0" smtClean="0"/>
              <a:t>Canonical Process</a:t>
            </a:r>
          </a:p>
          <a:p>
            <a:pPr marL="0" indent="0" algn="ctr">
              <a:buFont typeface="Arial" charset="0"/>
              <a:buNone/>
            </a:pPr>
            <a:endParaRPr lang="en-US" dirty="0"/>
          </a:p>
          <a:p>
            <a:pPr marL="0" indent="0" algn="ctr">
              <a:buFont typeface="Arial" charset="0"/>
              <a:buNone/>
            </a:pPr>
            <a:r>
              <a:rPr lang="en-US" dirty="0" smtClean="0"/>
              <a:t>Fr. Michael </a:t>
            </a:r>
            <a:r>
              <a:rPr lang="en-US" dirty="0" err="1" smtClean="0"/>
              <a:t>Mullaney</a:t>
            </a:r>
            <a:endParaRPr lang="en-US" dirty="0" smtClean="0"/>
          </a:p>
        </p:txBody>
      </p:sp>
    </p:spTree>
    <p:extLst>
      <p:ext uri="{BB962C8B-B14F-4D97-AF65-F5344CB8AC3E}">
        <p14:creationId xmlns:p14="http://schemas.microsoft.com/office/powerpoint/2010/main" val="1523575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IE" b="1" i="1"/>
              <a:t>Delicta Graviora</a:t>
            </a:r>
            <a:r>
              <a:rPr lang="en-IE" b="1"/>
              <a:t> </a:t>
            </a:r>
            <a:br>
              <a:rPr lang="en-IE" b="1"/>
            </a:br>
            <a:r>
              <a:rPr lang="en-IE" sz="4000" i="1"/>
              <a:t>‘More Serious Crimes’</a:t>
            </a:r>
            <a:endParaRPr lang="en-US"/>
          </a:p>
        </p:txBody>
      </p:sp>
      <p:sp>
        <p:nvSpPr>
          <p:cNvPr id="2051" name="Rectangle 3"/>
          <p:cNvSpPr>
            <a:spLocks noGrp="1" noChangeArrowheads="1"/>
          </p:cNvSpPr>
          <p:nvPr>
            <p:ph type="subTitle" idx="1"/>
          </p:nvPr>
        </p:nvSpPr>
        <p:spPr>
          <a:xfrm>
            <a:off x="1116013" y="3789363"/>
            <a:ext cx="7416800" cy="1944687"/>
          </a:xfrm>
        </p:spPr>
        <p:txBody>
          <a:bodyPr/>
          <a:lstStyle/>
          <a:p>
            <a:r>
              <a:rPr lang="en-IE"/>
              <a:t>Overview of the Canon Law and Canonical Procedures in relation to sexual abuse of minors in the Catholic Church </a:t>
            </a:r>
          </a:p>
          <a:p>
            <a:endParaRPr lang="en-US"/>
          </a:p>
        </p:txBody>
      </p:sp>
    </p:spTree>
    <p:extLst>
      <p:ext uri="{BB962C8B-B14F-4D97-AF65-F5344CB8AC3E}">
        <p14:creationId xmlns:p14="http://schemas.microsoft.com/office/powerpoint/2010/main" val="1422653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IE"/>
              <a:t>Overview </a:t>
            </a:r>
            <a:endParaRPr lang="en-US"/>
          </a:p>
        </p:txBody>
      </p:sp>
      <p:sp>
        <p:nvSpPr>
          <p:cNvPr id="107523" name="Rectangle 3"/>
          <p:cNvSpPr>
            <a:spLocks noGrp="1" noChangeArrowheads="1"/>
          </p:cNvSpPr>
          <p:nvPr>
            <p:ph type="body" idx="1"/>
          </p:nvPr>
        </p:nvSpPr>
        <p:spPr>
          <a:xfrm>
            <a:off x="684213" y="1600200"/>
            <a:ext cx="8280400" cy="5257800"/>
          </a:xfrm>
        </p:spPr>
        <p:txBody>
          <a:bodyPr/>
          <a:lstStyle/>
          <a:p>
            <a:pPr>
              <a:lnSpc>
                <a:spcPct val="90000"/>
              </a:lnSpc>
            </a:pPr>
            <a:r>
              <a:rPr lang="en-IE" sz="2000"/>
              <a:t>Introduction – Legislation – Where it is at – Recent Developments</a:t>
            </a:r>
          </a:p>
          <a:p>
            <a:pPr>
              <a:lnSpc>
                <a:spcPct val="90000"/>
              </a:lnSpc>
            </a:pPr>
            <a:r>
              <a:rPr lang="en-IE" sz="2000"/>
              <a:t>1. Notification of a Complaint</a:t>
            </a:r>
          </a:p>
          <a:p>
            <a:pPr>
              <a:lnSpc>
                <a:spcPct val="90000"/>
              </a:lnSpc>
            </a:pPr>
            <a:r>
              <a:rPr lang="en-IE" sz="2000"/>
              <a:t>2. Referral and Decree Initiating a Preliminary Investigation</a:t>
            </a:r>
          </a:p>
          <a:p>
            <a:pPr>
              <a:lnSpc>
                <a:spcPct val="90000"/>
              </a:lnSpc>
            </a:pPr>
            <a:r>
              <a:rPr lang="en-IE" sz="2000"/>
              <a:t>3. Restricted Ministry – “Stepping Aside” – Administrative Leave </a:t>
            </a:r>
          </a:p>
          <a:p>
            <a:pPr>
              <a:lnSpc>
                <a:spcPct val="90000"/>
              </a:lnSpc>
            </a:pPr>
            <a:r>
              <a:rPr lang="en-IE" sz="2000"/>
              <a:t>4. The Preliminary Investigation</a:t>
            </a:r>
          </a:p>
          <a:p>
            <a:pPr>
              <a:lnSpc>
                <a:spcPct val="90000"/>
              </a:lnSpc>
            </a:pPr>
            <a:r>
              <a:rPr lang="en-IE" sz="2000"/>
              <a:t>5. Reporting to CDF </a:t>
            </a:r>
          </a:p>
          <a:p>
            <a:pPr>
              <a:lnSpc>
                <a:spcPct val="90000"/>
              </a:lnSpc>
            </a:pPr>
            <a:r>
              <a:rPr lang="en-IE" sz="2000"/>
              <a:t>6. Options of CDF</a:t>
            </a:r>
          </a:p>
          <a:p>
            <a:pPr>
              <a:lnSpc>
                <a:spcPct val="90000"/>
              </a:lnSpc>
            </a:pPr>
            <a:r>
              <a:rPr lang="en-IE" sz="2000"/>
              <a:t>7. Judicial Penal Process</a:t>
            </a:r>
          </a:p>
          <a:p>
            <a:pPr>
              <a:lnSpc>
                <a:spcPct val="90000"/>
              </a:lnSpc>
            </a:pPr>
            <a:r>
              <a:rPr lang="en-IE" sz="2000"/>
              <a:t>8. Administrative Penal Process</a:t>
            </a:r>
          </a:p>
          <a:p>
            <a:pPr>
              <a:lnSpc>
                <a:spcPct val="90000"/>
              </a:lnSpc>
            </a:pPr>
            <a:r>
              <a:rPr lang="en-IE" sz="2000"/>
              <a:t>9. Direct Intervention of the Holy Father</a:t>
            </a:r>
          </a:p>
          <a:p>
            <a:pPr>
              <a:lnSpc>
                <a:spcPct val="90000"/>
              </a:lnSpc>
            </a:pPr>
            <a:r>
              <a:rPr lang="en-IE" sz="2000"/>
              <a:t>10. Declaration, Authorisation, Confirmation of Disciplinary Non-Penal Measures</a:t>
            </a:r>
          </a:p>
          <a:p>
            <a:pPr>
              <a:lnSpc>
                <a:spcPct val="90000"/>
              </a:lnSpc>
            </a:pPr>
            <a:r>
              <a:rPr lang="en-IE" sz="2000"/>
              <a:t>11. Canonical Process of Religious </a:t>
            </a:r>
          </a:p>
          <a:p>
            <a:pPr>
              <a:lnSpc>
                <a:spcPct val="90000"/>
              </a:lnSpc>
            </a:pPr>
            <a:r>
              <a:rPr lang="en-IE" sz="2000"/>
              <a:t>12. Obligations of Bishop / Ordinary to clerics / religious who cannot be assigned or are dismissed </a:t>
            </a:r>
            <a:endParaRPr lang="en-US" sz="2000"/>
          </a:p>
        </p:txBody>
      </p:sp>
    </p:spTree>
    <p:extLst>
      <p:ext uri="{BB962C8B-B14F-4D97-AF65-F5344CB8AC3E}">
        <p14:creationId xmlns:p14="http://schemas.microsoft.com/office/powerpoint/2010/main" val="1728853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IE" sz="3800"/>
              <a:t>Canon Law in relation to Sexual Abuse and Reporting </a:t>
            </a:r>
            <a:endParaRPr lang="en-US" sz="3800"/>
          </a:p>
        </p:txBody>
      </p:sp>
      <p:sp>
        <p:nvSpPr>
          <p:cNvPr id="3075" name="Rectangle 3"/>
          <p:cNvSpPr>
            <a:spLocks noGrp="1" noChangeArrowheads="1"/>
          </p:cNvSpPr>
          <p:nvPr>
            <p:ph type="body" idx="1"/>
          </p:nvPr>
        </p:nvSpPr>
        <p:spPr>
          <a:xfrm>
            <a:off x="684213" y="1600200"/>
            <a:ext cx="8002587" cy="4852988"/>
          </a:xfrm>
        </p:spPr>
        <p:txBody>
          <a:bodyPr/>
          <a:lstStyle/>
          <a:p>
            <a:pPr>
              <a:lnSpc>
                <a:spcPct val="90000"/>
              </a:lnSpc>
            </a:pPr>
            <a:r>
              <a:rPr lang="en-IE" sz="2400"/>
              <a:t>Code of Canon Law (1983), Can. 1395 </a:t>
            </a:r>
            <a:r>
              <a:rPr lang="en-IE" sz="2400">
                <a:cs typeface="Arial" charset="0"/>
              </a:rPr>
              <a:t>§2</a:t>
            </a:r>
            <a:r>
              <a:rPr lang="en-IE" sz="2400"/>
              <a:t>: A cleric who has offended in other ways against the sixth commandment of the Decalogue, it the crime was committed by force, or by threats, or in public or with a minor under sixteen years of age, is to be punished by a just penalty, not excluding dismissal from the clerical state if the case so warrants.</a:t>
            </a:r>
          </a:p>
          <a:p>
            <a:pPr>
              <a:lnSpc>
                <a:spcPct val="90000"/>
              </a:lnSpc>
              <a:buFont typeface="Wingdings" pitchFamily="2" charset="2"/>
              <a:buNone/>
            </a:pPr>
            <a:endParaRPr lang="en-IE" sz="2400"/>
          </a:p>
          <a:p>
            <a:pPr>
              <a:lnSpc>
                <a:spcPct val="90000"/>
              </a:lnSpc>
            </a:pPr>
            <a:r>
              <a:rPr lang="en-IE" sz="2400"/>
              <a:t>Apostolic Constitution </a:t>
            </a:r>
            <a:r>
              <a:rPr lang="en-IE" sz="2400" i="1"/>
              <a:t>Pastor Bonus</a:t>
            </a:r>
            <a:r>
              <a:rPr lang="en-IE" sz="2400"/>
              <a:t> (1988): art. 52: two types of crimes reserved to the Congregation for the Doctrine of the Faith</a:t>
            </a:r>
          </a:p>
          <a:p>
            <a:pPr lvl="1">
              <a:lnSpc>
                <a:spcPct val="90000"/>
              </a:lnSpc>
            </a:pPr>
            <a:r>
              <a:rPr lang="en-IE" sz="2200"/>
              <a:t>Crimes against the faith (</a:t>
            </a:r>
            <a:r>
              <a:rPr lang="en-IE" sz="2200" i="1"/>
              <a:t>delicta contra fidem</a:t>
            </a:r>
            <a:r>
              <a:rPr lang="en-IE" sz="2200"/>
              <a:t>)</a:t>
            </a:r>
          </a:p>
          <a:p>
            <a:pPr lvl="1">
              <a:lnSpc>
                <a:spcPct val="90000"/>
              </a:lnSpc>
            </a:pPr>
            <a:r>
              <a:rPr lang="en-IE" sz="2200"/>
              <a:t>More serious crimes (</a:t>
            </a:r>
            <a:r>
              <a:rPr lang="en-IE" sz="2200" i="1"/>
              <a:t>graviora delicta</a:t>
            </a:r>
            <a:r>
              <a:rPr lang="en-IE" sz="2200"/>
              <a:t>)  </a:t>
            </a:r>
            <a:endParaRPr lang="en-US" sz="2200"/>
          </a:p>
        </p:txBody>
      </p:sp>
    </p:spTree>
    <p:extLst>
      <p:ext uri="{BB962C8B-B14F-4D97-AF65-F5344CB8AC3E}">
        <p14:creationId xmlns:p14="http://schemas.microsoft.com/office/powerpoint/2010/main" val="2907016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IE" sz="3800"/>
              <a:t>Canon Law in relation to Sexual Abuse and Reporting</a:t>
            </a:r>
            <a:endParaRPr lang="en-US" sz="3800"/>
          </a:p>
        </p:txBody>
      </p:sp>
      <p:sp>
        <p:nvSpPr>
          <p:cNvPr id="83971" name="Rectangle 3"/>
          <p:cNvSpPr>
            <a:spLocks noGrp="1" noChangeArrowheads="1"/>
          </p:cNvSpPr>
          <p:nvPr>
            <p:ph type="body" idx="1"/>
          </p:nvPr>
        </p:nvSpPr>
        <p:spPr>
          <a:xfrm>
            <a:off x="827088" y="1600200"/>
            <a:ext cx="7859712" cy="4997450"/>
          </a:xfrm>
        </p:spPr>
        <p:txBody>
          <a:bodyPr/>
          <a:lstStyle/>
          <a:p>
            <a:pPr>
              <a:lnSpc>
                <a:spcPct val="90000"/>
              </a:lnSpc>
            </a:pPr>
            <a:r>
              <a:rPr lang="en-IE" sz="2400" i="1"/>
              <a:t>Motu Proprio Sacramentorum sanctitatis tutela</a:t>
            </a:r>
            <a:r>
              <a:rPr lang="en-IE" sz="2400"/>
              <a:t> (30 April 2001) </a:t>
            </a:r>
          </a:p>
          <a:p>
            <a:pPr lvl="1">
              <a:lnSpc>
                <a:spcPct val="90000"/>
              </a:lnSpc>
            </a:pPr>
            <a:r>
              <a:rPr lang="en-IE" sz="2200"/>
              <a:t>Special particular law in which abuse -18 committed by a cleric was incorporated into </a:t>
            </a:r>
            <a:r>
              <a:rPr lang="en-IE" sz="2200" i="1"/>
              <a:t>graviora delicta</a:t>
            </a:r>
            <a:r>
              <a:rPr lang="en-IE" sz="2200"/>
              <a:t> </a:t>
            </a:r>
          </a:p>
          <a:p>
            <a:pPr>
              <a:lnSpc>
                <a:spcPct val="90000"/>
              </a:lnSpc>
            </a:pPr>
            <a:r>
              <a:rPr lang="en-IE" sz="2400"/>
              <a:t>2003 Faculties obtained by Cardinal Ratzinger to provide greater flexibility in conducting penal process, including greater use of administrative processes, and in more serious cases, dismissal from the clerical state </a:t>
            </a:r>
            <a:r>
              <a:rPr lang="en-IE" sz="2400" i="1"/>
              <a:t>ex officio</a:t>
            </a:r>
            <a:r>
              <a:rPr lang="en-IE" sz="2400"/>
              <a:t> </a:t>
            </a:r>
          </a:p>
          <a:p>
            <a:pPr>
              <a:lnSpc>
                <a:spcPct val="90000"/>
              </a:lnSpc>
            </a:pPr>
            <a:r>
              <a:rPr lang="en-IE" sz="2400"/>
              <a:t>2010 Prescription in case of abuse of minors is set at 20 years from moment of 18</a:t>
            </a:r>
            <a:r>
              <a:rPr lang="en-IE" sz="2400" baseline="30000"/>
              <a:t>th</a:t>
            </a:r>
            <a:r>
              <a:rPr lang="en-IE" sz="2400"/>
              <a:t> year of victim – can be derogated in individual cases; child pornography is covered by can. 1395; venerable adults in such cases to be considered minors. </a:t>
            </a:r>
          </a:p>
          <a:p>
            <a:pPr lvl="1">
              <a:lnSpc>
                <a:spcPct val="90000"/>
              </a:lnSpc>
            </a:pPr>
            <a:endParaRPr lang="en-US" sz="2200"/>
          </a:p>
        </p:txBody>
      </p:sp>
    </p:spTree>
    <p:extLst>
      <p:ext uri="{BB962C8B-B14F-4D97-AF65-F5344CB8AC3E}">
        <p14:creationId xmlns:p14="http://schemas.microsoft.com/office/powerpoint/2010/main" val="3035304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IE"/>
              <a:t>1. Notification of a Complaint </a:t>
            </a:r>
            <a:endParaRPr lang="en-US"/>
          </a:p>
        </p:txBody>
      </p:sp>
      <p:sp>
        <p:nvSpPr>
          <p:cNvPr id="81923" name="Rectangle 3"/>
          <p:cNvSpPr>
            <a:spLocks noGrp="1" noChangeArrowheads="1"/>
          </p:cNvSpPr>
          <p:nvPr>
            <p:ph type="body" idx="1"/>
          </p:nvPr>
        </p:nvSpPr>
        <p:spPr/>
        <p:txBody>
          <a:bodyPr/>
          <a:lstStyle/>
          <a:p>
            <a:r>
              <a:rPr lang="en-IE"/>
              <a:t>From the injured party</a:t>
            </a:r>
          </a:p>
          <a:p>
            <a:r>
              <a:rPr lang="en-IE"/>
              <a:t>Third party (e.g. parent)</a:t>
            </a:r>
          </a:p>
          <a:p>
            <a:r>
              <a:rPr lang="en-IE"/>
              <a:t>Statutory authorities</a:t>
            </a:r>
          </a:p>
          <a:p>
            <a:r>
              <a:rPr lang="en-IE"/>
              <a:t>Media / social media</a:t>
            </a:r>
          </a:p>
          <a:p>
            <a:r>
              <a:rPr lang="en-IE"/>
              <a:t>Offender</a:t>
            </a:r>
          </a:p>
          <a:p>
            <a:r>
              <a:rPr lang="en-IE"/>
              <a:t>Anonymous </a:t>
            </a:r>
          </a:p>
          <a:p>
            <a:endParaRPr lang="en-IE"/>
          </a:p>
          <a:p>
            <a:endParaRPr lang="en-US"/>
          </a:p>
        </p:txBody>
      </p:sp>
    </p:spTree>
    <p:extLst>
      <p:ext uri="{BB962C8B-B14F-4D97-AF65-F5344CB8AC3E}">
        <p14:creationId xmlns:p14="http://schemas.microsoft.com/office/powerpoint/2010/main" val="2995195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IE"/>
              <a:t>1. Notification of a Complaint</a:t>
            </a:r>
            <a:endParaRPr lang="en-US"/>
          </a:p>
        </p:txBody>
      </p:sp>
      <p:sp>
        <p:nvSpPr>
          <p:cNvPr id="88067" name="Rectangle 3"/>
          <p:cNvSpPr>
            <a:spLocks noGrp="1" noChangeArrowheads="1"/>
          </p:cNvSpPr>
          <p:nvPr>
            <p:ph type="body" idx="1"/>
          </p:nvPr>
        </p:nvSpPr>
        <p:spPr>
          <a:xfrm>
            <a:off x="611188" y="1600200"/>
            <a:ext cx="8075612" cy="4852988"/>
          </a:xfrm>
        </p:spPr>
        <p:txBody>
          <a:bodyPr/>
          <a:lstStyle/>
          <a:p>
            <a:r>
              <a:rPr lang="en-IE" sz="2400" i="1"/>
              <a:t>Semblance of truth</a:t>
            </a:r>
            <a:r>
              <a:rPr lang="en-IE" sz="2400"/>
              <a:t> </a:t>
            </a:r>
          </a:p>
          <a:p>
            <a:pPr lvl="1"/>
            <a:r>
              <a:rPr lang="en-IE" sz="2200"/>
              <a:t>Imprecise? Vague? Lose? Subjective? </a:t>
            </a:r>
          </a:p>
          <a:p>
            <a:pPr lvl="1"/>
            <a:r>
              <a:rPr lang="en-IE" sz="2200"/>
              <a:t>“Credible” allegation? – already implies guilt? </a:t>
            </a:r>
            <a:r>
              <a:rPr lang="en-IE" sz="2200" i="1"/>
              <a:t>Prima facie</a:t>
            </a:r>
            <a:r>
              <a:rPr lang="en-IE" sz="2200"/>
              <a:t> case?</a:t>
            </a:r>
          </a:p>
          <a:p>
            <a:pPr lvl="1"/>
            <a:r>
              <a:rPr lang="en-IE" sz="2200"/>
              <a:t>It </a:t>
            </a:r>
            <a:r>
              <a:rPr lang="en-IE" sz="2200" b="1" i="1"/>
              <a:t>does not mean</a:t>
            </a:r>
            <a:r>
              <a:rPr lang="en-IE" sz="2200"/>
              <a:t> moral certitude or beyond reasonable doubt</a:t>
            </a:r>
          </a:p>
          <a:p>
            <a:pPr lvl="1"/>
            <a:r>
              <a:rPr lang="en-IE" sz="2200"/>
              <a:t>Minimum threshold - excludes “absurd and improbable allegations that would not even require investigation in relation to its soundness or reliability”; “incomplete” allegations or allegations not criminally relevant </a:t>
            </a:r>
          </a:p>
          <a:p>
            <a:pPr lvl="2"/>
            <a:r>
              <a:rPr lang="en-IE" sz="2100" i="1"/>
              <a:t>Papale</a:t>
            </a:r>
            <a:r>
              <a:rPr lang="en-IE" sz="2100"/>
              <a:t> 49</a:t>
            </a:r>
          </a:p>
          <a:p>
            <a:pPr lvl="1"/>
            <a:r>
              <a:rPr lang="en-IE" sz="2200"/>
              <a:t>If it is not manifestly false or frivolous </a:t>
            </a:r>
          </a:p>
          <a:p>
            <a:pPr lvl="1"/>
            <a:endParaRPr lang="en-US" sz="2200"/>
          </a:p>
        </p:txBody>
      </p:sp>
    </p:spTree>
    <p:extLst>
      <p:ext uri="{BB962C8B-B14F-4D97-AF65-F5344CB8AC3E}">
        <p14:creationId xmlns:p14="http://schemas.microsoft.com/office/powerpoint/2010/main" val="3169802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IE"/>
              <a:t>1. Notification of a Complaint</a:t>
            </a:r>
            <a:endParaRPr lang="en-US"/>
          </a:p>
        </p:txBody>
      </p:sp>
      <p:sp>
        <p:nvSpPr>
          <p:cNvPr id="89091" name="Rectangle 3"/>
          <p:cNvSpPr>
            <a:spLocks noGrp="1" noChangeArrowheads="1"/>
          </p:cNvSpPr>
          <p:nvPr>
            <p:ph type="body" idx="1"/>
          </p:nvPr>
        </p:nvSpPr>
        <p:spPr>
          <a:xfrm>
            <a:off x="914400" y="1600200"/>
            <a:ext cx="7905750" cy="4852988"/>
          </a:xfrm>
        </p:spPr>
        <p:txBody>
          <a:bodyPr/>
          <a:lstStyle/>
          <a:p>
            <a:pPr>
              <a:lnSpc>
                <a:spcPct val="90000"/>
              </a:lnSpc>
            </a:pPr>
            <a:r>
              <a:rPr lang="en-IE"/>
              <a:t>Allegation must have some content / substance – contain the essential elements of the fact; nature of the acts, name of the accused, name of the injured party; when; where.</a:t>
            </a:r>
          </a:p>
          <a:p>
            <a:pPr>
              <a:lnSpc>
                <a:spcPct val="90000"/>
              </a:lnSpc>
            </a:pPr>
            <a:r>
              <a:rPr lang="en-IE"/>
              <a:t>Categorised at this stage “hypothetical” and require verification which require proof in a canonical process which excludes inferences / conjecture. </a:t>
            </a:r>
          </a:p>
          <a:p>
            <a:pPr>
              <a:lnSpc>
                <a:spcPct val="90000"/>
              </a:lnSpc>
            </a:pPr>
            <a:r>
              <a:rPr lang="en-IE"/>
              <a:t>In writing – as much detail as possible – signed.</a:t>
            </a:r>
          </a:p>
          <a:p>
            <a:pPr>
              <a:lnSpc>
                <a:spcPct val="90000"/>
              </a:lnSpc>
            </a:pPr>
            <a:endParaRPr lang="en-US"/>
          </a:p>
        </p:txBody>
      </p:sp>
    </p:spTree>
    <p:extLst>
      <p:ext uri="{BB962C8B-B14F-4D97-AF65-F5344CB8AC3E}">
        <p14:creationId xmlns:p14="http://schemas.microsoft.com/office/powerpoint/2010/main" val="120555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History and Members</a:t>
            </a:r>
            <a:endParaRPr lang="en-US" smtClean="0"/>
          </a:p>
        </p:txBody>
      </p:sp>
      <p:sp>
        <p:nvSpPr>
          <p:cNvPr id="2048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z="2800" smtClean="0"/>
              <a:t>Established in September 2011</a:t>
            </a:r>
          </a:p>
          <a:p>
            <a:pPr>
              <a:buFont typeface="Arial" charset="0"/>
              <a:buNone/>
            </a:pPr>
            <a:endParaRPr lang="en-IE" sz="2800" smtClean="0"/>
          </a:p>
          <a:p>
            <a:r>
              <a:rPr lang="en-IE" sz="2800" smtClean="0"/>
              <a:t>First year up to January 2013 on a pilot basis with independent evaluation </a:t>
            </a:r>
          </a:p>
          <a:p>
            <a:pPr>
              <a:buFont typeface="Arial" charset="0"/>
              <a:buNone/>
            </a:pPr>
            <a:endParaRPr lang="en-IE" sz="2800" smtClean="0"/>
          </a:p>
          <a:p>
            <a:r>
              <a:rPr lang="en-IE" sz="2800" smtClean="0"/>
              <a:t>Initially 19 members</a:t>
            </a:r>
          </a:p>
          <a:p>
            <a:pPr>
              <a:buFont typeface="Arial" charset="0"/>
              <a:buNone/>
            </a:pPr>
            <a:endParaRPr lang="en-IE" sz="2800" smtClean="0"/>
          </a:p>
          <a:p>
            <a:r>
              <a:rPr lang="en-IE" sz="2800" smtClean="0"/>
              <a:t>Now 44 Members from Dioceses and Religious Congregations</a:t>
            </a:r>
            <a:endParaRPr lang="en-US" sz="28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IE" sz="3800"/>
              <a:t>2. Referral and Decree Initiating Preliminary Investigation </a:t>
            </a:r>
            <a:endParaRPr lang="en-US" sz="3800"/>
          </a:p>
        </p:txBody>
      </p:sp>
      <p:sp>
        <p:nvSpPr>
          <p:cNvPr id="82947" name="Rectangle 3"/>
          <p:cNvSpPr>
            <a:spLocks noGrp="1" noChangeArrowheads="1"/>
          </p:cNvSpPr>
          <p:nvPr>
            <p:ph type="body" idx="1"/>
          </p:nvPr>
        </p:nvSpPr>
        <p:spPr>
          <a:xfrm>
            <a:off x="468313" y="1600200"/>
            <a:ext cx="8496300" cy="4924425"/>
          </a:xfrm>
        </p:spPr>
        <p:txBody>
          <a:bodyPr/>
          <a:lstStyle/>
          <a:p>
            <a:pPr>
              <a:lnSpc>
                <a:spcPct val="90000"/>
              </a:lnSpc>
            </a:pPr>
            <a:r>
              <a:rPr lang="en-IE" sz="2400"/>
              <a:t>Statutory Authorities </a:t>
            </a:r>
          </a:p>
          <a:p>
            <a:pPr lvl="1">
              <a:lnSpc>
                <a:spcPct val="90000"/>
              </a:lnSpc>
            </a:pPr>
            <a:r>
              <a:rPr lang="en-IE" sz="2200"/>
              <a:t>All allegations even if frivolous or non-substantiated </a:t>
            </a:r>
          </a:p>
          <a:p>
            <a:pPr lvl="1">
              <a:lnSpc>
                <a:spcPct val="90000"/>
              </a:lnSpc>
              <a:buFont typeface="Wingdings" pitchFamily="2" charset="2"/>
              <a:buNone/>
            </a:pPr>
            <a:endParaRPr lang="en-IE" sz="2200"/>
          </a:p>
          <a:p>
            <a:pPr>
              <a:lnSpc>
                <a:spcPct val="90000"/>
              </a:lnSpc>
            </a:pPr>
            <a:r>
              <a:rPr lang="en-IE" sz="2400"/>
              <a:t>National Safeguarding Office / Management Committee</a:t>
            </a:r>
          </a:p>
          <a:p>
            <a:pPr>
              <a:lnSpc>
                <a:spcPct val="90000"/>
              </a:lnSpc>
              <a:buFont typeface="Wingdings" pitchFamily="2" charset="2"/>
              <a:buNone/>
            </a:pPr>
            <a:endParaRPr lang="en-IE" sz="2400"/>
          </a:p>
          <a:p>
            <a:pPr>
              <a:lnSpc>
                <a:spcPct val="90000"/>
              </a:lnSpc>
            </a:pPr>
            <a:r>
              <a:rPr lang="en-IE" sz="2400"/>
              <a:t>CDF Circular Letter 2011 – “without prejudice to the sacramental internal forum (the seal of confession), the prescriptions of canon law regarding reporting of such crimes to the designated authority should always be followed. This collaboration, moreover, not only concerns cases of abuse committed by clerics, but also those cases which involve religions or lay persons who function in ecclesiastical structures.” </a:t>
            </a:r>
          </a:p>
        </p:txBody>
      </p:sp>
    </p:spTree>
    <p:extLst>
      <p:ext uri="{BB962C8B-B14F-4D97-AF65-F5344CB8AC3E}">
        <p14:creationId xmlns:p14="http://schemas.microsoft.com/office/powerpoint/2010/main" val="1224975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IE" sz="3800"/>
              <a:t>2. Referral and Decree Initiating Preliminary Investigation</a:t>
            </a:r>
            <a:endParaRPr lang="en-US" sz="3800"/>
          </a:p>
        </p:txBody>
      </p:sp>
      <p:sp>
        <p:nvSpPr>
          <p:cNvPr id="90115" name="Rectangle 3"/>
          <p:cNvSpPr>
            <a:spLocks noGrp="1" noChangeArrowheads="1"/>
          </p:cNvSpPr>
          <p:nvPr>
            <p:ph type="body" idx="1"/>
          </p:nvPr>
        </p:nvSpPr>
        <p:spPr>
          <a:xfrm>
            <a:off x="611188" y="1600200"/>
            <a:ext cx="8075612" cy="5257800"/>
          </a:xfrm>
        </p:spPr>
        <p:txBody>
          <a:bodyPr/>
          <a:lstStyle/>
          <a:p>
            <a:pPr algn="ctr">
              <a:lnSpc>
                <a:spcPct val="90000"/>
              </a:lnSpc>
              <a:buFont typeface="Wingdings" pitchFamily="2" charset="2"/>
              <a:buNone/>
            </a:pPr>
            <a:r>
              <a:rPr lang="en-IE" sz="2000"/>
              <a:t>Decree initiating a Preliminary Investigation </a:t>
            </a:r>
          </a:p>
          <a:p>
            <a:pPr>
              <a:lnSpc>
                <a:spcPct val="90000"/>
              </a:lnSpc>
              <a:buFont typeface="Wingdings" pitchFamily="2" charset="2"/>
              <a:buNone/>
            </a:pPr>
            <a:r>
              <a:rPr lang="en-IE" sz="2000"/>
              <a:t>				Prot. N. …. / ….</a:t>
            </a:r>
          </a:p>
          <a:p>
            <a:pPr>
              <a:lnSpc>
                <a:spcPct val="90000"/>
              </a:lnSpc>
              <a:buFont typeface="Wingdings" pitchFamily="2" charset="2"/>
              <a:buNone/>
            </a:pPr>
            <a:endParaRPr lang="en-IE" sz="2000"/>
          </a:p>
          <a:p>
            <a:pPr algn="just">
              <a:lnSpc>
                <a:spcPct val="90000"/>
              </a:lnSpc>
              <a:buFont typeface="Wingdings" pitchFamily="2" charset="2"/>
              <a:buNone/>
            </a:pPr>
            <a:r>
              <a:rPr lang="en-IE" sz="2000"/>
              <a:t>	I the undersigned, AB, Bishop of the Diocese of CD, in light of the allegation disclosed by EF on the 31/12/14, of the offence outlined in can. 1395, </a:t>
            </a:r>
            <a:r>
              <a:rPr lang="en-IE" sz="2000">
                <a:cs typeface="Arial" charset="0"/>
              </a:rPr>
              <a:t>§2, committed by Rev GH, a priest of this diocese; in accordance with can 1717, §1, the above mentioned allegation having the semblance of truth, with this decree appoint Rev/Mr/Ms IJ to carry out a preliminary investigation in to the above allegation, the circumstances and imputability; as well as KL as notary.</a:t>
            </a:r>
          </a:p>
          <a:p>
            <a:pPr algn="just">
              <a:lnSpc>
                <a:spcPct val="90000"/>
              </a:lnSpc>
              <a:buFont typeface="Wingdings" pitchFamily="2" charset="2"/>
              <a:buNone/>
            </a:pPr>
            <a:r>
              <a:rPr lang="en-IE" sz="2000">
                <a:cs typeface="Arial" charset="0"/>
              </a:rPr>
              <a:t>	“The above mentioned are bound to carry out the investigation in a manner and confidentiality that respects the right of the accused to his / her good name. On the completion of the investigation, the acts of the investigation, including an evaluation of the facts, are to be returned to me in order to decide how best to proceed with the process.”</a:t>
            </a:r>
          </a:p>
          <a:p>
            <a:pPr>
              <a:lnSpc>
                <a:spcPct val="90000"/>
              </a:lnSpc>
              <a:buFont typeface="Wingdings" pitchFamily="2" charset="2"/>
              <a:buNone/>
            </a:pPr>
            <a:r>
              <a:rPr lang="en-IE" sz="2000"/>
              <a:t>	Signed / Dated / Etc </a:t>
            </a:r>
          </a:p>
          <a:p>
            <a:pPr>
              <a:lnSpc>
                <a:spcPct val="90000"/>
              </a:lnSpc>
              <a:buFont typeface="Wingdings" pitchFamily="2" charset="2"/>
              <a:buNone/>
            </a:pPr>
            <a:endParaRPr lang="en-US" sz="2000"/>
          </a:p>
        </p:txBody>
      </p:sp>
    </p:spTree>
    <p:extLst>
      <p:ext uri="{BB962C8B-B14F-4D97-AF65-F5344CB8AC3E}">
        <p14:creationId xmlns:p14="http://schemas.microsoft.com/office/powerpoint/2010/main" val="2646073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IE" sz="3800"/>
              <a:t>2. Referral and Decree Initiating Preliminary Investigation</a:t>
            </a:r>
            <a:endParaRPr lang="en-US" sz="3800"/>
          </a:p>
        </p:txBody>
      </p:sp>
      <p:sp>
        <p:nvSpPr>
          <p:cNvPr id="92163" name="Rectangle 3"/>
          <p:cNvSpPr>
            <a:spLocks noGrp="1" noChangeArrowheads="1"/>
          </p:cNvSpPr>
          <p:nvPr>
            <p:ph type="body" idx="1"/>
          </p:nvPr>
        </p:nvSpPr>
        <p:spPr/>
        <p:txBody>
          <a:bodyPr/>
          <a:lstStyle/>
          <a:p>
            <a:r>
              <a:rPr lang="en-IE"/>
              <a:t>This makes no determination on the guilt or innocence of the accused.</a:t>
            </a:r>
          </a:p>
          <a:p>
            <a:endParaRPr lang="en-IE"/>
          </a:p>
          <a:p>
            <a:r>
              <a:rPr lang="en-IE"/>
              <a:t>Canonical process / action is then suspended until completion of civil process.</a:t>
            </a:r>
          </a:p>
          <a:p>
            <a:endParaRPr lang="en-US"/>
          </a:p>
        </p:txBody>
      </p:sp>
    </p:spTree>
    <p:extLst>
      <p:ext uri="{BB962C8B-B14F-4D97-AF65-F5344CB8AC3E}">
        <p14:creationId xmlns:p14="http://schemas.microsoft.com/office/powerpoint/2010/main" val="2940889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14400" y="277813"/>
            <a:ext cx="8050213" cy="1143000"/>
          </a:xfrm>
        </p:spPr>
        <p:txBody>
          <a:bodyPr/>
          <a:lstStyle/>
          <a:p>
            <a:r>
              <a:rPr lang="en-IE" sz="3800"/>
              <a:t>3. Restricted Ministry / ‘Administrative Leave’ / ‘Stepping-Aside’</a:t>
            </a:r>
            <a:endParaRPr lang="en-US" sz="3800"/>
          </a:p>
        </p:txBody>
      </p:sp>
      <p:sp>
        <p:nvSpPr>
          <p:cNvPr id="87043" name="Rectangle 3"/>
          <p:cNvSpPr>
            <a:spLocks noGrp="1" noChangeArrowheads="1"/>
          </p:cNvSpPr>
          <p:nvPr>
            <p:ph type="body" idx="1"/>
          </p:nvPr>
        </p:nvSpPr>
        <p:spPr>
          <a:xfrm>
            <a:off x="611188" y="1600200"/>
            <a:ext cx="8532812" cy="5257800"/>
          </a:xfrm>
        </p:spPr>
        <p:txBody>
          <a:bodyPr/>
          <a:lstStyle/>
          <a:p>
            <a:pPr>
              <a:lnSpc>
                <a:spcPct val="80000"/>
              </a:lnSpc>
            </a:pPr>
            <a:r>
              <a:rPr lang="en-IE" sz="2000"/>
              <a:t>The changes to the law in 2010 authorise a bishop or the superior to impose restrictions on the ministry of the accused at the earliest stages of the proceedings: “</a:t>
            </a:r>
            <a:r>
              <a:rPr lang="en-US" sz="2000"/>
              <a:t>17. The possibility of taking the cautionary measures foreseen in CIC can. 1722 … during the preliminary investigation is allowed (</a:t>
            </a:r>
            <a:r>
              <a:rPr lang="en-US" sz="2000" b="1"/>
              <a:t>art. 19</a:t>
            </a:r>
            <a:r>
              <a:rPr lang="en-US" sz="2000"/>
              <a:t>).”</a:t>
            </a:r>
          </a:p>
          <a:p>
            <a:pPr>
              <a:lnSpc>
                <a:spcPct val="80000"/>
              </a:lnSpc>
              <a:buFont typeface="Wingdings" pitchFamily="2" charset="2"/>
              <a:buNone/>
            </a:pPr>
            <a:endParaRPr lang="en-US" sz="2000"/>
          </a:p>
          <a:p>
            <a:pPr lvl="1">
              <a:lnSpc>
                <a:spcPct val="80000"/>
              </a:lnSpc>
            </a:pPr>
            <a:r>
              <a:rPr lang="en-US" sz="1500"/>
              <a:t>Can.  1722 “To prevent scandals, to protect the freedom of witnesses, and to guard the course of justice, the ordinary, after having heard the promoter of justice and cited the accused, at any stage of the process can exclude the accused from the sacred ministry or from some office and ecclesiastical function, can impose or forbid residence in some place or territory, or even can prohibit public participation in the Most Holy Eucharist. Once the cause ceases, all these measures must be revoked; they also end by the law itself when the penal process ceases.”</a:t>
            </a:r>
          </a:p>
          <a:p>
            <a:pPr>
              <a:lnSpc>
                <a:spcPct val="80000"/>
              </a:lnSpc>
              <a:buFont typeface="Wingdings" pitchFamily="2" charset="2"/>
              <a:buNone/>
            </a:pPr>
            <a:endParaRPr lang="en-US" sz="1600"/>
          </a:p>
          <a:p>
            <a:pPr>
              <a:lnSpc>
                <a:spcPct val="80000"/>
              </a:lnSpc>
            </a:pPr>
            <a:r>
              <a:rPr lang="en-IE" sz="2000"/>
              <a:t>Paramountcy-Principle: Legislator – universal and local – and the law must look to the common good. It requires that all have to acknowledge the rights of others in addition to their own. A careful examination of recent magisterium of the Church on the subject of sexual abuse of minors by clerics underlines the safety of children is a paramount concern for the Church and an integral part of its concept of the ‘common good’. </a:t>
            </a:r>
          </a:p>
        </p:txBody>
      </p:sp>
    </p:spTree>
    <p:extLst>
      <p:ext uri="{BB962C8B-B14F-4D97-AF65-F5344CB8AC3E}">
        <p14:creationId xmlns:p14="http://schemas.microsoft.com/office/powerpoint/2010/main" val="2331127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277813"/>
            <a:ext cx="8229600" cy="1143000"/>
          </a:xfrm>
        </p:spPr>
        <p:txBody>
          <a:bodyPr/>
          <a:lstStyle/>
          <a:p>
            <a:r>
              <a:rPr lang="en-IE" sz="3800"/>
              <a:t>3. Restricted Ministry / ‘Administrative Leave’ / ‘Stepping-Aside’</a:t>
            </a:r>
            <a:endParaRPr lang="en-US" sz="3800"/>
          </a:p>
        </p:txBody>
      </p:sp>
      <p:sp>
        <p:nvSpPr>
          <p:cNvPr id="91139" name="Rectangle 3"/>
          <p:cNvSpPr>
            <a:spLocks noGrp="1" noChangeArrowheads="1"/>
          </p:cNvSpPr>
          <p:nvPr>
            <p:ph type="body" idx="1"/>
          </p:nvPr>
        </p:nvSpPr>
        <p:spPr>
          <a:xfrm>
            <a:off x="611188" y="1600200"/>
            <a:ext cx="8075612" cy="5068888"/>
          </a:xfrm>
        </p:spPr>
        <p:txBody>
          <a:bodyPr/>
          <a:lstStyle/>
          <a:p>
            <a:pPr>
              <a:lnSpc>
                <a:spcPct val="80000"/>
              </a:lnSpc>
            </a:pPr>
            <a:r>
              <a:rPr lang="en-IE" sz="2400"/>
              <a:t>The welfare of children and of the community must be the paramount criterion in decisions concerning a cleric’s continuing in parish / public ministry while being investigated for alleged sexual abuse of minors. </a:t>
            </a:r>
          </a:p>
          <a:p>
            <a:pPr>
              <a:lnSpc>
                <a:spcPct val="80000"/>
              </a:lnSpc>
            </a:pPr>
            <a:endParaRPr lang="en-IE" sz="2400"/>
          </a:p>
          <a:p>
            <a:pPr>
              <a:lnSpc>
                <a:spcPct val="80000"/>
              </a:lnSpc>
            </a:pPr>
            <a:r>
              <a:rPr lang="en-IE" sz="2400"/>
              <a:t>The best measure is a voluntary restriction of ministry with mutually agreed and signed document</a:t>
            </a:r>
          </a:p>
          <a:p>
            <a:pPr lvl="1">
              <a:lnSpc>
                <a:spcPct val="80000"/>
              </a:lnSpc>
            </a:pPr>
            <a:r>
              <a:rPr lang="en-IE" sz="2400"/>
              <a:t>Mutually agreed, discussed; less adversarial; maintains a good relationship between the Ordinary and the cleric; dignified and some sense of autonomy in a very traumatic situation</a:t>
            </a:r>
          </a:p>
          <a:p>
            <a:pPr>
              <a:lnSpc>
                <a:spcPct val="80000"/>
              </a:lnSpc>
            </a:pPr>
            <a:endParaRPr lang="en-IE" sz="2400"/>
          </a:p>
          <a:p>
            <a:pPr>
              <a:lnSpc>
                <a:spcPct val="80000"/>
              </a:lnSpc>
            </a:pPr>
            <a:r>
              <a:rPr lang="en-IE" sz="2400"/>
              <a:t>In the event that voluntary stepping aside from ministry is not possible, this measure can be imposed by means of a precept.</a:t>
            </a:r>
          </a:p>
          <a:p>
            <a:pPr>
              <a:lnSpc>
                <a:spcPct val="80000"/>
              </a:lnSpc>
            </a:pPr>
            <a:endParaRPr lang="en-US" sz="2000"/>
          </a:p>
        </p:txBody>
      </p:sp>
    </p:spTree>
    <p:extLst>
      <p:ext uri="{BB962C8B-B14F-4D97-AF65-F5344CB8AC3E}">
        <p14:creationId xmlns:p14="http://schemas.microsoft.com/office/powerpoint/2010/main" val="4062431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4400" y="277813"/>
            <a:ext cx="7978775" cy="1143000"/>
          </a:xfrm>
        </p:spPr>
        <p:txBody>
          <a:bodyPr/>
          <a:lstStyle/>
          <a:p>
            <a:r>
              <a:rPr lang="en-IE" sz="3800"/>
              <a:t>3. Restricted Ministry / ‘Administrative Leave’ / ‘Stepping-Aside’</a:t>
            </a:r>
            <a:endParaRPr lang="en-US" sz="3800"/>
          </a:p>
        </p:txBody>
      </p:sp>
      <p:sp>
        <p:nvSpPr>
          <p:cNvPr id="93187" name="Rectangle 3"/>
          <p:cNvSpPr>
            <a:spLocks noGrp="1" noChangeArrowheads="1"/>
          </p:cNvSpPr>
          <p:nvPr>
            <p:ph type="body" idx="1"/>
          </p:nvPr>
        </p:nvSpPr>
        <p:spPr/>
        <p:txBody>
          <a:bodyPr/>
          <a:lstStyle/>
          <a:p>
            <a:pPr>
              <a:lnSpc>
                <a:spcPct val="90000"/>
              </a:lnSpc>
            </a:pPr>
            <a:r>
              <a:rPr lang="en-IE"/>
              <a:t>What is a precept?</a:t>
            </a:r>
          </a:p>
          <a:p>
            <a:pPr lvl="1">
              <a:lnSpc>
                <a:spcPct val="90000"/>
              </a:lnSpc>
            </a:pPr>
            <a:r>
              <a:rPr lang="en-IE"/>
              <a:t>Canons 49-58; 1319</a:t>
            </a:r>
          </a:p>
          <a:p>
            <a:pPr lvl="1">
              <a:lnSpc>
                <a:spcPct val="90000"/>
              </a:lnSpc>
            </a:pPr>
            <a:r>
              <a:rPr lang="en-IE"/>
              <a:t>A precept is in the genre of an administrative decree / an administrative directive but has a negative character.</a:t>
            </a:r>
          </a:p>
          <a:p>
            <a:pPr lvl="1">
              <a:lnSpc>
                <a:spcPct val="90000"/>
              </a:lnSpc>
            </a:pPr>
            <a:r>
              <a:rPr lang="en-IE"/>
              <a:t>It provides for the concrete need of the community.</a:t>
            </a:r>
          </a:p>
          <a:p>
            <a:pPr lvl="1">
              <a:lnSpc>
                <a:spcPct val="90000"/>
              </a:lnSpc>
            </a:pPr>
            <a:r>
              <a:rPr lang="en-IE"/>
              <a:t>Through it the Ordinary orders a cleric / religious to do or not to do something</a:t>
            </a:r>
          </a:p>
          <a:p>
            <a:pPr lvl="1">
              <a:lnSpc>
                <a:spcPct val="90000"/>
              </a:lnSpc>
            </a:pPr>
            <a:r>
              <a:rPr lang="en-IE"/>
              <a:t>A precept is not an act of whimsy or caprice but an act to protect the common good</a:t>
            </a:r>
            <a:endParaRPr lang="en-US"/>
          </a:p>
        </p:txBody>
      </p:sp>
    </p:spTree>
    <p:extLst>
      <p:ext uri="{BB962C8B-B14F-4D97-AF65-F5344CB8AC3E}">
        <p14:creationId xmlns:p14="http://schemas.microsoft.com/office/powerpoint/2010/main" val="3715392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14400" y="277813"/>
            <a:ext cx="7978775" cy="1143000"/>
          </a:xfrm>
        </p:spPr>
        <p:txBody>
          <a:bodyPr/>
          <a:lstStyle/>
          <a:p>
            <a:r>
              <a:rPr lang="en-IE" sz="3800"/>
              <a:t>3. Restricted Ministry / ‘Administrative Leave’ / ‘Stepping-Aside’</a:t>
            </a:r>
            <a:endParaRPr lang="en-US" sz="3800"/>
          </a:p>
        </p:txBody>
      </p:sp>
      <p:sp>
        <p:nvSpPr>
          <p:cNvPr id="94211" name="Rectangle 3"/>
          <p:cNvSpPr>
            <a:spLocks noGrp="1" noChangeArrowheads="1"/>
          </p:cNvSpPr>
          <p:nvPr>
            <p:ph type="body" idx="1"/>
          </p:nvPr>
        </p:nvSpPr>
        <p:spPr/>
        <p:txBody>
          <a:bodyPr/>
          <a:lstStyle/>
          <a:p>
            <a:r>
              <a:rPr lang="en-IE" sz="2400"/>
              <a:t>A precept cannot be used as a penalty / permanent or it is an act of injustice and therefore not an act of good governance.</a:t>
            </a:r>
          </a:p>
          <a:p>
            <a:pPr lvl="1"/>
            <a:r>
              <a:rPr lang="en-IE" sz="2200"/>
              <a:t>The imposition of a penalty requires the gathering of evidence</a:t>
            </a:r>
          </a:p>
          <a:p>
            <a:pPr lvl="1"/>
            <a:r>
              <a:rPr lang="en-IE" sz="2200"/>
              <a:t>Due process</a:t>
            </a:r>
          </a:p>
          <a:p>
            <a:pPr lvl="1"/>
            <a:r>
              <a:rPr lang="en-IE" sz="2200"/>
              <a:t>Right of defence </a:t>
            </a:r>
          </a:p>
          <a:p>
            <a:r>
              <a:rPr lang="en-IE" sz="2400"/>
              <a:t>The person on whom the penalty is being issued for must be consulted and informed</a:t>
            </a:r>
          </a:p>
          <a:p>
            <a:r>
              <a:rPr lang="en-IE" sz="2400"/>
              <a:t>Penalty can be imposed for not observing the precept</a:t>
            </a:r>
          </a:p>
          <a:p>
            <a:r>
              <a:rPr lang="en-IE" sz="2400"/>
              <a:t>Must be in writing</a:t>
            </a:r>
          </a:p>
          <a:p>
            <a:endParaRPr lang="en-US" sz="2400"/>
          </a:p>
        </p:txBody>
      </p:sp>
    </p:spTree>
    <p:extLst>
      <p:ext uri="{BB962C8B-B14F-4D97-AF65-F5344CB8AC3E}">
        <p14:creationId xmlns:p14="http://schemas.microsoft.com/office/powerpoint/2010/main" val="1242826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914400" y="277813"/>
            <a:ext cx="7978775" cy="1143000"/>
          </a:xfrm>
        </p:spPr>
        <p:txBody>
          <a:bodyPr/>
          <a:lstStyle/>
          <a:p>
            <a:r>
              <a:rPr lang="en-IE" sz="3800"/>
              <a:t>3. Restricted Ministry / ‘Administrative Leave’ / ‘Stepping-Aside’</a:t>
            </a:r>
            <a:endParaRPr lang="en-US" sz="3800"/>
          </a:p>
        </p:txBody>
      </p:sp>
      <p:sp>
        <p:nvSpPr>
          <p:cNvPr id="96259" name="Rectangle 3"/>
          <p:cNvSpPr>
            <a:spLocks noGrp="1" noChangeArrowheads="1"/>
          </p:cNvSpPr>
          <p:nvPr>
            <p:ph type="body" idx="1"/>
          </p:nvPr>
        </p:nvSpPr>
        <p:spPr>
          <a:xfrm>
            <a:off x="914400" y="1600200"/>
            <a:ext cx="7834313" cy="4924425"/>
          </a:xfrm>
        </p:spPr>
        <p:txBody>
          <a:bodyPr/>
          <a:lstStyle/>
          <a:p>
            <a:pPr algn="ctr">
              <a:lnSpc>
                <a:spcPct val="80000"/>
              </a:lnSpc>
              <a:buFont typeface="Wingdings" pitchFamily="2" charset="2"/>
              <a:buNone/>
            </a:pPr>
            <a:r>
              <a:rPr lang="en-IE" sz="2000"/>
              <a:t>Penal Precept</a:t>
            </a:r>
          </a:p>
          <a:p>
            <a:pPr algn="ctr">
              <a:lnSpc>
                <a:spcPct val="80000"/>
              </a:lnSpc>
              <a:buFont typeface="Wingdings" pitchFamily="2" charset="2"/>
              <a:buNone/>
            </a:pPr>
            <a:r>
              <a:rPr lang="en-IE" sz="2000"/>
              <a:t>Prot. N.  …. / ….</a:t>
            </a:r>
          </a:p>
          <a:p>
            <a:pPr algn="just">
              <a:lnSpc>
                <a:spcPct val="80000"/>
              </a:lnSpc>
              <a:buFont typeface="Wingdings" pitchFamily="2" charset="2"/>
              <a:buNone/>
            </a:pPr>
            <a:r>
              <a:rPr lang="en-IE" sz="2000"/>
              <a:t>	I, Bishop AB, of the Diocese, having received (date) allegations of sexual abuse of a minor (can. 1395, </a:t>
            </a:r>
            <a:r>
              <a:rPr lang="en-IE" sz="2000">
                <a:cs typeface="Arial" charset="0"/>
              </a:rPr>
              <a:t>§2) </a:t>
            </a:r>
            <a:r>
              <a:rPr lang="en-IE" sz="2000"/>
              <a:t>from CD against Fr EF, a priest of this diocese; for the common good of the community with this precept impose and order that in accordance with can. 1319, that Fr EF for the period of the civil and canonical process, under the penalty of interdict, does not: 1 – have unsupervised contact with minors; </a:t>
            </a:r>
          </a:p>
          <a:p>
            <a:pPr algn="just">
              <a:lnSpc>
                <a:spcPct val="80000"/>
              </a:lnSpc>
              <a:buFont typeface="Wingdings" pitchFamily="2" charset="2"/>
              <a:buNone/>
            </a:pPr>
            <a:r>
              <a:rPr lang="en-IE" sz="2000"/>
              <a:t>	2. have any contact with the accused or his / her relatives; </a:t>
            </a:r>
          </a:p>
          <a:p>
            <a:pPr algn="just">
              <a:lnSpc>
                <a:spcPct val="80000"/>
              </a:lnSpc>
              <a:buFont typeface="Wingdings" pitchFamily="2" charset="2"/>
              <a:buNone/>
            </a:pPr>
            <a:r>
              <a:rPr lang="en-IE" sz="2000"/>
              <a:t>	3 – reside in such a place and does not return to the parish of G; 4 does not celebrate publically the Eucharist or any other sacrament; </a:t>
            </a:r>
          </a:p>
          <a:p>
            <a:pPr algn="just">
              <a:lnSpc>
                <a:spcPct val="80000"/>
              </a:lnSpc>
              <a:buFont typeface="Wingdings" pitchFamily="2" charset="2"/>
              <a:buNone/>
            </a:pPr>
            <a:r>
              <a:rPr lang="en-IE" sz="2000"/>
              <a:t>	5 – any other restrictions deemed necessary – perhaps clerical dress (but can be perceived as punitive)</a:t>
            </a:r>
          </a:p>
          <a:p>
            <a:pPr algn="just">
              <a:lnSpc>
                <a:spcPct val="80000"/>
              </a:lnSpc>
              <a:buFont typeface="Wingdings" pitchFamily="2" charset="2"/>
              <a:buNone/>
            </a:pPr>
            <a:r>
              <a:rPr lang="en-IE" sz="2000"/>
              <a:t>	</a:t>
            </a:r>
          </a:p>
          <a:p>
            <a:pPr>
              <a:lnSpc>
                <a:spcPct val="80000"/>
              </a:lnSpc>
              <a:buFont typeface="Wingdings" pitchFamily="2" charset="2"/>
              <a:buNone/>
            </a:pPr>
            <a:r>
              <a:rPr lang="en-IE" sz="2000"/>
              <a:t>	Signature of Bishop / Place / Date / Etc </a:t>
            </a:r>
          </a:p>
          <a:p>
            <a:pPr>
              <a:lnSpc>
                <a:spcPct val="80000"/>
              </a:lnSpc>
              <a:buFont typeface="Wingdings" pitchFamily="2" charset="2"/>
              <a:buNone/>
            </a:pPr>
            <a:endParaRPr lang="en-US" sz="2000"/>
          </a:p>
        </p:txBody>
      </p:sp>
    </p:spTree>
    <p:extLst>
      <p:ext uri="{BB962C8B-B14F-4D97-AF65-F5344CB8AC3E}">
        <p14:creationId xmlns:p14="http://schemas.microsoft.com/office/powerpoint/2010/main" val="331686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914400" y="277813"/>
            <a:ext cx="8050213" cy="1143000"/>
          </a:xfrm>
        </p:spPr>
        <p:txBody>
          <a:bodyPr/>
          <a:lstStyle/>
          <a:p>
            <a:r>
              <a:rPr lang="en-IE" sz="3800"/>
              <a:t>3. Restricted Ministry / ‘Administrative Leave’ / ‘Stepping-Aside’</a:t>
            </a:r>
            <a:endParaRPr lang="en-US" sz="3800"/>
          </a:p>
        </p:txBody>
      </p:sp>
      <p:sp>
        <p:nvSpPr>
          <p:cNvPr id="95235" name="Rectangle 3"/>
          <p:cNvSpPr>
            <a:spLocks noGrp="1" noChangeArrowheads="1"/>
          </p:cNvSpPr>
          <p:nvPr>
            <p:ph type="body" idx="1"/>
          </p:nvPr>
        </p:nvSpPr>
        <p:spPr/>
        <p:txBody>
          <a:bodyPr/>
          <a:lstStyle/>
          <a:p>
            <a:pPr>
              <a:lnSpc>
                <a:spcPct val="90000"/>
              </a:lnSpc>
            </a:pPr>
            <a:r>
              <a:rPr lang="en-IE"/>
              <a:t>Precepts are precautionary</a:t>
            </a:r>
          </a:p>
          <a:p>
            <a:pPr>
              <a:lnSpc>
                <a:spcPct val="90000"/>
              </a:lnSpc>
            </a:pPr>
            <a:r>
              <a:rPr lang="en-IE"/>
              <a:t>Priest continues to enjoy the presumption of Innocence</a:t>
            </a:r>
          </a:p>
          <a:p>
            <a:pPr>
              <a:lnSpc>
                <a:spcPct val="90000"/>
              </a:lnSpc>
            </a:pPr>
            <a:r>
              <a:rPr lang="en-IE"/>
              <a:t>Bishop must provide / allow:</a:t>
            </a:r>
          </a:p>
          <a:p>
            <a:pPr lvl="1">
              <a:lnSpc>
                <a:spcPct val="90000"/>
              </a:lnSpc>
            </a:pPr>
            <a:r>
              <a:rPr lang="en-IE"/>
              <a:t>Appropriate Accommodation;</a:t>
            </a:r>
          </a:p>
          <a:p>
            <a:pPr lvl="2">
              <a:lnSpc>
                <a:spcPct val="90000"/>
              </a:lnSpc>
            </a:pPr>
            <a:r>
              <a:rPr lang="en-IE" sz="2500"/>
              <a:t>In some cases can remain in his house / parish</a:t>
            </a:r>
          </a:p>
          <a:p>
            <a:pPr lvl="1">
              <a:lnSpc>
                <a:spcPct val="90000"/>
              </a:lnSpc>
            </a:pPr>
            <a:r>
              <a:rPr lang="en-IE"/>
              <a:t>Income;</a:t>
            </a:r>
          </a:p>
          <a:p>
            <a:pPr lvl="1">
              <a:lnSpc>
                <a:spcPct val="90000"/>
              </a:lnSpc>
            </a:pPr>
            <a:r>
              <a:rPr lang="en-IE"/>
              <a:t>Clerical dress (unless clear and serious reason why not) </a:t>
            </a:r>
            <a:endParaRPr lang="en-US" sz="2200"/>
          </a:p>
        </p:txBody>
      </p:sp>
    </p:spTree>
    <p:extLst>
      <p:ext uri="{BB962C8B-B14F-4D97-AF65-F5344CB8AC3E}">
        <p14:creationId xmlns:p14="http://schemas.microsoft.com/office/powerpoint/2010/main" val="2835157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IE"/>
              <a:t>4. Preliminary Investigation </a:t>
            </a:r>
            <a:endParaRPr lang="en-US"/>
          </a:p>
        </p:txBody>
      </p:sp>
      <p:sp>
        <p:nvSpPr>
          <p:cNvPr id="98307" name="Rectangle 3"/>
          <p:cNvSpPr>
            <a:spLocks noGrp="1" noChangeArrowheads="1"/>
          </p:cNvSpPr>
          <p:nvPr>
            <p:ph type="body" idx="1"/>
          </p:nvPr>
        </p:nvSpPr>
        <p:spPr>
          <a:xfrm>
            <a:off x="611188" y="1600200"/>
            <a:ext cx="8075612" cy="4997450"/>
          </a:xfrm>
        </p:spPr>
        <p:txBody>
          <a:bodyPr/>
          <a:lstStyle/>
          <a:p>
            <a:r>
              <a:rPr lang="en-IE" sz="2400"/>
              <a:t>Preliminary Investigation is the responsibility of the Bishop / Ordinary </a:t>
            </a:r>
          </a:p>
          <a:p>
            <a:pPr lvl="1"/>
            <a:r>
              <a:rPr lang="en-IE" sz="2200"/>
              <a:t>Only after the civil criminal process is complete </a:t>
            </a:r>
          </a:p>
          <a:p>
            <a:pPr lvl="1"/>
            <a:r>
              <a:rPr lang="en-IE" sz="2200"/>
              <a:t>Conducted personally or through another suitably qualified person / delegate (lay/cleric), who has the same power/obligations as an “auditor” in a canonical process</a:t>
            </a:r>
          </a:p>
          <a:p>
            <a:pPr lvl="1"/>
            <a:r>
              <a:rPr lang="en-IE" sz="2200"/>
              <a:t>The person conducting the preliminary investigation cannot act as a judge in the canonical process – if one is initiated later (can. 1717, </a:t>
            </a:r>
            <a:r>
              <a:rPr lang="en-IE" sz="2200">
                <a:cs typeface="Arial" charset="0"/>
              </a:rPr>
              <a:t>§3)</a:t>
            </a:r>
          </a:p>
          <a:p>
            <a:pPr lvl="1"/>
            <a:r>
              <a:rPr lang="en-IE" sz="2200">
                <a:cs typeface="Arial" charset="0"/>
              </a:rPr>
              <a:t>The person chosen to conduct the preliminary investigation should be appointed by a decree unless the appointment has been contained in the decree opening the preliminary investigation </a:t>
            </a:r>
          </a:p>
        </p:txBody>
      </p:sp>
    </p:spTree>
    <p:extLst>
      <p:ext uri="{BB962C8B-B14F-4D97-AF65-F5344CB8AC3E}">
        <p14:creationId xmlns:p14="http://schemas.microsoft.com/office/powerpoint/2010/main" val="65472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Members of Panel</a:t>
            </a:r>
            <a:endParaRPr lang="en-US" smtClean="0"/>
          </a:p>
        </p:txBody>
      </p:sp>
      <p:sp>
        <p:nvSpPr>
          <p:cNvPr id="2150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IE" smtClean="0"/>
              <a:t>Chair – Sister Colette Stevenson</a:t>
            </a:r>
          </a:p>
          <a:p>
            <a:pPr>
              <a:lnSpc>
                <a:spcPct val="90000"/>
              </a:lnSpc>
            </a:pPr>
            <a:r>
              <a:rPr lang="en-IE" smtClean="0"/>
              <a:t>Teresa Devlin (NBSCCI)</a:t>
            </a:r>
          </a:p>
          <a:p>
            <a:pPr>
              <a:lnSpc>
                <a:spcPct val="90000"/>
              </a:lnSpc>
            </a:pPr>
            <a:r>
              <a:rPr lang="en-IE" smtClean="0"/>
              <a:t>Sister Helen O Riordan (Victim focus)</a:t>
            </a:r>
          </a:p>
          <a:p>
            <a:pPr>
              <a:lnSpc>
                <a:spcPct val="90000"/>
              </a:lnSpc>
            </a:pPr>
            <a:r>
              <a:rPr lang="en-IE" smtClean="0"/>
              <a:t>Peter Kieran (EX HSE and consultant)</a:t>
            </a:r>
          </a:p>
          <a:p>
            <a:pPr>
              <a:lnSpc>
                <a:spcPct val="90000"/>
              </a:lnSpc>
            </a:pPr>
            <a:r>
              <a:rPr lang="en-IE" smtClean="0"/>
              <a:t>Fr Michael Mullaney (Canon Lawyer</a:t>
            </a:r>
          </a:p>
          <a:p>
            <a:pPr>
              <a:lnSpc>
                <a:spcPct val="90000"/>
              </a:lnSpc>
            </a:pPr>
            <a:r>
              <a:rPr lang="en-IE" smtClean="0"/>
              <a:t>Anne Confrey (Civil Lawyer)</a:t>
            </a:r>
          </a:p>
          <a:p>
            <a:pPr>
              <a:lnSpc>
                <a:spcPct val="90000"/>
              </a:lnSpc>
            </a:pPr>
            <a:r>
              <a:rPr lang="en-IE" smtClean="0"/>
              <a:t>Sean Moriarty (Ex Probation)</a:t>
            </a:r>
          </a:p>
          <a:p>
            <a:pPr>
              <a:lnSpc>
                <a:spcPct val="90000"/>
              </a:lnSpc>
            </a:pPr>
            <a:r>
              <a:rPr lang="en-IE" smtClean="0"/>
              <a:t>Phil Mortell (Ex HSE and DLP – Redemptorists)</a:t>
            </a:r>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IE"/>
              <a:t>4. Preliminary Investigation</a:t>
            </a:r>
            <a:endParaRPr lang="en-US"/>
          </a:p>
        </p:txBody>
      </p:sp>
      <p:sp>
        <p:nvSpPr>
          <p:cNvPr id="99331" name="Rectangle 3"/>
          <p:cNvSpPr>
            <a:spLocks noGrp="1" noChangeArrowheads="1"/>
          </p:cNvSpPr>
          <p:nvPr>
            <p:ph type="body" idx="1"/>
          </p:nvPr>
        </p:nvSpPr>
        <p:spPr>
          <a:xfrm>
            <a:off x="468313" y="1600200"/>
            <a:ext cx="8218487" cy="4852988"/>
          </a:xfrm>
        </p:spPr>
        <p:txBody>
          <a:bodyPr/>
          <a:lstStyle/>
          <a:p>
            <a:r>
              <a:rPr lang="en-IE"/>
              <a:t>Purpose of a preliminary investigation:</a:t>
            </a:r>
          </a:p>
          <a:p>
            <a:pPr lvl="1"/>
            <a:r>
              <a:rPr lang="en-IE"/>
              <a:t>Is there a case to answer;</a:t>
            </a:r>
          </a:p>
          <a:p>
            <a:pPr lvl="1"/>
            <a:r>
              <a:rPr lang="en-IE"/>
              <a:t>Establish / verify the existence of a criminal act;</a:t>
            </a:r>
          </a:p>
          <a:p>
            <a:pPr lvl="1"/>
            <a:r>
              <a:rPr lang="en-IE"/>
              <a:t>Imputability – is a person responsible for the act (normally presumed)</a:t>
            </a:r>
          </a:p>
          <a:p>
            <a:pPr lvl="1"/>
            <a:r>
              <a:rPr lang="en-IE"/>
              <a:t>Gather the circumstances;</a:t>
            </a:r>
          </a:p>
          <a:p>
            <a:pPr lvl="1"/>
            <a:r>
              <a:rPr lang="en-IE"/>
              <a:t>Get as complete a picture as possible;</a:t>
            </a:r>
          </a:p>
          <a:p>
            <a:pPr lvl="1"/>
            <a:r>
              <a:rPr lang="en-IE"/>
              <a:t>Arrive at a sense of probability that the offence did or did not happen</a:t>
            </a:r>
          </a:p>
          <a:p>
            <a:pPr lvl="1"/>
            <a:r>
              <a:rPr lang="en-IE"/>
              <a:t>To arrive at a justifiable reason to proceed</a:t>
            </a:r>
          </a:p>
          <a:p>
            <a:endParaRPr lang="en-US"/>
          </a:p>
        </p:txBody>
      </p:sp>
    </p:spTree>
    <p:extLst>
      <p:ext uri="{BB962C8B-B14F-4D97-AF65-F5344CB8AC3E}">
        <p14:creationId xmlns:p14="http://schemas.microsoft.com/office/powerpoint/2010/main" val="3912972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IE"/>
              <a:t>4. Preliminary Investigation</a:t>
            </a:r>
            <a:endParaRPr lang="en-US"/>
          </a:p>
        </p:txBody>
      </p:sp>
      <p:sp>
        <p:nvSpPr>
          <p:cNvPr id="100355" name="Rectangle 3"/>
          <p:cNvSpPr>
            <a:spLocks noGrp="1" noChangeArrowheads="1"/>
          </p:cNvSpPr>
          <p:nvPr>
            <p:ph type="body" idx="1"/>
          </p:nvPr>
        </p:nvSpPr>
        <p:spPr>
          <a:xfrm>
            <a:off x="611188" y="1600200"/>
            <a:ext cx="8075612" cy="4997450"/>
          </a:xfrm>
        </p:spPr>
        <p:txBody>
          <a:bodyPr/>
          <a:lstStyle/>
          <a:p>
            <a:pPr>
              <a:lnSpc>
                <a:spcPct val="80000"/>
              </a:lnSpc>
            </a:pPr>
            <a:r>
              <a:rPr lang="en-IE" sz="2000"/>
              <a:t>A preliminary investigation is not a trial</a:t>
            </a:r>
          </a:p>
          <a:p>
            <a:pPr lvl="1">
              <a:lnSpc>
                <a:spcPct val="80000"/>
              </a:lnSpc>
            </a:pPr>
            <a:r>
              <a:rPr lang="en-IE" sz="2000"/>
              <a:t>Administrative process</a:t>
            </a:r>
          </a:p>
          <a:p>
            <a:pPr>
              <a:lnSpc>
                <a:spcPct val="80000"/>
              </a:lnSpc>
            </a:pPr>
            <a:r>
              <a:rPr lang="en-IE" sz="2000"/>
              <a:t>Should be completed in a brief period of time</a:t>
            </a:r>
          </a:p>
          <a:p>
            <a:pPr>
              <a:lnSpc>
                <a:spcPct val="80000"/>
              </a:lnSpc>
            </a:pPr>
            <a:r>
              <a:rPr lang="en-IE" sz="2000"/>
              <a:t>Professionally conducted – not amateurish, hasty, casual, well presented and structured </a:t>
            </a:r>
          </a:p>
          <a:p>
            <a:pPr>
              <a:lnSpc>
                <a:spcPct val="80000"/>
              </a:lnSpc>
            </a:pPr>
            <a:r>
              <a:rPr lang="en-IE" sz="2000"/>
              <a:t>Respectful of the rights of all parties – accused has a right to canonical advice if asked to participate in preliminary investigation</a:t>
            </a:r>
          </a:p>
          <a:p>
            <a:pPr>
              <a:lnSpc>
                <a:spcPct val="80000"/>
              </a:lnSpc>
            </a:pPr>
            <a:r>
              <a:rPr lang="en-IE" sz="2000"/>
              <a:t>Confidential </a:t>
            </a:r>
          </a:p>
          <a:p>
            <a:pPr>
              <a:lnSpc>
                <a:spcPct val="80000"/>
              </a:lnSpc>
            </a:pPr>
            <a:r>
              <a:rPr lang="en-IE" sz="2000"/>
              <a:t>The Ordinary evaluates whether to proceed or not</a:t>
            </a:r>
          </a:p>
          <a:p>
            <a:pPr lvl="1">
              <a:lnSpc>
                <a:spcPct val="80000"/>
              </a:lnSpc>
            </a:pPr>
            <a:r>
              <a:rPr lang="en-IE" sz="2000"/>
              <a:t>The one auditor / delegate gathers the material and forwards it to the bishop </a:t>
            </a:r>
          </a:p>
          <a:p>
            <a:pPr lvl="1">
              <a:lnSpc>
                <a:spcPct val="80000"/>
              </a:lnSpc>
            </a:pPr>
            <a:r>
              <a:rPr lang="en-IE" sz="2000"/>
              <a:t>Can if requested include his / her own evaluation</a:t>
            </a:r>
          </a:p>
          <a:p>
            <a:pPr lvl="1">
              <a:lnSpc>
                <a:spcPct val="80000"/>
              </a:lnSpc>
            </a:pPr>
            <a:r>
              <a:rPr lang="en-IE" sz="2000"/>
              <a:t>Bishop is free to consult with other judges / canon lawyers / others to evaluate</a:t>
            </a:r>
          </a:p>
          <a:p>
            <a:pPr lvl="1">
              <a:lnSpc>
                <a:spcPct val="80000"/>
              </a:lnSpc>
            </a:pPr>
            <a:r>
              <a:rPr lang="en-IE" sz="2000"/>
              <a:t>Delegate cannot be a judge</a:t>
            </a:r>
          </a:p>
          <a:p>
            <a:pPr lvl="1">
              <a:lnSpc>
                <a:spcPct val="80000"/>
              </a:lnSpc>
            </a:pPr>
            <a:r>
              <a:rPr lang="en-IE" sz="2000"/>
              <a:t>Closed by a decree </a:t>
            </a:r>
            <a:endParaRPr lang="en-US" sz="2000"/>
          </a:p>
        </p:txBody>
      </p:sp>
    </p:spTree>
    <p:extLst>
      <p:ext uri="{BB962C8B-B14F-4D97-AF65-F5344CB8AC3E}">
        <p14:creationId xmlns:p14="http://schemas.microsoft.com/office/powerpoint/2010/main" val="2377442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IE"/>
              <a:t>4. Preliminary Investigation</a:t>
            </a:r>
            <a:endParaRPr lang="en-US"/>
          </a:p>
        </p:txBody>
      </p:sp>
      <p:sp>
        <p:nvSpPr>
          <p:cNvPr id="101379" name="Rectangle 3"/>
          <p:cNvSpPr>
            <a:spLocks noGrp="1" noChangeArrowheads="1"/>
          </p:cNvSpPr>
          <p:nvPr>
            <p:ph type="body" idx="1"/>
          </p:nvPr>
        </p:nvSpPr>
        <p:spPr/>
        <p:txBody>
          <a:bodyPr/>
          <a:lstStyle/>
          <a:p>
            <a:pPr algn="ctr">
              <a:lnSpc>
                <a:spcPct val="80000"/>
              </a:lnSpc>
              <a:buFont typeface="Wingdings" pitchFamily="2" charset="2"/>
              <a:buNone/>
            </a:pPr>
            <a:r>
              <a:rPr lang="en-IE" sz="2400"/>
              <a:t> Preliminary Investigation – Closing Decree</a:t>
            </a:r>
          </a:p>
          <a:p>
            <a:pPr algn="ctr">
              <a:lnSpc>
                <a:spcPct val="80000"/>
              </a:lnSpc>
              <a:buFont typeface="Wingdings" pitchFamily="2" charset="2"/>
              <a:buNone/>
            </a:pPr>
            <a:r>
              <a:rPr lang="en-IE" sz="2400"/>
              <a:t>Prot. N. … / …</a:t>
            </a:r>
          </a:p>
          <a:p>
            <a:pPr algn="just">
              <a:lnSpc>
                <a:spcPct val="80000"/>
              </a:lnSpc>
              <a:buFont typeface="Wingdings" pitchFamily="2" charset="2"/>
              <a:buNone/>
            </a:pPr>
            <a:r>
              <a:rPr lang="en-IE" sz="2400"/>
              <a:t>	I, the undersigned Bishop AB, Diocese, having received allegations of sexual abuse of a minor from CD by Fr EF on date; having initiated a preliminary investigation on date to be carried out by GH (date if necessary); having evaluated the material received from the delegate and having heard the advice of  the following …., conclude that the allegations are founded / unfounded and that there is a case / no case to answer (for the reasons – if necessary / possible). I decree therefore to refer / not to refer the matter to CDF. </a:t>
            </a:r>
          </a:p>
          <a:p>
            <a:pPr>
              <a:lnSpc>
                <a:spcPct val="80000"/>
              </a:lnSpc>
              <a:buFont typeface="Wingdings" pitchFamily="2" charset="2"/>
              <a:buNone/>
            </a:pPr>
            <a:r>
              <a:rPr lang="en-IE" sz="2400"/>
              <a:t>	</a:t>
            </a:r>
          </a:p>
          <a:p>
            <a:pPr>
              <a:lnSpc>
                <a:spcPct val="80000"/>
              </a:lnSpc>
              <a:buFont typeface="Wingdings" pitchFamily="2" charset="2"/>
              <a:buNone/>
            </a:pPr>
            <a:endParaRPr lang="en-IE" sz="2400"/>
          </a:p>
          <a:p>
            <a:pPr>
              <a:lnSpc>
                <a:spcPct val="80000"/>
              </a:lnSpc>
              <a:buFont typeface="Wingdings" pitchFamily="2" charset="2"/>
              <a:buNone/>
            </a:pPr>
            <a:endParaRPr lang="en-US" sz="2400"/>
          </a:p>
        </p:txBody>
      </p:sp>
    </p:spTree>
    <p:extLst>
      <p:ext uri="{BB962C8B-B14F-4D97-AF65-F5344CB8AC3E}">
        <p14:creationId xmlns:p14="http://schemas.microsoft.com/office/powerpoint/2010/main" val="3678370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IE" sz="3800"/>
              <a:t>5. Reporting to CDF </a:t>
            </a:r>
            <a:endParaRPr lang="en-US" sz="3800"/>
          </a:p>
        </p:txBody>
      </p:sp>
      <p:sp>
        <p:nvSpPr>
          <p:cNvPr id="64515" name="Rectangle 3"/>
          <p:cNvSpPr>
            <a:spLocks noGrp="1" noChangeArrowheads="1"/>
          </p:cNvSpPr>
          <p:nvPr>
            <p:ph type="body" idx="1"/>
          </p:nvPr>
        </p:nvSpPr>
        <p:spPr>
          <a:xfrm>
            <a:off x="611188" y="1600200"/>
            <a:ext cx="8075612" cy="4852988"/>
          </a:xfrm>
        </p:spPr>
        <p:txBody>
          <a:bodyPr/>
          <a:lstStyle/>
          <a:p>
            <a:r>
              <a:rPr lang="en-IE" sz="2400"/>
              <a:t>Role of CDF:</a:t>
            </a:r>
          </a:p>
          <a:p>
            <a:pPr lvl="1"/>
            <a:r>
              <a:rPr lang="en-IE" sz="2200"/>
              <a:t>Once the preliminary investigation has been completed and if it concludes that there is a case to answer, the Ordinary is to communicate the matter to CDF with his votum (opinion), irrespective of prescription (statute of limitations) reported or committed after 30 April 2001</a:t>
            </a:r>
          </a:p>
          <a:p>
            <a:pPr lvl="1"/>
            <a:r>
              <a:rPr lang="en-IE" sz="2200"/>
              <a:t>CDF will direct the Ordinary how to proceed further:</a:t>
            </a:r>
          </a:p>
          <a:p>
            <a:pPr lvl="2"/>
            <a:r>
              <a:rPr lang="en-IE" sz="2100"/>
              <a:t>Unless it calls the case to itself due to particular circumstances</a:t>
            </a:r>
          </a:p>
          <a:p>
            <a:pPr lvl="1"/>
            <a:r>
              <a:rPr lang="en-IE" sz="2200"/>
              <a:t>Cases not to be referred to CDF</a:t>
            </a:r>
          </a:p>
          <a:p>
            <a:pPr lvl="2"/>
            <a:r>
              <a:rPr lang="en-IE" sz="2100"/>
              <a:t>Manifestly false allegations / without foundation </a:t>
            </a:r>
          </a:p>
          <a:p>
            <a:pPr lvl="2"/>
            <a:r>
              <a:rPr lang="en-IE" sz="2100"/>
              <a:t>Dead priests</a:t>
            </a:r>
          </a:p>
          <a:p>
            <a:pPr lvl="2"/>
            <a:endParaRPr lang="en-US" sz="2100"/>
          </a:p>
        </p:txBody>
      </p:sp>
    </p:spTree>
    <p:extLst>
      <p:ext uri="{BB962C8B-B14F-4D97-AF65-F5344CB8AC3E}">
        <p14:creationId xmlns:p14="http://schemas.microsoft.com/office/powerpoint/2010/main" val="3427382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IE" sz="3800"/>
              <a:t>5. Reporting to CDF</a:t>
            </a:r>
            <a:endParaRPr lang="en-US" sz="3800"/>
          </a:p>
        </p:txBody>
      </p:sp>
      <p:sp>
        <p:nvSpPr>
          <p:cNvPr id="65539" name="Rectangle 3"/>
          <p:cNvSpPr>
            <a:spLocks noGrp="1" noChangeArrowheads="1"/>
          </p:cNvSpPr>
          <p:nvPr>
            <p:ph type="body" idx="1"/>
          </p:nvPr>
        </p:nvSpPr>
        <p:spPr>
          <a:xfrm>
            <a:off x="684213" y="1600200"/>
            <a:ext cx="8002587" cy="4924425"/>
          </a:xfrm>
        </p:spPr>
        <p:txBody>
          <a:bodyPr/>
          <a:lstStyle/>
          <a:p>
            <a:pPr>
              <a:lnSpc>
                <a:spcPct val="90000"/>
              </a:lnSpc>
            </a:pPr>
            <a:r>
              <a:rPr lang="en-IE" sz="2400"/>
              <a:t>What to send to CDF?</a:t>
            </a:r>
          </a:p>
          <a:p>
            <a:pPr lvl="1">
              <a:lnSpc>
                <a:spcPct val="90000"/>
              </a:lnSpc>
            </a:pPr>
            <a:r>
              <a:rPr lang="en-IE" sz="2200"/>
              <a:t>Standard information</a:t>
            </a:r>
          </a:p>
          <a:p>
            <a:pPr lvl="2">
              <a:lnSpc>
                <a:spcPct val="90000"/>
              </a:lnSpc>
            </a:pPr>
            <a:r>
              <a:rPr lang="en-IE" sz="2100"/>
              <a:t>Personal Data and CV of Accused</a:t>
            </a:r>
          </a:p>
          <a:p>
            <a:pPr lvl="2">
              <a:lnSpc>
                <a:spcPct val="90000"/>
              </a:lnSpc>
            </a:pPr>
            <a:r>
              <a:rPr lang="en-IE" sz="2100"/>
              <a:t>Details of Allegations</a:t>
            </a:r>
          </a:p>
          <a:p>
            <a:pPr lvl="2">
              <a:lnSpc>
                <a:spcPct val="90000"/>
              </a:lnSpc>
            </a:pPr>
            <a:r>
              <a:rPr lang="en-IE" sz="2100"/>
              <a:t>Details of Civil Proceedings</a:t>
            </a:r>
          </a:p>
          <a:p>
            <a:pPr lvl="2">
              <a:lnSpc>
                <a:spcPct val="90000"/>
              </a:lnSpc>
            </a:pPr>
            <a:r>
              <a:rPr lang="en-IE" sz="2100"/>
              <a:t>Ancillary Information</a:t>
            </a:r>
          </a:p>
          <a:p>
            <a:pPr lvl="3">
              <a:lnSpc>
                <a:spcPct val="90000"/>
              </a:lnSpc>
            </a:pPr>
            <a:r>
              <a:rPr lang="en-IE" sz="1800"/>
              <a:t>Expert Advice / Risk Assessment</a:t>
            </a:r>
          </a:p>
          <a:p>
            <a:pPr lvl="3">
              <a:lnSpc>
                <a:spcPct val="90000"/>
              </a:lnSpc>
            </a:pPr>
            <a:r>
              <a:rPr lang="en-IE" sz="1800"/>
              <a:t>Notoriety of Accusations and Impact on the faithful</a:t>
            </a:r>
          </a:p>
          <a:p>
            <a:pPr lvl="3">
              <a:lnSpc>
                <a:spcPct val="90000"/>
              </a:lnSpc>
            </a:pPr>
            <a:r>
              <a:rPr lang="en-IE" sz="1800"/>
              <a:t>Details of current canonical status of accused including sustenance </a:t>
            </a:r>
          </a:p>
          <a:p>
            <a:pPr lvl="2">
              <a:lnSpc>
                <a:spcPct val="90000"/>
              </a:lnSpc>
            </a:pPr>
            <a:r>
              <a:rPr lang="en-IE" sz="2100"/>
              <a:t>Response of Accused</a:t>
            </a:r>
          </a:p>
          <a:p>
            <a:pPr lvl="2">
              <a:lnSpc>
                <a:spcPct val="90000"/>
              </a:lnSpc>
            </a:pPr>
            <a:r>
              <a:rPr lang="en-IE" sz="2100"/>
              <a:t>Votum of Ordinary – evaluation of allegations, whether there is a case to answer, future ministry, recommended process </a:t>
            </a:r>
            <a:endParaRPr lang="en-US" sz="2100"/>
          </a:p>
        </p:txBody>
      </p:sp>
    </p:spTree>
    <p:extLst>
      <p:ext uri="{BB962C8B-B14F-4D97-AF65-F5344CB8AC3E}">
        <p14:creationId xmlns:p14="http://schemas.microsoft.com/office/powerpoint/2010/main" val="269350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IE" sz="3800"/>
              <a:t>5. Reporting to CDF</a:t>
            </a:r>
            <a:endParaRPr lang="en-US" sz="3800"/>
          </a:p>
        </p:txBody>
      </p:sp>
      <p:sp>
        <p:nvSpPr>
          <p:cNvPr id="66563" name="Rectangle 3"/>
          <p:cNvSpPr>
            <a:spLocks noGrp="1" noChangeArrowheads="1"/>
          </p:cNvSpPr>
          <p:nvPr>
            <p:ph type="body" idx="1"/>
          </p:nvPr>
        </p:nvSpPr>
        <p:spPr/>
        <p:txBody>
          <a:bodyPr/>
          <a:lstStyle/>
          <a:p>
            <a:r>
              <a:rPr lang="en-IE"/>
              <a:t>The CDF will appreciate as much information as possible on the preliminary investigation and the findings of local / national review boards (where carried out)</a:t>
            </a:r>
          </a:p>
          <a:p>
            <a:pPr>
              <a:buFont typeface="Wingdings" pitchFamily="2" charset="2"/>
              <a:buNone/>
            </a:pPr>
            <a:endParaRPr lang="en-IE"/>
          </a:p>
          <a:p>
            <a:r>
              <a:rPr lang="en-IE"/>
              <a:t>The Accused Priest and his Canonical Advocate are to make representations to the CDF as early as possible </a:t>
            </a:r>
            <a:endParaRPr lang="en-US"/>
          </a:p>
        </p:txBody>
      </p:sp>
    </p:spTree>
    <p:extLst>
      <p:ext uri="{BB962C8B-B14F-4D97-AF65-F5344CB8AC3E}">
        <p14:creationId xmlns:p14="http://schemas.microsoft.com/office/powerpoint/2010/main" val="3205819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IE"/>
              <a:t>6. Options of CDF</a:t>
            </a:r>
            <a:endParaRPr lang="en-US"/>
          </a:p>
        </p:txBody>
      </p:sp>
      <p:sp>
        <p:nvSpPr>
          <p:cNvPr id="67587" name="Rectangle 3"/>
          <p:cNvSpPr>
            <a:spLocks noGrp="1" noChangeArrowheads="1"/>
          </p:cNvSpPr>
          <p:nvPr>
            <p:ph type="body" idx="1"/>
          </p:nvPr>
        </p:nvSpPr>
        <p:spPr/>
        <p:txBody>
          <a:bodyPr/>
          <a:lstStyle/>
          <a:p>
            <a:r>
              <a:rPr lang="en-IE" sz="2400"/>
              <a:t>Authorisation of a Penal Process</a:t>
            </a:r>
          </a:p>
          <a:p>
            <a:pPr lvl="1"/>
            <a:r>
              <a:rPr lang="en-IE" sz="2200"/>
              <a:t>Judicial Penal Process</a:t>
            </a:r>
          </a:p>
          <a:p>
            <a:pPr lvl="2"/>
            <a:r>
              <a:rPr lang="en-IE" sz="2100"/>
              <a:t>In the diocese</a:t>
            </a:r>
          </a:p>
          <a:p>
            <a:pPr lvl="2"/>
            <a:r>
              <a:rPr lang="en-IE" sz="2100"/>
              <a:t>In CDF</a:t>
            </a:r>
          </a:p>
          <a:p>
            <a:pPr lvl="1"/>
            <a:r>
              <a:rPr lang="en-IE" sz="2200"/>
              <a:t>Administrative / Extra-Judicial Penal Process</a:t>
            </a:r>
          </a:p>
          <a:p>
            <a:pPr lvl="2"/>
            <a:r>
              <a:rPr lang="en-IE" sz="2100"/>
              <a:t>Bishop / Ordinary with Two Assessors </a:t>
            </a:r>
          </a:p>
          <a:p>
            <a:endParaRPr lang="en-IE" sz="2400"/>
          </a:p>
          <a:p>
            <a:r>
              <a:rPr lang="en-IE" sz="2400"/>
              <a:t>Request for the direct intervention of the Holy Father</a:t>
            </a:r>
          </a:p>
          <a:p>
            <a:endParaRPr lang="en-IE" sz="2400"/>
          </a:p>
          <a:p>
            <a:r>
              <a:rPr lang="en-IE" sz="2400"/>
              <a:t>Declaration, Authorisation or Confirmation of Disciplinary Non-Penal measures </a:t>
            </a:r>
            <a:endParaRPr lang="en-US" sz="2400"/>
          </a:p>
        </p:txBody>
      </p:sp>
    </p:spTree>
    <p:extLst>
      <p:ext uri="{BB962C8B-B14F-4D97-AF65-F5344CB8AC3E}">
        <p14:creationId xmlns:p14="http://schemas.microsoft.com/office/powerpoint/2010/main" val="40691312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IE"/>
              <a:t>7. Judicial Penal Process </a:t>
            </a:r>
            <a:endParaRPr lang="en-US"/>
          </a:p>
        </p:txBody>
      </p:sp>
      <p:sp>
        <p:nvSpPr>
          <p:cNvPr id="69635" name="Rectangle 3"/>
          <p:cNvSpPr>
            <a:spLocks noGrp="1" noChangeArrowheads="1"/>
          </p:cNvSpPr>
          <p:nvPr>
            <p:ph type="body" idx="1"/>
          </p:nvPr>
        </p:nvSpPr>
        <p:spPr/>
        <p:txBody>
          <a:bodyPr/>
          <a:lstStyle/>
          <a:p>
            <a:pPr>
              <a:lnSpc>
                <a:spcPct val="80000"/>
              </a:lnSpc>
            </a:pPr>
            <a:r>
              <a:rPr lang="en-IE" sz="2400"/>
              <a:t>Must be authorised by CDF</a:t>
            </a:r>
          </a:p>
          <a:p>
            <a:pPr>
              <a:lnSpc>
                <a:spcPct val="80000"/>
              </a:lnSpc>
            </a:pPr>
            <a:r>
              <a:rPr lang="en-IE" sz="2400"/>
              <a:t>Ordinary constitutes a tribunal of first instance</a:t>
            </a:r>
          </a:p>
          <a:p>
            <a:pPr lvl="1">
              <a:lnSpc>
                <a:spcPct val="80000"/>
              </a:lnSpc>
            </a:pPr>
            <a:r>
              <a:rPr lang="en-IE" sz="2200"/>
              <a:t>He appoints three judges</a:t>
            </a:r>
          </a:p>
          <a:p>
            <a:pPr lvl="1">
              <a:lnSpc>
                <a:spcPct val="80000"/>
              </a:lnSpc>
            </a:pPr>
            <a:r>
              <a:rPr lang="en-IE" sz="2200"/>
              <a:t>Documents of preliminary investigation given to the Promoter of Justice who prepares a </a:t>
            </a:r>
            <a:r>
              <a:rPr lang="en-IE" sz="2200" b="1" i="1"/>
              <a:t>libellus of accusation</a:t>
            </a:r>
            <a:r>
              <a:rPr lang="en-IE" sz="2200"/>
              <a:t> outing the allegation(s) to the presiding judge who determines whether to accept or reject the </a:t>
            </a:r>
            <a:r>
              <a:rPr lang="en-IE" sz="2200" i="1"/>
              <a:t>libellus </a:t>
            </a:r>
            <a:r>
              <a:rPr lang="en-IE" sz="2200"/>
              <a:t>by decree</a:t>
            </a:r>
            <a:endParaRPr lang="en-IE" sz="2200" i="1"/>
          </a:p>
          <a:p>
            <a:pPr lvl="1">
              <a:lnSpc>
                <a:spcPct val="80000"/>
              </a:lnSpc>
            </a:pPr>
            <a:r>
              <a:rPr lang="en-IE" sz="2200"/>
              <a:t>Judge issues a </a:t>
            </a:r>
            <a:r>
              <a:rPr lang="en-IE" sz="2200" b="1" i="1"/>
              <a:t>decree of citation</a:t>
            </a:r>
            <a:r>
              <a:rPr lang="en-IE" sz="2200"/>
              <a:t> informing the accused of the allegations, inviting the accused to appoint an advocate allowing the accused / his advocate 10 days to have recourse to the judge</a:t>
            </a:r>
          </a:p>
          <a:p>
            <a:pPr lvl="1">
              <a:lnSpc>
                <a:spcPct val="80000"/>
              </a:lnSpc>
            </a:pPr>
            <a:r>
              <a:rPr lang="en-IE" sz="2200"/>
              <a:t>Judge to resolve objections </a:t>
            </a:r>
            <a:r>
              <a:rPr lang="en-IE" sz="2200" b="1" i="1"/>
              <a:t>expeditissime</a:t>
            </a:r>
            <a:r>
              <a:rPr lang="en-IE" sz="2200"/>
              <a:t> </a:t>
            </a:r>
          </a:p>
          <a:p>
            <a:pPr lvl="1">
              <a:lnSpc>
                <a:spcPct val="80000"/>
              </a:lnSpc>
            </a:pPr>
            <a:r>
              <a:rPr lang="en-IE" sz="2200"/>
              <a:t>Joiner of the Issues / Concordia dubii </a:t>
            </a:r>
            <a:endParaRPr lang="en-US" sz="2200"/>
          </a:p>
        </p:txBody>
      </p:sp>
    </p:spTree>
    <p:extLst>
      <p:ext uri="{BB962C8B-B14F-4D97-AF65-F5344CB8AC3E}">
        <p14:creationId xmlns:p14="http://schemas.microsoft.com/office/powerpoint/2010/main" val="4128081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IE"/>
              <a:t>7. Judicial Penal Process</a:t>
            </a:r>
            <a:endParaRPr lang="en-US"/>
          </a:p>
        </p:txBody>
      </p:sp>
      <p:sp>
        <p:nvSpPr>
          <p:cNvPr id="70659" name="Rectangle 3"/>
          <p:cNvSpPr>
            <a:spLocks noGrp="1" noChangeArrowheads="1"/>
          </p:cNvSpPr>
          <p:nvPr>
            <p:ph type="body" idx="1"/>
          </p:nvPr>
        </p:nvSpPr>
        <p:spPr/>
        <p:txBody>
          <a:bodyPr/>
          <a:lstStyle/>
          <a:p>
            <a:r>
              <a:rPr lang="en-IE"/>
              <a:t>Instruction of the Case</a:t>
            </a:r>
          </a:p>
          <a:p>
            <a:pPr lvl="1"/>
            <a:r>
              <a:rPr lang="en-IE"/>
              <a:t>The Declarations of the Accused</a:t>
            </a:r>
          </a:p>
          <a:p>
            <a:pPr lvl="2"/>
            <a:r>
              <a:rPr lang="en-IE"/>
              <a:t>Not bound to admit his crime</a:t>
            </a:r>
          </a:p>
          <a:p>
            <a:pPr lvl="2"/>
            <a:r>
              <a:rPr lang="en-IE"/>
              <a:t>Judge has a right to interrogate him / evaluate refusal to testify</a:t>
            </a:r>
          </a:p>
          <a:p>
            <a:pPr lvl="1"/>
            <a:r>
              <a:rPr lang="en-IE"/>
              <a:t>Documents</a:t>
            </a:r>
          </a:p>
          <a:p>
            <a:pPr lvl="2"/>
            <a:r>
              <a:rPr lang="en-IE"/>
              <a:t>Statements to Gardai / police; medical, etc </a:t>
            </a:r>
          </a:p>
          <a:p>
            <a:pPr lvl="1"/>
            <a:r>
              <a:rPr lang="en-IE"/>
              <a:t>Testimony of the Witnesses</a:t>
            </a:r>
          </a:p>
          <a:p>
            <a:pPr lvl="1"/>
            <a:r>
              <a:rPr lang="en-IE"/>
              <a:t>Experts (if necessary) – psychological, hand-writing, IT</a:t>
            </a:r>
          </a:p>
          <a:p>
            <a:endParaRPr lang="en-US"/>
          </a:p>
        </p:txBody>
      </p:sp>
    </p:spTree>
    <p:extLst>
      <p:ext uri="{BB962C8B-B14F-4D97-AF65-F5344CB8AC3E}">
        <p14:creationId xmlns:p14="http://schemas.microsoft.com/office/powerpoint/2010/main" val="2986920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IE"/>
              <a:t>7. Judicial Penal Process</a:t>
            </a:r>
            <a:endParaRPr lang="en-US"/>
          </a:p>
        </p:txBody>
      </p:sp>
      <p:sp>
        <p:nvSpPr>
          <p:cNvPr id="71683" name="Rectangle 3"/>
          <p:cNvSpPr>
            <a:spLocks noGrp="1" noChangeArrowheads="1"/>
          </p:cNvSpPr>
          <p:nvPr>
            <p:ph type="body" idx="1"/>
          </p:nvPr>
        </p:nvSpPr>
        <p:spPr/>
        <p:txBody>
          <a:bodyPr/>
          <a:lstStyle/>
          <a:p>
            <a:pPr>
              <a:lnSpc>
                <a:spcPct val="80000"/>
              </a:lnSpc>
            </a:pPr>
            <a:r>
              <a:rPr lang="en-IE" sz="2400"/>
              <a:t>Publication and Inspection of Evidence</a:t>
            </a:r>
          </a:p>
          <a:p>
            <a:pPr lvl="1">
              <a:lnSpc>
                <a:spcPct val="80000"/>
              </a:lnSpc>
            </a:pPr>
            <a:r>
              <a:rPr lang="en-IE" sz="2200"/>
              <a:t>Promoter of Justice and Accused have a right to inspect evidence and make response</a:t>
            </a:r>
          </a:p>
          <a:p>
            <a:pPr lvl="1">
              <a:lnSpc>
                <a:spcPct val="80000"/>
              </a:lnSpc>
            </a:pPr>
            <a:r>
              <a:rPr lang="en-IE" sz="2200"/>
              <a:t>Judge may seek further clarification</a:t>
            </a:r>
          </a:p>
          <a:p>
            <a:pPr>
              <a:lnSpc>
                <a:spcPct val="80000"/>
              </a:lnSpc>
            </a:pPr>
            <a:r>
              <a:rPr lang="en-IE" sz="2400"/>
              <a:t>Briefs of the Advocate and Promoter of Justice </a:t>
            </a:r>
          </a:p>
          <a:p>
            <a:pPr>
              <a:lnSpc>
                <a:spcPct val="80000"/>
              </a:lnSpc>
            </a:pPr>
            <a:r>
              <a:rPr lang="en-IE" sz="2400"/>
              <a:t>Assessment of evidence and submissions of the Advocated and PI by Judge </a:t>
            </a:r>
          </a:p>
          <a:p>
            <a:pPr lvl="1">
              <a:lnSpc>
                <a:spcPct val="80000"/>
              </a:lnSpc>
            </a:pPr>
            <a:r>
              <a:rPr lang="en-IE" sz="2200"/>
              <a:t>Criterion of Moral Certainty </a:t>
            </a:r>
          </a:p>
          <a:p>
            <a:pPr lvl="1">
              <a:lnSpc>
                <a:spcPct val="80000"/>
              </a:lnSpc>
            </a:pPr>
            <a:r>
              <a:rPr lang="en-IE" sz="2200"/>
              <a:t>Sentence: short summary of the facts; the allegations; principles of law that apply in this case; arguments for and against; analysis of each allegation; conclusion for or against and in case of latter application of penalty </a:t>
            </a:r>
          </a:p>
          <a:p>
            <a:pPr>
              <a:lnSpc>
                <a:spcPct val="80000"/>
              </a:lnSpc>
            </a:pPr>
            <a:r>
              <a:rPr lang="en-IE" sz="2400"/>
              <a:t>Appeal: heard at CDF or by judges appointed by CDF </a:t>
            </a:r>
            <a:endParaRPr lang="en-US" sz="2400"/>
          </a:p>
        </p:txBody>
      </p:sp>
    </p:spTree>
    <p:extLst>
      <p:ext uri="{BB962C8B-B14F-4D97-AF65-F5344CB8AC3E}">
        <p14:creationId xmlns:p14="http://schemas.microsoft.com/office/powerpoint/2010/main" val="260831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Purpose</a:t>
            </a:r>
            <a:endParaRPr lang="en-IE" smtClean="0"/>
          </a:p>
        </p:txBody>
      </p:sp>
      <p:sp>
        <p:nvSpPr>
          <p:cNvPr id="2253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Exists to provide high quality advice to Bishop’s, Religious Superiors/Provincials when they are called upon to respond to safeguarding concerns within their Church authority</a:t>
            </a:r>
          </a:p>
          <a:p>
            <a:r>
              <a:rPr lang="en-GB" smtClean="0"/>
              <a:t>An extension of the advice giving remit of the NBSCCCI given to it by the Sponsoring bodies and defined in the objects of the Company</a:t>
            </a:r>
            <a:endParaRPr lang="en-IE"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71550" y="277813"/>
            <a:ext cx="7056438" cy="1279525"/>
          </a:xfrm>
        </p:spPr>
        <p:txBody>
          <a:bodyPr/>
          <a:lstStyle/>
          <a:p>
            <a:r>
              <a:rPr lang="en-IE" sz="3800"/>
              <a:t>8. Administrative / Extra-Judicial </a:t>
            </a:r>
            <a:br>
              <a:rPr lang="en-IE" sz="3800"/>
            </a:br>
            <a:r>
              <a:rPr lang="en-IE" sz="3800"/>
              <a:t>Penal Process</a:t>
            </a:r>
            <a:endParaRPr lang="en-US" sz="3800"/>
          </a:p>
        </p:txBody>
      </p:sp>
      <p:sp>
        <p:nvSpPr>
          <p:cNvPr id="74755" name="Rectangle 3"/>
          <p:cNvSpPr>
            <a:spLocks noGrp="1" noChangeArrowheads="1"/>
          </p:cNvSpPr>
          <p:nvPr>
            <p:ph type="body" idx="1"/>
          </p:nvPr>
        </p:nvSpPr>
        <p:spPr>
          <a:xfrm>
            <a:off x="611188" y="1600200"/>
            <a:ext cx="8075612" cy="5068888"/>
          </a:xfrm>
        </p:spPr>
        <p:txBody>
          <a:bodyPr/>
          <a:lstStyle/>
          <a:p>
            <a:pPr>
              <a:lnSpc>
                <a:spcPct val="90000"/>
              </a:lnSpc>
            </a:pPr>
            <a:r>
              <a:rPr lang="en-IE" sz="2400"/>
              <a:t>Administrative / Extra-Judicial Penal Process </a:t>
            </a:r>
            <a:endParaRPr lang="en-US" sz="2400"/>
          </a:p>
          <a:p>
            <a:pPr lvl="1">
              <a:lnSpc>
                <a:spcPct val="90000"/>
              </a:lnSpc>
            </a:pPr>
            <a:r>
              <a:rPr lang="en-IE" sz="2200"/>
              <a:t>The Ordinary or His Delegate:</a:t>
            </a:r>
          </a:p>
          <a:p>
            <a:pPr lvl="2">
              <a:lnSpc>
                <a:spcPct val="90000"/>
              </a:lnSpc>
            </a:pPr>
            <a:r>
              <a:rPr lang="en-IE" sz="2100"/>
              <a:t>Notifies the accused of the allegation and the proofs, and gives an opportunity for defence, unless the accused, having been lawfully summoned, has refused</a:t>
            </a:r>
          </a:p>
          <a:p>
            <a:pPr lvl="2">
              <a:lnSpc>
                <a:spcPct val="90000"/>
              </a:lnSpc>
            </a:pPr>
            <a:r>
              <a:rPr lang="en-IE" sz="2100"/>
              <a:t>Oral discussion with accused in the presence of the PI and a Notary</a:t>
            </a:r>
          </a:p>
          <a:p>
            <a:pPr lvl="2">
              <a:lnSpc>
                <a:spcPct val="90000"/>
              </a:lnSpc>
            </a:pPr>
            <a:r>
              <a:rPr lang="en-IE" sz="2100"/>
              <a:t>Bishop / Ordinary consults with two suitably qualified assessors </a:t>
            </a:r>
          </a:p>
          <a:p>
            <a:pPr lvl="2">
              <a:lnSpc>
                <a:spcPct val="90000"/>
              </a:lnSpc>
            </a:pPr>
            <a:r>
              <a:rPr lang="en-IE" sz="2100"/>
              <a:t>If the offence is certainly proven and a time for criminal proceedings has not elapsed, he issues a decree stating at least in summary from the reasons in law and in fact</a:t>
            </a:r>
          </a:p>
          <a:p>
            <a:pPr lvl="2">
              <a:lnSpc>
                <a:spcPct val="90000"/>
              </a:lnSpc>
            </a:pPr>
            <a:r>
              <a:rPr lang="en-IE" sz="2100"/>
              <a:t>A penalty short of dismissal can be imposed by Ordinary; if the Ordinary deems dismissal expedient the case to be returned to CDF</a:t>
            </a:r>
            <a:endParaRPr lang="en-US" sz="2100"/>
          </a:p>
        </p:txBody>
      </p:sp>
    </p:spTree>
    <p:extLst>
      <p:ext uri="{BB962C8B-B14F-4D97-AF65-F5344CB8AC3E}">
        <p14:creationId xmlns:p14="http://schemas.microsoft.com/office/powerpoint/2010/main" val="1145814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4213" y="277813"/>
            <a:ext cx="8135937" cy="1135062"/>
          </a:xfrm>
        </p:spPr>
        <p:txBody>
          <a:bodyPr/>
          <a:lstStyle/>
          <a:p>
            <a:r>
              <a:rPr lang="en-IE" sz="3800"/>
              <a:t>9. Direct Intervention of the Holy Father</a:t>
            </a:r>
            <a:endParaRPr lang="en-US" sz="3800"/>
          </a:p>
        </p:txBody>
      </p:sp>
      <p:sp>
        <p:nvSpPr>
          <p:cNvPr id="72707" name="Rectangle 3"/>
          <p:cNvSpPr>
            <a:spLocks noGrp="1" noChangeArrowheads="1"/>
          </p:cNvSpPr>
          <p:nvPr>
            <p:ph type="body" idx="1"/>
          </p:nvPr>
        </p:nvSpPr>
        <p:spPr/>
        <p:txBody>
          <a:bodyPr/>
          <a:lstStyle/>
          <a:p>
            <a:r>
              <a:rPr lang="en-IE"/>
              <a:t>Direct intervention by the Holy Father </a:t>
            </a:r>
          </a:p>
          <a:p>
            <a:pPr lvl="1"/>
            <a:r>
              <a:rPr lang="en-IE" i="1"/>
              <a:t>Dismissio ex officio </a:t>
            </a:r>
          </a:p>
          <a:p>
            <a:pPr lvl="2"/>
            <a:r>
              <a:rPr lang="en-IE"/>
              <a:t>Very grave cases where there has been a confession; custodial sentences have been imposed by civil courts</a:t>
            </a:r>
          </a:p>
          <a:p>
            <a:pPr lvl="1"/>
            <a:r>
              <a:rPr lang="en-IE" i="1"/>
              <a:t>Dispensatio ab oneribus</a:t>
            </a:r>
            <a:r>
              <a:rPr lang="en-IE"/>
              <a:t> </a:t>
            </a:r>
          </a:p>
          <a:p>
            <a:pPr lvl="2"/>
            <a:r>
              <a:rPr lang="en-IE"/>
              <a:t>Admission by priest who asks for dispensed from obligations of the clerical state </a:t>
            </a:r>
            <a:endParaRPr lang="en-US"/>
          </a:p>
        </p:txBody>
      </p:sp>
    </p:spTree>
    <p:extLst>
      <p:ext uri="{BB962C8B-B14F-4D97-AF65-F5344CB8AC3E}">
        <p14:creationId xmlns:p14="http://schemas.microsoft.com/office/powerpoint/2010/main" val="1665373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9750" y="277813"/>
            <a:ext cx="8424863" cy="1143000"/>
          </a:xfrm>
        </p:spPr>
        <p:txBody>
          <a:bodyPr/>
          <a:lstStyle/>
          <a:p>
            <a:r>
              <a:rPr lang="en-IE" sz="3200"/>
              <a:t>10. Declaration, Authorisation or Confirmation of Disciplinary Non-Penal measures</a:t>
            </a:r>
            <a:r>
              <a:rPr lang="en-IE" sz="3800"/>
              <a:t> </a:t>
            </a:r>
            <a:endParaRPr lang="en-US" sz="3800"/>
          </a:p>
        </p:txBody>
      </p:sp>
      <p:sp>
        <p:nvSpPr>
          <p:cNvPr id="73731" name="Rectangle 3"/>
          <p:cNvSpPr>
            <a:spLocks noGrp="1" noChangeArrowheads="1"/>
          </p:cNvSpPr>
          <p:nvPr>
            <p:ph type="body" idx="1"/>
          </p:nvPr>
        </p:nvSpPr>
        <p:spPr/>
        <p:txBody>
          <a:bodyPr/>
          <a:lstStyle/>
          <a:p>
            <a:r>
              <a:rPr lang="en-IE"/>
              <a:t>Declaration, Authorisation or Confirmation of Disciplinary Non-Penal measures </a:t>
            </a:r>
            <a:endParaRPr lang="en-US"/>
          </a:p>
          <a:p>
            <a:pPr lvl="1"/>
            <a:r>
              <a:rPr lang="en-IE"/>
              <a:t>Usually involves limitation of or removal from ministry or ecclesiastical office </a:t>
            </a:r>
          </a:p>
          <a:p>
            <a:pPr lvl="1"/>
            <a:r>
              <a:rPr lang="en-IE"/>
              <a:t>Removal of faculties </a:t>
            </a:r>
          </a:p>
          <a:p>
            <a:pPr lvl="1"/>
            <a:r>
              <a:rPr lang="en-IE"/>
              <a:t>Declaration of impediment from exercising orders</a:t>
            </a:r>
          </a:p>
          <a:p>
            <a:r>
              <a:rPr lang="en-IE"/>
              <a:t>Rights of Hierarchical recourse</a:t>
            </a:r>
            <a:endParaRPr lang="en-US"/>
          </a:p>
        </p:txBody>
      </p:sp>
    </p:spTree>
    <p:extLst>
      <p:ext uri="{BB962C8B-B14F-4D97-AF65-F5344CB8AC3E}">
        <p14:creationId xmlns:p14="http://schemas.microsoft.com/office/powerpoint/2010/main" val="431253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IE" sz="3800"/>
              <a:t>11. Canonical Process / Investigation against a Religious </a:t>
            </a:r>
            <a:endParaRPr lang="en-US" sz="3800"/>
          </a:p>
        </p:txBody>
      </p:sp>
      <p:sp>
        <p:nvSpPr>
          <p:cNvPr id="77827" name="Rectangle 3"/>
          <p:cNvSpPr>
            <a:spLocks noGrp="1" noChangeArrowheads="1"/>
          </p:cNvSpPr>
          <p:nvPr>
            <p:ph type="body" idx="1"/>
          </p:nvPr>
        </p:nvSpPr>
        <p:spPr>
          <a:xfrm>
            <a:off x="611188" y="1600200"/>
            <a:ext cx="8281987" cy="5257800"/>
          </a:xfrm>
        </p:spPr>
        <p:txBody>
          <a:bodyPr/>
          <a:lstStyle/>
          <a:p>
            <a:pPr marL="533400" indent="-533400"/>
            <a:r>
              <a:rPr lang="en-IE" sz="2000"/>
              <a:t>Relevant Canons: 695, </a:t>
            </a:r>
            <a:r>
              <a:rPr lang="en-IE" sz="2000">
                <a:cs typeface="Arial" charset="0"/>
              </a:rPr>
              <a:t>§2, 696, 698-700</a:t>
            </a:r>
          </a:p>
          <a:p>
            <a:pPr marL="533400" indent="-533400"/>
            <a:r>
              <a:rPr lang="en-IE" sz="2000">
                <a:cs typeface="Arial" charset="0"/>
              </a:rPr>
              <a:t>Step-by-step</a:t>
            </a:r>
          </a:p>
          <a:p>
            <a:pPr marL="952500" lvl="1" indent="-495300"/>
            <a:r>
              <a:rPr lang="en-US" sz="2000"/>
              <a:t>The Provincial Superior (or equivalent) is to appoint a Canonical Investigator who will gather the evidence and proofs of the allegation(s). The Canonical Investigator must be a qualified canon lawyer familiar with the canonical principles contained in penal law (cc. 1321 ff) and canonical procedures. </a:t>
            </a:r>
          </a:p>
          <a:p>
            <a:pPr marL="952500" lvl="1" indent="-495300">
              <a:buFont typeface="Wingdings" pitchFamily="2" charset="2"/>
              <a:buNone/>
            </a:pPr>
            <a:endParaRPr lang="en-US" sz="2000"/>
          </a:p>
          <a:p>
            <a:pPr marL="952500" lvl="1" indent="-495300"/>
            <a:r>
              <a:rPr lang="en-US" sz="2000"/>
              <a:t>Once the evidence/proofs have been gathered, the religious against whom a complaint(s) have been made has the right to present a defence. Therefore, the religious should be afforded the assistance of an Advocate, who must also be a qualified canon lawyer in order to ensure an adequate defence. The Advocate has the right to see all the evidence and proofs that have been gathered. </a:t>
            </a:r>
          </a:p>
        </p:txBody>
      </p:sp>
    </p:spTree>
    <p:extLst>
      <p:ext uri="{BB962C8B-B14F-4D97-AF65-F5344CB8AC3E}">
        <p14:creationId xmlns:p14="http://schemas.microsoft.com/office/powerpoint/2010/main" val="26812851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IE" sz="3800"/>
              <a:t>11. Canonical Process / Investigation against a Religious</a:t>
            </a:r>
            <a:endParaRPr lang="en-US" sz="3800"/>
          </a:p>
        </p:txBody>
      </p:sp>
      <p:sp>
        <p:nvSpPr>
          <p:cNvPr id="78851" name="Rectangle 3"/>
          <p:cNvSpPr>
            <a:spLocks noGrp="1" noChangeArrowheads="1"/>
          </p:cNvSpPr>
          <p:nvPr>
            <p:ph type="body" idx="1"/>
          </p:nvPr>
        </p:nvSpPr>
        <p:spPr/>
        <p:txBody>
          <a:bodyPr/>
          <a:lstStyle/>
          <a:p>
            <a:pPr marL="533400" indent="-533400">
              <a:lnSpc>
                <a:spcPct val="80000"/>
              </a:lnSpc>
            </a:pPr>
            <a:r>
              <a:rPr lang="en-US" sz="2200"/>
              <a:t>The evidence / proofs / defence of the religious are then transmitted to the Provincial Superior who writes a </a:t>
            </a:r>
            <a:r>
              <a:rPr lang="en-US" sz="2200" i="1"/>
              <a:t>votum</a:t>
            </a:r>
            <a:r>
              <a:rPr lang="en-US" sz="2200"/>
              <a:t> / assessment of the allegations and evidence. All the material is then to be transmitted to the Supreme Moderator (or equivalent).</a:t>
            </a:r>
          </a:p>
          <a:p>
            <a:pPr marL="533400" indent="-533400">
              <a:lnSpc>
                <a:spcPct val="80000"/>
              </a:lnSpc>
              <a:buFont typeface="Wingdings" pitchFamily="2" charset="2"/>
              <a:buNone/>
            </a:pPr>
            <a:endParaRPr lang="en-IE" sz="2200">
              <a:cs typeface="Arial" charset="0"/>
            </a:endParaRPr>
          </a:p>
          <a:p>
            <a:pPr marL="533400" indent="-533400">
              <a:lnSpc>
                <a:spcPct val="80000"/>
              </a:lnSpc>
            </a:pPr>
            <a:r>
              <a:rPr lang="en-US" sz="2400"/>
              <a:t>The Supreme Moderator evaluates the evidence, the arguments and the defense with the Council. The Council must be made up of at least four members. If the Council – after voting – finds the accused guilty and decides to dismiss the religious, a summary – for validity – of the reasons in law and in fact must be drawn up. Qualified canonical advice will be required for this.</a:t>
            </a:r>
          </a:p>
          <a:p>
            <a:pPr marL="533400" indent="-533400">
              <a:lnSpc>
                <a:spcPct val="80000"/>
              </a:lnSpc>
              <a:buFont typeface="Wingdings" pitchFamily="2" charset="2"/>
              <a:buNone/>
            </a:pPr>
            <a:endParaRPr lang="en-US" sz="2400"/>
          </a:p>
        </p:txBody>
      </p:sp>
    </p:spTree>
    <p:extLst>
      <p:ext uri="{BB962C8B-B14F-4D97-AF65-F5344CB8AC3E}">
        <p14:creationId xmlns:p14="http://schemas.microsoft.com/office/powerpoint/2010/main" val="14153938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IE" sz="3800"/>
              <a:t>11. Canonical Process / Investigation against a Religious</a:t>
            </a:r>
            <a:endParaRPr lang="en-US" sz="3800"/>
          </a:p>
        </p:txBody>
      </p:sp>
      <p:sp>
        <p:nvSpPr>
          <p:cNvPr id="103427" name="Rectangle 3"/>
          <p:cNvSpPr>
            <a:spLocks noGrp="1" noChangeArrowheads="1"/>
          </p:cNvSpPr>
          <p:nvPr>
            <p:ph type="body" idx="1"/>
          </p:nvPr>
        </p:nvSpPr>
        <p:spPr/>
        <p:txBody>
          <a:bodyPr/>
          <a:lstStyle/>
          <a:p>
            <a:r>
              <a:rPr lang="en-US"/>
              <a:t>Any decree of dismissal must also be communicated to the Congregation for Religious with a copy of the acts of the case and the written summary outlining the reasons for the dismissal in law and in fact.</a:t>
            </a:r>
          </a:p>
          <a:p>
            <a:pPr>
              <a:buFont typeface="Wingdings" pitchFamily="2" charset="2"/>
              <a:buNone/>
            </a:pPr>
            <a:r>
              <a:rPr lang="en-US"/>
              <a:t> </a:t>
            </a:r>
          </a:p>
          <a:p>
            <a:r>
              <a:rPr lang="en-US"/>
              <a:t>The dismissed religious has a right of recourse and during the time of appeal the decree of dismissal is suspended. </a:t>
            </a:r>
          </a:p>
          <a:p>
            <a:endParaRPr lang="en-US"/>
          </a:p>
        </p:txBody>
      </p:sp>
    </p:spTree>
    <p:extLst>
      <p:ext uri="{BB962C8B-B14F-4D97-AF65-F5344CB8AC3E}">
        <p14:creationId xmlns:p14="http://schemas.microsoft.com/office/powerpoint/2010/main" val="3600614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IE"/>
              <a:t>12. Concluding </a:t>
            </a:r>
            <a:endParaRPr lang="en-US"/>
          </a:p>
        </p:txBody>
      </p:sp>
      <p:sp>
        <p:nvSpPr>
          <p:cNvPr id="104451" name="Rectangle 3"/>
          <p:cNvSpPr>
            <a:spLocks noGrp="1" noChangeArrowheads="1"/>
          </p:cNvSpPr>
          <p:nvPr>
            <p:ph type="body" idx="1"/>
          </p:nvPr>
        </p:nvSpPr>
        <p:spPr/>
        <p:txBody>
          <a:bodyPr/>
          <a:lstStyle/>
          <a:p>
            <a:r>
              <a:rPr lang="en-IE"/>
              <a:t>If a priest is not dismissed, provision is to be made for his decent support  when he cannot be given a ministry that would see to his sustenance (can. 1350, 1)</a:t>
            </a:r>
          </a:p>
          <a:p>
            <a:r>
              <a:rPr lang="en-IE"/>
              <a:t>The Ordinary is also to provide for a dismissed cleric who is truly in need because of the effects of the penalty (can. 1350, 2)</a:t>
            </a:r>
            <a:endParaRPr lang="en-US"/>
          </a:p>
        </p:txBody>
      </p:sp>
    </p:spTree>
    <p:extLst>
      <p:ext uri="{BB962C8B-B14F-4D97-AF65-F5344CB8AC3E}">
        <p14:creationId xmlns:p14="http://schemas.microsoft.com/office/powerpoint/2010/main" val="63184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3379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endParaRPr lang="en-US" dirty="0"/>
          </a:p>
          <a:p>
            <a:pPr marL="0" indent="0" algn="ctr">
              <a:buFont typeface="Arial" charset="0"/>
              <a:buNone/>
            </a:pPr>
            <a:r>
              <a:rPr lang="en-US" dirty="0" smtClean="0"/>
              <a:t>LUNCH</a:t>
            </a:r>
          </a:p>
        </p:txBody>
      </p:sp>
    </p:spTree>
    <p:extLst>
      <p:ext uri="{BB962C8B-B14F-4D97-AF65-F5344CB8AC3E}">
        <p14:creationId xmlns:p14="http://schemas.microsoft.com/office/powerpoint/2010/main" val="5923567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Group Work</a:t>
            </a:r>
          </a:p>
        </p:txBody>
      </p:sp>
      <p:sp>
        <p:nvSpPr>
          <p:cNvPr id="3277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None/>
            </a:pPr>
            <a:endParaRPr lang="en-IE" dirty="0" smtClean="0"/>
          </a:p>
          <a:p>
            <a:pPr marL="0" indent="0">
              <a:buNone/>
            </a:pPr>
            <a:r>
              <a:rPr lang="en-IE" sz="2800" dirty="0" smtClean="0"/>
              <a:t>In groups discuss the following:</a:t>
            </a:r>
          </a:p>
          <a:p>
            <a:pPr marL="0" indent="0">
              <a:buNone/>
            </a:pPr>
            <a:endParaRPr lang="en-IE" dirty="0"/>
          </a:p>
          <a:p>
            <a:r>
              <a:rPr lang="en-IE" sz="2800" dirty="0" smtClean="0"/>
              <a:t>What has worked well for you using the NCMRG.</a:t>
            </a:r>
          </a:p>
          <a:p>
            <a:r>
              <a:rPr lang="en-IE" sz="2800" dirty="0" smtClean="0"/>
              <a:t>What more is needed from the NCMRG to assist with managing allegation and case management.</a:t>
            </a:r>
          </a:p>
          <a:p>
            <a:r>
              <a:rPr lang="en-IE" sz="2800" dirty="0" smtClean="0"/>
              <a:t>Have you any questions in relation to above.</a:t>
            </a:r>
          </a:p>
        </p:txBody>
      </p:sp>
    </p:spTree>
    <p:extLst>
      <p:ext uri="{BB962C8B-B14F-4D97-AF65-F5344CB8AC3E}">
        <p14:creationId xmlns:p14="http://schemas.microsoft.com/office/powerpoint/2010/main" val="38866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r>
              <a:rPr lang="en-US" dirty="0" smtClean="0"/>
              <a:t>Assessments</a:t>
            </a:r>
          </a:p>
          <a:p>
            <a:pPr marL="0" indent="0" algn="ctr">
              <a:buFont typeface="Arial" charset="0"/>
              <a:buNone/>
            </a:pPr>
            <a:endParaRPr lang="en-US" dirty="0"/>
          </a:p>
          <a:p>
            <a:pPr marL="0" indent="0" algn="ctr">
              <a:buFont typeface="Arial" charset="0"/>
              <a:buNone/>
            </a:pPr>
            <a:r>
              <a:rPr lang="en-US" dirty="0" smtClean="0"/>
              <a:t>Teresa Devlin</a:t>
            </a:r>
          </a:p>
        </p:txBody>
      </p:sp>
    </p:spTree>
    <p:extLst>
      <p:ext uri="{BB962C8B-B14F-4D97-AF65-F5344CB8AC3E}">
        <p14:creationId xmlns:p14="http://schemas.microsoft.com/office/powerpoint/2010/main" val="3259718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2800" smtClean="0"/>
              <a:t>NCMRG – Differences and Similarities to other Church Bodies</a:t>
            </a:r>
            <a:endParaRPr lang="en-IE" sz="2400" smtClean="0"/>
          </a:p>
        </p:txBody>
      </p:sp>
      <p:sp>
        <p:nvSpPr>
          <p:cNvPr id="24578" name="Text Placeholder 3"/>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r>
              <a:rPr lang="en-GB" smtClean="0"/>
              <a:t>NCMRG</a:t>
            </a:r>
            <a:endParaRPr lang="en-IE" smtClean="0"/>
          </a:p>
        </p:txBody>
      </p:sp>
      <p:sp>
        <p:nvSpPr>
          <p:cNvPr id="5" name="Content Placeholder 4"/>
          <p:cNvSpPr>
            <a:spLocks noGrp="1"/>
          </p:cNvSpPr>
          <p:nvPr>
            <p:ph sz="half" idx="2"/>
          </p:nvPr>
        </p:nvSpPr>
        <p:spPr/>
        <p:txBody>
          <a:bodyPr>
            <a:normAutofit lnSpcReduction="10000"/>
          </a:bodyPr>
          <a:lstStyle/>
          <a:p>
            <a:pPr>
              <a:defRPr/>
            </a:pPr>
            <a:r>
              <a:rPr lang="en-GB" dirty="0" smtClean="0"/>
              <a:t>Access to all relevant documentation</a:t>
            </a:r>
          </a:p>
          <a:p>
            <a:pPr>
              <a:defRPr/>
            </a:pPr>
            <a:r>
              <a:rPr lang="en-GB" dirty="0" smtClean="0"/>
              <a:t>Panel members are employees of NBSCCCI</a:t>
            </a:r>
          </a:p>
          <a:p>
            <a:pPr>
              <a:defRPr/>
            </a:pPr>
            <a:r>
              <a:rPr lang="en-GB" dirty="0" smtClean="0"/>
              <a:t>Seeks to be legally accountable for the quality of the advice provided</a:t>
            </a:r>
          </a:p>
          <a:p>
            <a:pPr>
              <a:defRPr/>
            </a:pPr>
            <a:r>
              <a:rPr lang="en-GB" dirty="0" smtClean="0"/>
              <a:t>Develops cumulative experience from across the Church</a:t>
            </a:r>
            <a:endParaRPr lang="en-IE" dirty="0"/>
          </a:p>
        </p:txBody>
      </p:sp>
      <p:sp>
        <p:nvSpPr>
          <p:cNvPr id="24580" name="Text Placeholder 5"/>
          <p:cNvSpPr>
            <a:spLocks noGrp="1"/>
          </p:cNvSpPr>
          <p:nvPr>
            <p:ph type="body" sz="quarter" idx="3"/>
          </p:nvPr>
        </p:nvSpPr>
        <p:spPr bwMode="auto">
          <a:noFill/>
          <a:ln>
            <a:miter lim="800000"/>
            <a:headEnd/>
            <a:tailEnd/>
          </a:ln>
        </p:spPr>
        <p:txBody>
          <a:bodyPr vert="horz" wrap="square" lIns="91440" tIns="45720" rIns="91440" bIns="45720" numCol="1" anchorCtr="0" compatLnSpc="1">
            <a:prstTxWarp prst="textNoShape">
              <a:avLst/>
            </a:prstTxWarp>
          </a:bodyPr>
          <a:lstStyle/>
          <a:p>
            <a:r>
              <a:rPr lang="en-GB" smtClean="0"/>
              <a:t>Advisory Panels</a:t>
            </a:r>
            <a:endParaRPr lang="en-IE" smtClean="0"/>
          </a:p>
        </p:txBody>
      </p:sp>
      <p:sp>
        <p:nvSpPr>
          <p:cNvPr id="24581" name="Content Placeholder 6"/>
          <p:cNvSpPr>
            <a:spLocks noGrp="1"/>
          </p:cNvSpPr>
          <p:nvPr>
            <p:ph sz="quarter" idx="4"/>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Information redacted by presenter</a:t>
            </a:r>
          </a:p>
          <a:p>
            <a:r>
              <a:rPr lang="en-GB" smtClean="0"/>
              <a:t>Panel members are volunteers</a:t>
            </a:r>
          </a:p>
          <a:p>
            <a:r>
              <a:rPr lang="en-GB" smtClean="0"/>
              <a:t>Not legally accountable</a:t>
            </a:r>
          </a:p>
          <a:p>
            <a:r>
              <a:rPr lang="en-GB" smtClean="0"/>
              <a:t>Advices on local issues that are specific to the Church authority involved</a:t>
            </a:r>
            <a:endParaRPr lang="en-IE"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Types of Assessments</a:t>
            </a:r>
            <a:endParaRPr lang="en-US" smtClean="0"/>
          </a:p>
        </p:txBody>
      </p:sp>
      <p:sp>
        <p:nvSpPr>
          <p:cNvPr id="1843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IE" sz="2800" smtClean="0"/>
          </a:p>
          <a:p>
            <a:pPr>
              <a:lnSpc>
                <a:spcPct val="80000"/>
              </a:lnSpc>
            </a:pPr>
            <a:r>
              <a:rPr lang="en-IE" sz="2800" smtClean="0"/>
              <a:t>Initial screening</a:t>
            </a:r>
          </a:p>
          <a:p>
            <a:pPr>
              <a:lnSpc>
                <a:spcPct val="80000"/>
              </a:lnSpc>
              <a:buFont typeface="Arial" charset="0"/>
              <a:buNone/>
            </a:pPr>
            <a:endParaRPr lang="en-IE" sz="2800" smtClean="0"/>
          </a:p>
          <a:p>
            <a:pPr>
              <a:lnSpc>
                <a:spcPct val="80000"/>
              </a:lnSpc>
            </a:pPr>
            <a:r>
              <a:rPr lang="en-IE" sz="2800" smtClean="0"/>
              <a:t>Initial Assessment</a:t>
            </a:r>
          </a:p>
          <a:p>
            <a:pPr>
              <a:lnSpc>
                <a:spcPct val="80000"/>
              </a:lnSpc>
              <a:buFont typeface="Arial" charset="0"/>
              <a:buNone/>
            </a:pPr>
            <a:endParaRPr lang="en-IE" sz="2800" smtClean="0"/>
          </a:p>
          <a:p>
            <a:pPr>
              <a:lnSpc>
                <a:spcPct val="80000"/>
              </a:lnSpc>
            </a:pPr>
            <a:r>
              <a:rPr lang="en-IE" sz="2800" smtClean="0"/>
              <a:t>Credibility Assessments</a:t>
            </a:r>
          </a:p>
          <a:p>
            <a:pPr>
              <a:lnSpc>
                <a:spcPct val="80000"/>
              </a:lnSpc>
              <a:buFont typeface="Arial" charset="0"/>
              <a:buNone/>
            </a:pPr>
            <a:endParaRPr lang="en-IE" sz="2800" smtClean="0"/>
          </a:p>
          <a:p>
            <a:pPr>
              <a:lnSpc>
                <a:spcPct val="80000"/>
              </a:lnSpc>
            </a:pPr>
            <a:r>
              <a:rPr lang="en-IE" sz="2800" smtClean="0"/>
              <a:t>Risk Assessments</a:t>
            </a:r>
          </a:p>
          <a:p>
            <a:pPr>
              <a:lnSpc>
                <a:spcPct val="80000"/>
              </a:lnSpc>
              <a:buFont typeface="Arial" charset="0"/>
              <a:buNone/>
            </a:pPr>
            <a:endParaRPr lang="en-IE" sz="2800" smtClean="0"/>
          </a:p>
          <a:p>
            <a:pPr>
              <a:lnSpc>
                <a:spcPct val="80000"/>
              </a:lnSpc>
            </a:pPr>
            <a:r>
              <a:rPr lang="en-IE" sz="2800" smtClean="0"/>
              <a:t>Psychological Assessments</a:t>
            </a:r>
            <a:endParaRPr lang="en-US" sz="2800" smtClean="0"/>
          </a:p>
        </p:txBody>
      </p:sp>
    </p:spTree>
    <p:extLst>
      <p:ext uri="{BB962C8B-B14F-4D97-AF65-F5344CB8AC3E}">
        <p14:creationId xmlns:p14="http://schemas.microsoft.com/office/powerpoint/2010/main" val="12520915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Initial Screening</a:t>
            </a:r>
            <a:endParaRPr lang="en-US" smtClean="0"/>
          </a:p>
        </p:txBody>
      </p:sp>
      <p:sp>
        <p:nvSpPr>
          <p:cNvPr id="1945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Standard 1:</a:t>
            </a:r>
          </a:p>
          <a:p>
            <a:pPr>
              <a:buFont typeface="Arial" charset="0"/>
              <a:buNone/>
            </a:pPr>
            <a:r>
              <a:rPr lang="en-IE" smtClean="0"/>
              <a:t>	</a:t>
            </a:r>
            <a:r>
              <a:rPr lang="en-IE" b="1" smtClean="0"/>
              <a:t>All Church organisations must provide clear guidance on what to do when a concern arises.</a:t>
            </a:r>
          </a:p>
          <a:p>
            <a:pPr>
              <a:buFont typeface="Arial" charset="0"/>
              <a:buNone/>
            </a:pPr>
            <a:r>
              <a:rPr lang="en-IE" b="1" smtClean="0"/>
              <a:t>Threshold: Reasonable grounds for concern</a:t>
            </a:r>
          </a:p>
          <a:p>
            <a:r>
              <a:rPr lang="en-IE" b="1" smtClean="0">
                <a:solidFill>
                  <a:schemeClr val="accent1"/>
                </a:solidFill>
              </a:rPr>
              <a:t>Report all allegations, concerns, suspicions</a:t>
            </a:r>
          </a:p>
          <a:p>
            <a:r>
              <a:rPr lang="en-IE" b="1" smtClean="0">
                <a:solidFill>
                  <a:schemeClr val="accent1"/>
                </a:solidFill>
              </a:rPr>
              <a:t>Record reasons for not reporting</a:t>
            </a:r>
          </a:p>
          <a:p>
            <a:r>
              <a:rPr lang="en-IE" b="1" smtClean="0">
                <a:solidFill>
                  <a:schemeClr val="accent1"/>
                </a:solidFill>
              </a:rPr>
              <a:t>Seek advice if unsure</a:t>
            </a:r>
            <a:endParaRPr lang="en-US" smtClean="0">
              <a:solidFill>
                <a:schemeClr val="accent1"/>
              </a:solidFill>
            </a:endParaRPr>
          </a:p>
        </p:txBody>
      </p:sp>
    </p:spTree>
    <p:extLst>
      <p:ext uri="{BB962C8B-B14F-4D97-AF65-F5344CB8AC3E}">
        <p14:creationId xmlns:p14="http://schemas.microsoft.com/office/powerpoint/2010/main" val="4745831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Initial assessment</a:t>
            </a:r>
            <a:endParaRPr lang="en-US" smtClean="0"/>
          </a:p>
        </p:txBody>
      </p:sp>
      <p:sp>
        <p:nvSpPr>
          <p:cNvPr id="2048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IE" smtClean="0"/>
          </a:p>
          <a:p>
            <a:pPr>
              <a:lnSpc>
                <a:spcPct val="90000"/>
              </a:lnSpc>
            </a:pPr>
            <a:r>
              <a:rPr lang="en-IE" smtClean="0"/>
              <a:t>Clarity of initial allegation</a:t>
            </a:r>
          </a:p>
          <a:p>
            <a:pPr>
              <a:lnSpc>
                <a:spcPct val="90000"/>
              </a:lnSpc>
            </a:pPr>
            <a:r>
              <a:rPr lang="en-IE" smtClean="0"/>
              <a:t>Semblance of truth</a:t>
            </a:r>
          </a:p>
          <a:p>
            <a:pPr>
              <a:lnSpc>
                <a:spcPct val="90000"/>
              </a:lnSpc>
            </a:pPr>
            <a:r>
              <a:rPr lang="en-IE" smtClean="0"/>
              <a:t>Ministry with children</a:t>
            </a:r>
          </a:p>
          <a:p>
            <a:pPr>
              <a:lnSpc>
                <a:spcPct val="90000"/>
              </a:lnSpc>
            </a:pPr>
            <a:r>
              <a:rPr lang="en-IE" smtClean="0"/>
              <a:t>Risks to children of current ministry</a:t>
            </a:r>
          </a:p>
          <a:p>
            <a:pPr>
              <a:lnSpc>
                <a:spcPct val="90000"/>
              </a:lnSpc>
            </a:pPr>
            <a:r>
              <a:rPr lang="en-IE" smtClean="0"/>
              <a:t>Advice from civil authorities</a:t>
            </a:r>
          </a:p>
          <a:p>
            <a:pPr>
              <a:lnSpc>
                <a:spcPct val="90000"/>
              </a:lnSpc>
            </a:pPr>
            <a:r>
              <a:rPr lang="en-IE" smtClean="0"/>
              <a:t>Advice from NBSCCCI and/or NCMRG</a:t>
            </a:r>
          </a:p>
          <a:p>
            <a:pPr>
              <a:lnSpc>
                <a:spcPct val="90000"/>
              </a:lnSpc>
            </a:pPr>
            <a:r>
              <a:rPr lang="en-IE" smtClean="0"/>
              <a:t>Decision regarding ministry</a:t>
            </a:r>
            <a:endParaRPr lang="en-US" smtClean="0"/>
          </a:p>
        </p:txBody>
      </p:sp>
    </p:spTree>
    <p:extLst>
      <p:ext uri="{BB962C8B-B14F-4D97-AF65-F5344CB8AC3E}">
        <p14:creationId xmlns:p14="http://schemas.microsoft.com/office/powerpoint/2010/main" val="31219686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Credibility assessment</a:t>
            </a:r>
            <a:endParaRPr lang="en-US" smtClean="0"/>
          </a:p>
        </p:txBody>
      </p:sp>
      <p:sp>
        <p:nvSpPr>
          <p:cNvPr id="2150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IE" smtClean="0"/>
              <a:t>	Following completion of the civil inquiries the preliminary investigation is restarted.</a:t>
            </a:r>
          </a:p>
          <a:p>
            <a:pPr>
              <a:buFont typeface="Arial" charset="0"/>
              <a:buNone/>
            </a:pPr>
            <a:endParaRPr lang="en-IE" smtClean="0"/>
          </a:p>
          <a:p>
            <a:r>
              <a:rPr lang="en-IE" smtClean="0"/>
              <a:t>Is there a case to answer?</a:t>
            </a:r>
          </a:p>
          <a:p>
            <a:pPr>
              <a:buFont typeface="Arial" charset="0"/>
              <a:buNone/>
            </a:pPr>
            <a:endParaRPr lang="en-IE" smtClean="0"/>
          </a:p>
          <a:p>
            <a:pPr>
              <a:buFont typeface="Arial" charset="0"/>
              <a:buNone/>
            </a:pPr>
            <a:r>
              <a:rPr lang="en-IE" smtClean="0"/>
              <a:t>	</a:t>
            </a:r>
            <a:endParaRPr lang="en-US" smtClean="0"/>
          </a:p>
        </p:txBody>
      </p:sp>
    </p:spTree>
    <p:extLst>
      <p:ext uri="{BB962C8B-B14F-4D97-AF65-F5344CB8AC3E}">
        <p14:creationId xmlns:p14="http://schemas.microsoft.com/office/powerpoint/2010/main" val="31210199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Credibility</a:t>
            </a:r>
            <a:endParaRPr lang="en-US" smtClean="0"/>
          </a:p>
        </p:txBody>
      </p:sp>
      <p:sp>
        <p:nvSpPr>
          <p:cNvPr id="2253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z="2800" smtClean="0"/>
              <a:t>Gather evidence to support or negate the allegation:</a:t>
            </a:r>
          </a:p>
          <a:p>
            <a:r>
              <a:rPr lang="en-IE" sz="2800" smtClean="0"/>
              <a:t>Statement from complainant</a:t>
            </a:r>
          </a:p>
          <a:p>
            <a:r>
              <a:rPr lang="en-IE" sz="2800" smtClean="0"/>
              <a:t>Response from respondent</a:t>
            </a:r>
          </a:p>
          <a:p>
            <a:r>
              <a:rPr lang="en-IE" sz="2800" smtClean="0"/>
              <a:t>Third party information</a:t>
            </a:r>
          </a:p>
          <a:p>
            <a:r>
              <a:rPr lang="en-IE" sz="2800" smtClean="0"/>
              <a:t>Previous allegations/concerns</a:t>
            </a:r>
          </a:p>
          <a:p>
            <a:r>
              <a:rPr lang="en-IE" sz="2800" smtClean="0"/>
              <a:t>Corroboration of facts</a:t>
            </a:r>
          </a:p>
          <a:p>
            <a:r>
              <a:rPr lang="en-IE" sz="2800" smtClean="0"/>
              <a:t>Assessment of information</a:t>
            </a:r>
          </a:p>
          <a:p>
            <a:r>
              <a:rPr lang="en-IE" sz="2800" smtClean="0"/>
              <a:t>Report on findings</a:t>
            </a:r>
            <a:endParaRPr lang="en-US" sz="2800" smtClean="0"/>
          </a:p>
        </p:txBody>
      </p:sp>
    </p:spTree>
    <p:extLst>
      <p:ext uri="{BB962C8B-B14F-4D97-AF65-F5344CB8AC3E}">
        <p14:creationId xmlns:p14="http://schemas.microsoft.com/office/powerpoint/2010/main" val="4223464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Tips for interviewing</a:t>
            </a:r>
            <a:endParaRPr lang="en-US" smtClean="0"/>
          </a:p>
        </p:txBody>
      </p:sp>
      <p:sp>
        <p:nvSpPr>
          <p:cNvPr id="2355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GB" sz="2800" smtClean="0"/>
              <a:t>Invest time and effort in Rapport Building</a:t>
            </a:r>
          </a:p>
          <a:p>
            <a:pPr>
              <a:lnSpc>
                <a:spcPct val="90000"/>
              </a:lnSpc>
            </a:pPr>
            <a:r>
              <a:rPr lang="en-GB" sz="2800" smtClean="0"/>
              <a:t>Be open minded at all times</a:t>
            </a:r>
          </a:p>
          <a:p>
            <a:pPr>
              <a:lnSpc>
                <a:spcPct val="90000"/>
              </a:lnSpc>
            </a:pPr>
            <a:r>
              <a:rPr lang="en-GB" sz="2800" smtClean="0"/>
              <a:t>Reflect back emotional state</a:t>
            </a:r>
          </a:p>
          <a:p>
            <a:pPr>
              <a:lnSpc>
                <a:spcPct val="90000"/>
              </a:lnSpc>
            </a:pPr>
            <a:r>
              <a:rPr lang="en-GB" sz="2800" smtClean="0"/>
              <a:t>If there is ‘difficulty’ in ‘believing’ any (outlandish) aspect of the account – be honest about this with the complainant/respondent (“what you have said happened is something that we don’t come across very often and seems very unusual to us”)</a:t>
            </a:r>
          </a:p>
          <a:p>
            <a:pPr>
              <a:lnSpc>
                <a:spcPct val="90000"/>
              </a:lnSpc>
            </a:pPr>
            <a:r>
              <a:rPr lang="en-GB" sz="2800" smtClean="0"/>
              <a:t>Be clear and honest about processes and roles at all times</a:t>
            </a:r>
            <a:endParaRPr lang="en-US" sz="2800" smtClean="0"/>
          </a:p>
          <a:p>
            <a:pPr>
              <a:lnSpc>
                <a:spcPct val="90000"/>
              </a:lnSpc>
            </a:pPr>
            <a:endParaRPr lang="en-GB" sz="2800" smtClean="0"/>
          </a:p>
        </p:txBody>
      </p:sp>
    </p:spTree>
    <p:extLst>
      <p:ext uri="{BB962C8B-B14F-4D97-AF65-F5344CB8AC3E}">
        <p14:creationId xmlns:p14="http://schemas.microsoft.com/office/powerpoint/2010/main" val="22142863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Interviewing</a:t>
            </a:r>
            <a:endParaRPr lang="en-US" smtClean="0"/>
          </a:p>
        </p:txBody>
      </p:sp>
      <p:sp>
        <p:nvSpPr>
          <p:cNvPr id="2457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GB" sz="2000" b="1" smtClean="0">
                <a:latin typeface="Arial" charset="0"/>
              </a:rPr>
              <a:t>Allow complainant to give a Free Narrative account before going for any detail - tell me in your own words what happened</a:t>
            </a:r>
          </a:p>
          <a:p>
            <a:pPr>
              <a:lnSpc>
                <a:spcPct val="80000"/>
              </a:lnSpc>
              <a:buFont typeface="Arial" charset="0"/>
              <a:buNone/>
            </a:pPr>
            <a:endParaRPr lang="en-GB" sz="2000" b="1" smtClean="0">
              <a:latin typeface="Arial" charset="0"/>
            </a:endParaRPr>
          </a:p>
          <a:p>
            <a:pPr>
              <a:lnSpc>
                <a:spcPct val="80000"/>
              </a:lnSpc>
            </a:pPr>
            <a:r>
              <a:rPr lang="en-GB" sz="2000" b="1" smtClean="0">
                <a:latin typeface="Arial" charset="0"/>
              </a:rPr>
              <a:t>Go for detail and test consistency over several accounts, revisit any inconsistencies openly but quite gently</a:t>
            </a:r>
          </a:p>
          <a:p>
            <a:pPr>
              <a:lnSpc>
                <a:spcPct val="80000"/>
              </a:lnSpc>
            </a:pPr>
            <a:endParaRPr lang="en-GB" sz="2000" b="1" smtClean="0">
              <a:latin typeface="Arial" charset="0"/>
            </a:endParaRPr>
          </a:p>
          <a:p>
            <a:pPr>
              <a:lnSpc>
                <a:spcPct val="80000"/>
              </a:lnSpc>
            </a:pPr>
            <a:r>
              <a:rPr lang="en-GB" sz="2000" b="1" smtClean="0">
                <a:latin typeface="Arial" charset="0"/>
              </a:rPr>
              <a:t>If ‘displacement’ is suspected, be clear with the complainant that it is thought that something might have occurred but not in the way it has been told</a:t>
            </a:r>
          </a:p>
          <a:p>
            <a:pPr>
              <a:lnSpc>
                <a:spcPct val="80000"/>
              </a:lnSpc>
            </a:pPr>
            <a:endParaRPr lang="en-GB" sz="2000" b="1" smtClean="0">
              <a:latin typeface="Arial" charset="0"/>
            </a:endParaRPr>
          </a:p>
          <a:p>
            <a:pPr>
              <a:lnSpc>
                <a:spcPct val="80000"/>
              </a:lnSpc>
            </a:pPr>
            <a:r>
              <a:rPr lang="en-GB" sz="2000" b="1" smtClean="0">
                <a:latin typeface="Arial" charset="0"/>
              </a:rPr>
              <a:t>Don’t ask the complainant to ‘explain’ the behaviour or motives of the alleged perpetrator no matter how tempting it might be to ask why do you think he did that?”</a:t>
            </a:r>
          </a:p>
          <a:p>
            <a:pPr>
              <a:lnSpc>
                <a:spcPct val="80000"/>
              </a:lnSpc>
            </a:pPr>
            <a:endParaRPr lang="en-GB" sz="2000" b="1" smtClean="0">
              <a:latin typeface="Arial" charset="0"/>
            </a:endParaRPr>
          </a:p>
          <a:p>
            <a:pPr>
              <a:lnSpc>
                <a:spcPct val="80000"/>
              </a:lnSpc>
            </a:pPr>
            <a:r>
              <a:rPr lang="en-GB" sz="2000" b="1" smtClean="0">
                <a:latin typeface="Arial" charset="0"/>
              </a:rPr>
              <a:t>Be clear and honest about processes and roles at all times</a:t>
            </a:r>
            <a:endParaRPr lang="en-US" sz="2000" b="1" smtClean="0">
              <a:latin typeface="Arial" charset="0"/>
            </a:endParaRPr>
          </a:p>
        </p:txBody>
      </p:sp>
    </p:spTree>
    <p:extLst>
      <p:ext uri="{BB962C8B-B14F-4D97-AF65-F5344CB8AC3E}">
        <p14:creationId xmlns:p14="http://schemas.microsoft.com/office/powerpoint/2010/main" val="17155306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Conclusion</a:t>
            </a:r>
            <a:endParaRPr lang="en-US" smtClean="0"/>
          </a:p>
        </p:txBody>
      </p:sp>
      <p:sp>
        <p:nvSpPr>
          <p:cNvPr id="2560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z="2800" smtClean="0"/>
              <a:t>Report drafted which sets out process, evidence, assessment and conclusion</a:t>
            </a:r>
          </a:p>
          <a:p>
            <a:endParaRPr lang="en-IE" sz="2800" smtClean="0"/>
          </a:p>
          <a:p>
            <a:r>
              <a:rPr lang="en-IE" sz="2800" smtClean="0"/>
              <a:t>Does the information gathered lead to a conclusion that there is a case to answer?</a:t>
            </a:r>
          </a:p>
          <a:p>
            <a:endParaRPr lang="en-IE" sz="2800" smtClean="0"/>
          </a:p>
          <a:p>
            <a:r>
              <a:rPr lang="en-IE" sz="2800" smtClean="0"/>
              <a:t>Seek advice : canon lawyer; NCMRG</a:t>
            </a:r>
          </a:p>
          <a:p>
            <a:endParaRPr lang="en-IE" sz="2800" smtClean="0"/>
          </a:p>
          <a:p>
            <a:r>
              <a:rPr lang="en-IE" sz="2800" smtClean="0"/>
              <a:t>If yes – submit to CDF</a:t>
            </a:r>
            <a:endParaRPr lang="en-US" sz="2800" smtClean="0"/>
          </a:p>
        </p:txBody>
      </p:sp>
    </p:spTree>
    <p:extLst>
      <p:ext uri="{BB962C8B-B14F-4D97-AF65-F5344CB8AC3E}">
        <p14:creationId xmlns:p14="http://schemas.microsoft.com/office/powerpoint/2010/main" val="20896773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Risk Assessment</a:t>
            </a:r>
            <a:endParaRPr lang="en-US" smtClean="0"/>
          </a:p>
        </p:txBody>
      </p:sp>
      <p:sp>
        <p:nvSpPr>
          <p:cNvPr id="2662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Precursor to safety plan</a:t>
            </a:r>
          </a:p>
          <a:p>
            <a:pPr>
              <a:buFont typeface="Arial" charset="0"/>
              <a:buNone/>
            </a:pPr>
            <a:endParaRPr lang="en-IE" smtClean="0"/>
          </a:p>
          <a:p>
            <a:r>
              <a:rPr lang="en-IE" smtClean="0"/>
              <a:t>Credibility of allegation is agreed</a:t>
            </a:r>
          </a:p>
          <a:p>
            <a:pPr>
              <a:buFont typeface="Arial" charset="0"/>
              <a:buNone/>
            </a:pPr>
            <a:endParaRPr lang="en-IE" smtClean="0"/>
          </a:p>
          <a:p>
            <a:r>
              <a:rPr lang="en-IE" smtClean="0"/>
              <a:t>Identifies areas of risk and how these should be managed</a:t>
            </a:r>
            <a:endParaRPr lang="en-US" smtClean="0"/>
          </a:p>
        </p:txBody>
      </p:sp>
    </p:spTree>
    <p:extLst>
      <p:ext uri="{BB962C8B-B14F-4D97-AF65-F5344CB8AC3E}">
        <p14:creationId xmlns:p14="http://schemas.microsoft.com/office/powerpoint/2010/main" val="3547771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E" smtClean="0"/>
              <a:t>Risk Assessment</a:t>
            </a:r>
            <a:endParaRPr lang="en-US" smtClean="0"/>
          </a:p>
        </p:txBody>
      </p:sp>
      <p:sp>
        <p:nvSpPr>
          <p:cNvPr id="2765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b="1" smtClean="0"/>
              <a:t>	It is the collection, analysis and interpretation of the relevant available facts and information on a sex offender in order to understand, assess and classify his/her behaviour with regard to his/her current likelihood to commit a further sexual offence, and of potential danger should such offence occur.</a:t>
            </a:r>
          </a:p>
        </p:txBody>
      </p:sp>
    </p:spTree>
    <p:extLst>
      <p:ext uri="{BB962C8B-B14F-4D97-AF65-F5344CB8AC3E}">
        <p14:creationId xmlns:p14="http://schemas.microsoft.com/office/powerpoint/2010/main" val="384828011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930</TotalTime>
  <Words>4874</Words>
  <Application>Microsoft Office PowerPoint</Application>
  <PresentationFormat>On-screen Show (4:3)</PresentationFormat>
  <Paragraphs>623</Paragraphs>
  <Slides>104</Slides>
  <Notes>2</Notes>
  <HiddenSlides>0</HiddenSlides>
  <MMClips>0</MMClips>
  <ScaleCrop>false</ScaleCrop>
  <HeadingPairs>
    <vt:vector size="4" baseType="variant">
      <vt:variant>
        <vt:lpstr>Theme</vt:lpstr>
      </vt:variant>
      <vt:variant>
        <vt:i4>4</vt:i4>
      </vt:variant>
      <vt:variant>
        <vt:lpstr>Slide Titles</vt:lpstr>
      </vt:variant>
      <vt:variant>
        <vt:i4>104</vt:i4>
      </vt:variant>
    </vt:vector>
  </HeadingPairs>
  <TitlesOfParts>
    <vt:vector size="108" baseType="lpstr">
      <vt:lpstr>Office Theme</vt:lpstr>
      <vt:lpstr>Equity</vt:lpstr>
      <vt:lpstr>Ripple</vt:lpstr>
      <vt:lpstr>Layers</vt:lpstr>
      <vt:lpstr>NCMRG Training</vt:lpstr>
      <vt:lpstr>PowerPoint Presentation</vt:lpstr>
      <vt:lpstr>Aims for the Day</vt:lpstr>
      <vt:lpstr>Key Times</vt:lpstr>
      <vt:lpstr>PowerPoint Presentation</vt:lpstr>
      <vt:lpstr>History and Members</vt:lpstr>
      <vt:lpstr>Members of Panel</vt:lpstr>
      <vt:lpstr>Purpose</vt:lpstr>
      <vt:lpstr>NCMRG – Differences and Similarities to other Church Bodies</vt:lpstr>
      <vt:lpstr>The Initial Complaint</vt:lpstr>
      <vt:lpstr>Initial Complaint continued</vt:lpstr>
      <vt:lpstr>Advice on Ministry</vt:lpstr>
      <vt:lpstr>Process</vt:lpstr>
      <vt:lpstr>Process Continued</vt:lpstr>
      <vt:lpstr>Statistics</vt:lpstr>
      <vt:lpstr>Emerging Themes</vt:lpstr>
      <vt:lpstr>PowerPoint Presentation</vt:lpstr>
      <vt:lpstr>Recovered Memory</vt:lpstr>
      <vt:lpstr>Are you in the right place?</vt:lpstr>
      <vt:lpstr>I Remember, I Remember…</vt:lpstr>
      <vt:lpstr>What is Memory?</vt:lpstr>
      <vt:lpstr>Memory involves three basic processes </vt:lpstr>
      <vt:lpstr>Human memory is not like…  </vt:lpstr>
      <vt:lpstr>How short is short-term, how long is long-term?</vt:lpstr>
      <vt:lpstr>Long-term Memory</vt:lpstr>
      <vt:lpstr>Types of information in  long-term memory </vt:lpstr>
      <vt:lpstr>Accuracy?</vt:lpstr>
      <vt:lpstr>Implicit and Explicit Memory:  Two Dimensions of Long-Term Memory </vt:lpstr>
      <vt:lpstr> Impact of Child Sexual Abuse on Adults</vt:lpstr>
      <vt:lpstr>Dissociation, denial and repression</vt:lpstr>
      <vt:lpstr>Dissociation, denial and repression</vt:lpstr>
      <vt:lpstr>Dissociation, denial and repression</vt:lpstr>
      <vt:lpstr>Representation of Freud’s theory of mind</vt:lpstr>
      <vt:lpstr>Freud lost his nerve</vt:lpstr>
      <vt:lpstr>Undermining the credibility of  women and children</vt:lpstr>
      <vt:lpstr>Not repression, but…</vt:lpstr>
      <vt:lpstr>Pendulum swing in the 1980s</vt:lpstr>
      <vt:lpstr>“Childhood sexual abuse explains so much…”</vt:lpstr>
      <vt:lpstr>Ways of ‘recovering’ memory</vt:lpstr>
      <vt:lpstr>Implanted False Memory</vt:lpstr>
      <vt:lpstr>PowerPoint Presentation</vt:lpstr>
      <vt:lpstr>Outcome…</vt:lpstr>
      <vt:lpstr>Two Camps</vt:lpstr>
      <vt:lpstr>Normal forgetting </vt:lpstr>
      <vt:lpstr>Dr. Elizabeth Loftus</vt:lpstr>
      <vt:lpstr>The course of events that Loftus finds worrisome</vt:lpstr>
      <vt:lpstr>Guidelines on Memory and the Law British Psychological Society Research Board, June 2008</vt:lpstr>
      <vt:lpstr>Guidelines on Memory and the Law  British Psychological Society Research Board, June 2008</vt:lpstr>
      <vt:lpstr>Guidelines on Memory and the Law British Psychological Society Research Board, June 2008</vt:lpstr>
      <vt:lpstr>Responsible Therapy</vt:lpstr>
      <vt:lpstr>PowerPoint Presentation</vt:lpstr>
      <vt:lpstr>PowerPoint Presentation</vt:lpstr>
      <vt:lpstr>Delicta Graviora  ‘More Serious Crimes’</vt:lpstr>
      <vt:lpstr>Overview </vt:lpstr>
      <vt:lpstr>Canon Law in relation to Sexual Abuse and Reporting </vt:lpstr>
      <vt:lpstr>Canon Law in relation to Sexual Abuse and Reporting</vt:lpstr>
      <vt:lpstr>1. Notification of a Complaint </vt:lpstr>
      <vt:lpstr>1. Notification of a Complaint</vt:lpstr>
      <vt:lpstr>1. Notification of a Complaint</vt:lpstr>
      <vt:lpstr>2. Referral and Decree Initiating Preliminary Investigation </vt:lpstr>
      <vt:lpstr>2. Referral and Decree Initiating Preliminary Investigation</vt:lpstr>
      <vt:lpstr>2. Referral and Decree Initiating Preliminary Investigation</vt:lpstr>
      <vt:lpstr>3. Restricted Ministry / ‘Administrative Leave’ / ‘Stepping-Aside’</vt:lpstr>
      <vt:lpstr>3. Restricted Ministry / ‘Administrative Leave’ / ‘Stepping-Aside’</vt:lpstr>
      <vt:lpstr>3. Restricted Ministry / ‘Administrative Leave’ / ‘Stepping-Aside’</vt:lpstr>
      <vt:lpstr>3. Restricted Ministry / ‘Administrative Leave’ / ‘Stepping-Aside’</vt:lpstr>
      <vt:lpstr>3. Restricted Ministry / ‘Administrative Leave’ / ‘Stepping-Aside’</vt:lpstr>
      <vt:lpstr>3. Restricted Ministry / ‘Administrative Leave’ / ‘Stepping-Aside’</vt:lpstr>
      <vt:lpstr>4. Preliminary Investigation </vt:lpstr>
      <vt:lpstr>4. Preliminary Investigation</vt:lpstr>
      <vt:lpstr>4. Preliminary Investigation</vt:lpstr>
      <vt:lpstr>4. Preliminary Investigation</vt:lpstr>
      <vt:lpstr>5. Reporting to CDF </vt:lpstr>
      <vt:lpstr>5. Reporting to CDF</vt:lpstr>
      <vt:lpstr>5. Reporting to CDF</vt:lpstr>
      <vt:lpstr>6. Options of CDF</vt:lpstr>
      <vt:lpstr>7. Judicial Penal Process </vt:lpstr>
      <vt:lpstr>7. Judicial Penal Process</vt:lpstr>
      <vt:lpstr>7. Judicial Penal Process</vt:lpstr>
      <vt:lpstr>8. Administrative / Extra-Judicial  Penal Process</vt:lpstr>
      <vt:lpstr>9. Direct Intervention of the Holy Father</vt:lpstr>
      <vt:lpstr>10. Declaration, Authorisation or Confirmation of Disciplinary Non-Penal measures </vt:lpstr>
      <vt:lpstr>11. Canonical Process / Investigation against a Religious </vt:lpstr>
      <vt:lpstr>11. Canonical Process / Investigation against a Religious</vt:lpstr>
      <vt:lpstr>11. Canonical Process / Investigation against a Religious</vt:lpstr>
      <vt:lpstr>12. Concluding </vt:lpstr>
      <vt:lpstr>PowerPoint Presentation</vt:lpstr>
      <vt:lpstr>Group Work</vt:lpstr>
      <vt:lpstr>PowerPoint Presentation</vt:lpstr>
      <vt:lpstr>Types of Assessments</vt:lpstr>
      <vt:lpstr>Initial Screening</vt:lpstr>
      <vt:lpstr>Initial assessment</vt:lpstr>
      <vt:lpstr>Credibility assessment</vt:lpstr>
      <vt:lpstr>Credibility</vt:lpstr>
      <vt:lpstr>Tips for interviewing</vt:lpstr>
      <vt:lpstr>Interviewing</vt:lpstr>
      <vt:lpstr>Conclusion</vt:lpstr>
      <vt:lpstr>Risk Assessment</vt:lpstr>
      <vt:lpstr>Risk Assessment</vt:lpstr>
      <vt:lpstr>Risk assessment - Internal</vt:lpstr>
      <vt:lpstr>Risk Assessments/psychological</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215</cp:revision>
  <dcterms:created xsi:type="dcterms:W3CDTF">2011-12-14T20:05:01Z</dcterms:created>
  <dcterms:modified xsi:type="dcterms:W3CDTF">2014-02-20T12:57:43Z</dcterms:modified>
</cp:coreProperties>
</file>