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313" r:id="rId3"/>
    <p:sldId id="365" r:id="rId4"/>
    <p:sldId id="382" r:id="rId5"/>
    <p:sldId id="394" r:id="rId6"/>
    <p:sldId id="395" r:id="rId7"/>
    <p:sldId id="383" r:id="rId8"/>
    <p:sldId id="384" r:id="rId9"/>
    <p:sldId id="385" r:id="rId10"/>
    <p:sldId id="386" r:id="rId11"/>
    <p:sldId id="387" r:id="rId12"/>
    <p:sldId id="388" r:id="rId13"/>
    <p:sldId id="389" r:id="rId14"/>
    <p:sldId id="390" r:id="rId15"/>
    <p:sldId id="391" r:id="rId16"/>
    <p:sldId id="392" r:id="rId17"/>
    <p:sldId id="39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Objects="1" showGuides="1">
      <p:cViewPr>
        <p:scale>
          <a:sx n="81" d="100"/>
          <a:sy n="81" d="100"/>
        </p:scale>
        <p:origin x="-1110" y="-72"/>
      </p:cViewPr>
      <p:guideLst>
        <p:guide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2A426-FC1A-624A-B62D-1EEE5B9E7BD7}" type="datetimeFigureOut">
              <a:rPr lang="en-US" smtClean="0"/>
              <a:t>2/25/2015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A5CD-A433-7445-BB83-257BBD0D174F}" type="slidenum">
              <a:rPr lang="en-GB" smtClean="0"/>
              <a:t>‹#›</a:t>
            </a:fld>
            <a:endParaRPr lang="en-GB"/>
          </a:p>
        </p:txBody>
      </p:sp>
    </p:spTree>
    <p:extLst>
      <p:ext uri="{BB962C8B-B14F-4D97-AF65-F5344CB8AC3E}">
        <p14:creationId xmlns:p14="http://schemas.microsoft.com/office/powerpoint/2010/main" val="187950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42DFE88-94E1-4163-B2CF-A1B1299076D8}" type="slidenum">
              <a:rPr lang="en-IE" smtClean="0"/>
              <a:t>3</a:t>
            </a:fld>
            <a:endParaRPr lang="en-IE"/>
          </a:p>
        </p:txBody>
      </p:sp>
    </p:spTree>
    <p:extLst>
      <p:ext uri="{BB962C8B-B14F-4D97-AF65-F5344CB8AC3E}">
        <p14:creationId xmlns:p14="http://schemas.microsoft.com/office/powerpoint/2010/main" val="54099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42DFE88-94E1-4163-B2CF-A1B1299076D8}" type="slidenum">
              <a:rPr lang="en-IE" smtClean="0"/>
              <a:t>4</a:t>
            </a:fld>
            <a:endParaRPr lang="en-IE"/>
          </a:p>
        </p:txBody>
      </p:sp>
    </p:spTree>
    <p:extLst>
      <p:ext uri="{BB962C8B-B14F-4D97-AF65-F5344CB8AC3E}">
        <p14:creationId xmlns:p14="http://schemas.microsoft.com/office/powerpoint/2010/main" val="54099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D02F903A-447E-4649-AFFA-EDB9DBED1A47}" type="slidenum">
              <a:rPr lang="en-IE" smtClean="0"/>
              <a:t>5</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D02F903A-447E-4649-AFFA-EDB9DBED1A47}" type="slidenum">
              <a:rPr lang="en-IE" smtClean="0"/>
              <a:t>6</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D02F903A-447E-4649-AFFA-EDB9DBED1A47}" type="slidenum">
              <a:rPr lang="en-IE" smtClean="0"/>
              <a:t>7</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1F71C3-F697-44DC-A671-C687470255CF}" type="datetimeFigureOut">
              <a:rPr lang="en-IE" smtClean="0"/>
              <a:pPr/>
              <a:t>25/02/2015</a:t>
            </a:fld>
            <a:endParaRPr lang="en-I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936134-1B9D-4E22-ADA1-6E8D2A963A49}" type="slidenum">
              <a:rPr lang="en-IE" smtClean="0"/>
              <a:pPr/>
              <a:t>‹#›</a:t>
            </a:fld>
            <a:endParaRPr lang="en-IE"/>
          </a:p>
        </p:txBody>
      </p:sp>
    </p:spTree>
    <p:extLst>
      <p:ext uri="{BB962C8B-B14F-4D97-AF65-F5344CB8AC3E}">
        <p14:creationId xmlns:p14="http://schemas.microsoft.com/office/powerpoint/2010/main" val="322734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1F71C3-F697-44DC-A671-C687470255CF}" type="datetimeFigureOut">
              <a:rPr lang="en-IE" smtClean="0"/>
              <a:pPr/>
              <a:t>25/02/2015</a:t>
            </a:fld>
            <a:endParaRPr lang="en-I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936134-1B9D-4E22-ADA1-6E8D2A963A49}" type="slidenum">
              <a:rPr lang="en-IE" smtClean="0"/>
              <a:pPr/>
              <a:t>‹#›</a:t>
            </a:fld>
            <a:endParaRPr lang="en-IE"/>
          </a:p>
        </p:txBody>
      </p:sp>
    </p:spTree>
    <p:extLst>
      <p:ext uri="{BB962C8B-B14F-4D97-AF65-F5344CB8AC3E}">
        <p14:creationId xmlns:p14="http://schemas.microsoft.com/office/powerpoint/2010/main" val="3924508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8215064" cy="2062103"/>
          </a:xfrm>
          <a:prstGeom prst="rect">
            <a:avLst/>
          </a:prstGeom>
          <a:noFill/>
        </p:spPr>
        <p:txBody>
          <a:bodyPr wrap="square" rtlCol="0">
            <a:spAutoFit/>
          </a:bodyPr>
          <a:lstStyle/>
          <a:p>
            <a:r>
              <a:rPr lang="en-US" sz="3200" b="1" dirty="0" smtClean="0">
                <a:solidFill>
                  <a:srgbClr val="0B5323"/>
                </a:solidFill>
              </a:rPr>
              <a:t>Engaging Young People in Creating Safe Environments</a:t>
            </a:r>
            <a:endParaRPr lang="en-US" sz="3200" b="1" dirty="0">
              <a:solidFill>
                <a:srgbClr val="0B5323"/>
              </a:solidFill>
            </a:endParaRPr>
          </a:p>
          <a:p>
            <a:endParaRPr lang="en-US" sz="3200" b="1" dirty="0" smtClean="0">
              <a:solidFill>
                <a:srgbClr val="0B5323"/>
              </a:solidFill>
            </a:endParaRPr>
          </a:p>
          <a:p>
            <a:r>
              <a:rPr lang="en-US" sz="3200" b="1" dirty="0" smtClean="0">
                <a:solidFill>
                  <a:srgbClr val="0B5323"/>
                </a:solidFill>
              </a:rPr>
              <a:t>Matthew </a:t>
            </a:r>
            <a:r>
              <a:rPr lang="en-US" sz="3200" b="1" dirty="0" err="1" smtClean="0">
                <a:solidFill>
                  <a:srgbClr val="0B5323"/>
                </a:solidFill>
              </a:rPr>
              <a:t>Keown</a:t>
            </a:r>
            <a:r>
              <a:rPr lang="en-US" sz="3200" b="1" dirty="0" smtClean="0">
                <a:solidFill>
                  <a:srgbClr val="0B5323"/>
                </a:solidFill>
              </a:rPr>
              <a:t>, </a:t>
            </a:r>
            <a:r>
              <a:rPr lang="en-US" sz="3200" b="1" dirty="0" err="1" smtClean="0">
                <a:solidFill>
                  <a:srgbClr val="0B5323"/>
                </a:solidFill>
              </a:rPr>
              <a:t>Euan</a:t>
            </a:r>
            <a:r>
              <a:rPr lang="en-US" sz="3200" b="1" dirty="0" smtClean="0">
                <a:solidFill>
                  <a:srgbClr val="0B5323"/>
                </a:solidFill>
              </a:rPr>
              <a:t> Lindsay and Niall Moore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5-02-06 10.53.27.jpg"/>
          <p:cNvPicPr>
            <a:picLocks noGrp="1" noChangeAspect="1"/>
          </p:cNvPicPr>
          <p:nvPr>
            <p:ph idx="1"/>
          </p:nvPr>
        </p:nvPicPr>
        <p:blipFill>
          <a:blip r:embed="rId2" cstate="print"/>
          <a:stretch>
            <a:fillRect/>
          </a:stretch>
        </p:blipFill>
        <p:spPr>
          <a:xfrm>
            <a:off x="0" y="0"/>
            <a:ext cx="4704523" cy="3429000"/>
          </a:xfrm>
          <a:prstGeom prst="rect">
            <a:avLst/>
          </a:prstGeom>
          <a:ln>
            <a:noFill/>
          </a:ln>
          <a:effectLst>
            <a:softEdge rad="112500"/>
          </a:effectLst>
        </p:spPr>
      </p:pic>
      <p:pic>
        <p:nvPicPr>
          <p:cNvPr id="6" name="Content Placeholder 3" descr="2015-02-06 10.29.20.jpg"/>
          <p:cNvPicPr>
            <a:picLocks noChangeAspect="1"/>
          </p:cNvPicPr>
          <p:nvPr/>
        </p:nvPicPr>
        <p:blipFill>
          <a:blip r:embed="rId3" cstate="print"/>
          <a:srcRect t="12728" r="16473" b="6131"/>
          <a:stretch>
            <a:fillRect/>
          </a:stretch>
        </p:blipFill>
        <p:spPr>
          <a:xfrm>
            <a:off x="4572001" y="0"/>
            <a:ext cx="4571999" cy="3429000"/>
          </a:xfrm>
          <a:prstGeom prst="rect">
            <a:avLst/>
          </a:prstGeom>
          <a:ln>
            <a:noFill/>
          </a:ln>
          <a:effectLst>
            <a:softEdge rad="112500"/>
          </a:effectLst>
        </p:spPr>
      </p:pic>
      <p:pic>
        <p:nvPicPr>
          <p:cNvPr id="7" name="Picture 6" descr="2015-02-06 10.29.43.jpg"/>
          <p:cNvPicPr>
            <a:picLocks noChangeAspect="1"/>
          </p:cNvPicPr>
          <p:nvPr/>
        </p:nvPicPr>
        <p:blipFill>
          <a:blip r:embed="rId4" cstate="print">
            <a:lum bright="10000"/>
          </a:blip>
          <a:srcRect t="24800"/>
          <a:stretch>
            <a:fillRect/>
          </a:stretch>
        </p:blipFill>
        <p:spPr>
          <a:xfrm>
            <a:off x="1403648" y="3202891"/>
            <a:ext cx="6480720" cy="3655109"/>
          </a:xfrm>
          <a:prstGeom prst="rect">
            <a:avLst/>
          </a:prstGeom>
          <a:ln>
            <a:noFill/>
          </a:ln>
          <a:effectLst>
            <a:softEdge rad="112500"/>
          </a:effectLst>
        </p:spPr>
      </p:pic>
    </p:spTree>
    <p:extLst>
      <p:ext uri="{BB962C8B-B14F-4D97-AF65-F5344CB8AC3E}">
        <p14:creationId xmlns:p14="http://schemas.microsoft.com/office/powerpoint/2010/main" val="1225610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ndards.jpg"/>
          <p:cNvPicPr>
            <a:picLocks noChangeAspect="1"/>
          </p:cNvPicPr>
          <p:nvPr/>
        </p:nvPicPr>
        <p:blipFill>
          <a:blip r:embed="rId2" cstate="print"/>
          <a:srcRect t="26870" b="19718"/>
          <a:stretch>
            <a:fillRect/>
          </a:stretch>
        </p:blipFill>
        <p:spPr>
          <a:xfrm>
            <a:off x="251520" y="413338"/>
            <a:ext cx="8640960" cy="2016224"/>
          </a:xfrm>
          <a:prstGeom prst="rect">
            <a:avLst/>
          </a:prstGeom>
        </p:spPr>
      </p:pic>
      <p:pic>
        <p:nvPicPr>
          <p:cNvPr id="7" name="Picture 6" descr="IMG_0612.jpg"/>
          <p:cNvPicPr>
            <a:picLocks noChangeAspect="1"/>
          </p:cNvPicPr>
          <p:nvPr/>
        </p:nvPicPr>
        <p:blipFill>
          <a:blip r:embed="rId3" cstate="print"/>
          <a:stretch>
            <a:fillRect/>
          </a:stretch>
        </p:blipFill>
        <p:spPr>
          <a:xfrm>
            <a:off x="0" y="1700808"/>
            <a:ext cx="2286254" cy="3048339"/>
          </a:xfrm>
          <a:prstGeom prst="rect">
            <a:avLst/>
          </a:prstGeom>
          <a:ln>
            <a:noFill/>
          </a:ln>
          <a:effectLst>
            <a:softEdge rad="112500"/>
          </a:effectLst>
        </p:spPr>
      </p:pic>
      <p:pic>
        <p:nvPicPr>
          <p:cNvPr id="8" name="Content Placeholder 3" descr="IMG_0609.jpg"/>
          <p:cNvPicPr>
            <a:picLocks noGrp="1" noChangeAspect="1"/>
          </p:cNvPicPr>
          <p:nvPr>
            <p:ph idx="1"/>
          </p:nvPr>
        </p:nvPicPr>
        <p:blipFill>
          <a:blip r:embed="rId4" cstate="print"/>
          <a:stretch>
            <a:fillRect/>
          </a:stretch>
        </p:blipFill>
        <p:spPr>
          <a:xfrm>
            <a:off x="4572000" y="2852936"/>
            <a:ext cx="2335096" cy="3113461"/>
          </a:xfrm>
          <a:prstGeom prst="rect">
            <a:avLst/>
          </a:prstGeom>
          <a:ln>
            <a:noFill/>
          </a:ln>
          <a:effectLst>
            <a:softEdge rad="112500"/>
          </a:effectLst>
        </p:spPr>
      </p:pic>
      <p:pic>
        <p:nvPicPr>
          <p:cNvPr id="9" name="Picture 8" descr="IMG_0613.jpg"/>
          <p:cNvPicPr>
            <a:picLocks noChangeAspect="1"/>
          </p:cNvPicPr>
          <p:nvPr/>
        </p:nvPicPr>
        <p:blipFill>
          <a:blip r:embed="rId5" cstate="print"/>
          <a:stretch>
            <a:fillRect/>
          </a:stretch>
        </p:blipFill>
        <p:spPr>
          <a:xfrm>
            <a:off x="6588224" y="3645024"/>
            <a:ext cx="2555776" cy="2996952"/>
          </a:xfrm>
          <a:prstGeom prst="rect">
            <a:avLst/>
          </a:prstGeom>
          <a:ln>
            <a:noFill/>
          </a:ln>
          <a:effectLst>
            <a:softEdge rad="112500"/>
          </a:effectLst>
        </p:spPr>
      </p:pic>
      <p:pic>
        <p:nvPicPr>
          <p:cNvPr id="10" name="Picture 9" descr="IMG_0611.jpg"/>
          <p:cNvPicPr>
            <a:picLocks noChangeAspect="1"/>
          </p:cNvPicPr>
          <p:nvPr/>
        </p:nvPicPr>
        <p:blipFill>
          <a:blip r:embed="rId6" cstate="print"/>
          <a:srcRect t="9292" r="3225"/>
          <a:stretch>
            <a:fillRect/>
          </a:stretch>
        </p:blipFill>
        <p:spPr>
          <a:xfrm>
            <a:off x="2267744" y="2204864"/>
            <a:ext cx="2376264" cy="2969714"/>
          </a:xfrm>
          <a:prstGeom prst="rect">
            <a:avLst/>
          </a:prstGeom>
          <a:ln>
            <a:noFill/>
          </a:ln>
          <a:effectLst>
            <a:softEdge rad="112500"/>
          </a:effectLst>
        </p:spPr>
      </p:pic>
    </p:spTree>
    <p:extLst>
      <p:ext uri="{BB962C8B-B14F-4D97-AF65-F5344CB8AC3E}">
        <p14:creationId xmlns:p14="http://schemas.microsoft.com/office/powerpoint/2010/main" val="138921147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0610.jpg"/>
          <p:cNvPicPr>
            <a:picLocks noChangeAspect="1"/>
          </p:cNvPicPr>
          <p:nvPr/>
        </p:nvPicPr>
        <p:blipFill>
          <a:blip r:embed="rId2" cstate="print">
            <a:lum bright="20000" contrast="10000"/>
          </a:blip>
          <a:srcRect l="-4559" t="-12308" r="-22527" b="-16435"/>
          <a:stretch>
            <a:fillRect/>
          </a:stretch>
        </p:blipFill>
        <p:spPr>
          <a:xfrm>
            <a:off x="11941" y="-243408"/>
            <a:ext cx="5364088" cy="7245424"/>
          </a:xfrm>
          <a:prstGeom prst="rect">
            <a:avLst/>
          </a:prstGeom>
        </p:spPr>
      </p:pic>
      <p:sp>
        <p:nvSpPr>
          <p:cNvPr id="6" name="TextBox 5"/>
          <p:cNvSpPr txBox="1"/>
          <p:nvPr/>
        </p:nvSpPr>
        <p:spPr>
          <a:xfrm>
            <a:off x="4572000" y="980728"/>
            <a:ext cx="4320480" cy="5139869"/>
          </a:xfrm>
          <a:prstGeom prst="rect">
            <a:avLst/>
          </a:prstGeom>
          <a:noFill/>
        </p:spPr>
        <p:txBody>
          <a:bodyPr wrap="square" rtlCol="0">
            <a:spAutoFit/>
          </a:bodyPr>
          <a:lstStyle/>
          <a:p>
            <a:pPr algn="just"/>
            <a:r>
              <a:rPr lang="en-IE" sz="2800" dirty="0" smtClean="0"/>
              <a:t>Children have a right to an environment which is free from abuse and neglect. </a:t>
            </a:r>
          </a:p>
          <a:p>
            <a:pPr algn="just"/>
            <a:endParaRPr lang="en-IE" sz="2800" dirty="0" smtClean="0"/>
          </a:p>
          <a:p>
            <a:pPr algn="just"/>
            <a:r>
              <a:rPr lang="en-IE" sz="2800" dirty="0" smtClean="0"/>
              <a:t>They must have access to good role models whom they can trust. </a:t>
            </a:r>
          </a:p>
          <a:p>
            <a:pPr algn="just"/>
            <a:endParaRPr lang="en-IE" sz="2800" dirty="0" smtClean="0"/>
          </a:p>
          <a:p>
            <a:pPr algn="just"/>
            <a:r>
              <a:rPr lang="en-IE" sz="2800" dirty="0" smtClean="0"/>
              <a:t>Children must be respected, protected and nurtured in their development. </a:t>
            </a:r>
            <a:endParaRPr lang="en-IE" sz="2800" dirty="0"/>
          </a:p>
          <a:p>
            <a:endParaRPr lang="en-IE" sz="2000" dirty="0" smtClean="0"/>
          </a:p>
        </p:txBody>
      </p:sp>
    </p:spTree>
    <p:extLst>
      <p:ext uri="{BB962C8B-B14F-4D97-AF65-F5344CB8AC3E}">
        <p14:creationId xmlns:p14="http://schemas.microsoft.com/office/powerpoint/2010/main" val="33410060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mph" presetSubtype="1" nodeType="clickEffect">
                                  <p:stCondLst>
                                    <p:cond delay="0"/>
                                  </p:stCondLst>
                                  <p:childTnLst>
                                    <p:set>
                                      <p:cBhvr override="childStyle">
                                        <p:cTn id="20" dur="indefinite"/>
                                        <p:tgtEl>
                                          <p:spTgt spid="6">
                                            <p:txEl>
                                              <p:pRg st="0" end="0"/>
                                            </p:txEl>
                                          </p:spTgt>
                                        </p:tgtEl>
                                        <p:attrNameLst>
                                          <p:attrName>style.fontStyle</p:attrName>
                                        </p:attrNameLst>
                                      </p:cBhvr>
                                      <p:to>
                                        <p:strVal val="normal"/>
                                      </p:to>
                                    </p:set>
                                    <p:set>
                                      <p:cBhvr override="childStyle">
                                        <p:cTn id="21" dur="indefinite"/>
                                        <p:tgtEl>
                                          <p:spTgt spid="6">
                                            <p:txEl>
                                              <p:pRg st="0" end="0"/>
                                            </p:txEl>
                                          </p:spTgt>
                                        </p:tgtEl>
                                        <p:attrNameLst>
                                          <p:attrName>style.fontWeight</p:attrName>
                                        </p:attrNameLst>
                                      </p:cBhvr>
                                      <p:to>
                                        <p:strVal val="bold"/>
                                      </p:to>
                                    </p:set>
                                    <p:set>
                                      <p:cBhvr override="childStyle">
                                        <p:cTn id="22" dur="indefinite"/>
                                        <p:tgtEl>
                                          <p:spTgt spid="6">
                                            <p:txEl>
                                              <p:pRg st="0" end="0"/>
                                            </p:txEl>
                                          </p:spTgt>
                                        </p:tgtEl>
                                        <p:attrNameLst>
                                          <p:attrName>style.textDecorationUnderline</p:attrName>
                                        </p:attrNameLst>
                                      </p:cBhvr>
                                      <p:to>
                                        <p:strVal val="false"/>
                                      </p:to>
                                    </p:set>
                                  </p:childTnLst>
                                </p:cTn>
                              </p:par>
                              <p:par>
                                <p:cTn id="23" presetID="5" presetClass="emph" presetSubtype="1" nodeType="withEffect">
                                  <p:stCondLst>
                                    <p:cond delay="0"/>
                                  </p:stCondLst>
                                  <p:childTnLst>
                                    <p:set>
                                      <p:cBhvr override="childStyle">
                                        <p:cTn id="24" dur="indefinite"/>
                                        <p:tgtEl>
                                          <p:spTgt spid="6">
                                            <p:txEl>
                                              <p:pRg st="2" end="2"/>
                                            </p:txEl>
                                          </p:spTgt>
                                        </p:tgtEl>
                                        <p:attrNameLst>
                                          <p:attrName>style.fontStyle</p:attrName>
                                        </p:attrNameLst>
                                      </p:cBhvr>
                                      <p:to>
                                        <p:strVal val="normal"/>
                                      </p:to>
                                    </p:set>
                                    <p:set>
                                      <p:cBhvr override="childStyle">
                                        <p:cTn id="25" dur="indefinite"/>
                                        <p:tgtEl>
                                          <p:spTgt spid="6">
                                            <p:txEl>
                                              <p:pRg st="2" end="2"/>
                                            </p:txEl>
                                          </p:spTgt>
                                        </p:tgtEl>
                                        <p:attrNameLst>
                                          <p:attrName>style.fontWeight</p:attrName>
                                        </p:attrNameLst>
                                      </p:cBhvr>
                                      <p:to>
                                        <p:strVal val="bold"/>
                                      </p:to>
                                    </p:set>
                                    <p:set>
                                      <p:cBhvr override="childStyle">
                                        <p:cTn id="26" dur="indefinite"/>
                                        <p:tgtEl>
                                          <p:spTgt spid="6">
                                            <p:txEl>
                                              <p:pRg st="2" end="2"/>
                                            </p:txEl>
                                          </p:spTgt>
                                        </p:tgtEl>
                                        <p:attrNameLst>
                                          <p:attrName>style.textDecorationUnderline</p:attrName>
                                        </p:attrNameLst>
                                      </p:cBhvr>
                                      <p:to>
                                        <p:strVal val="false"/>
                                      </p:to>
                                    </p:set>
                                  </p:childTnLst>
                                </p:cTn>
                              </p:par>
                              <p:par>
                                <p:cTn id="27" presetID="5" presetClass="emph" presetSubtype="1" nodeType="withEffect">
                                  <p:stCondLst>
                                    <p:cond delay="0"/>
                                  </p:stCondLst>
                                  <p:childTnLst>
                                    <p:set>
                                      <p:cBhvr override="childStyle">
                                        <p:cTn id="28" dur="indefinite"/>
                                        <p:tgtEl>
                                          <p:spTgt spid="6">
                                            <p:txEl>
                                              <p:pRg st="4" end="4"/>
                                            </p:txEl>
                                          </p:spTgt>
                                        </p:tgtEl>
                                        <p:attrNameLst>
                                          <p:attrName>style.fontStyle</p:attrName>
                                        </p:attrNameLst>
                                      </p:cBhvr>
                                      <p:to>
                                        <p:strVal val="normal"/>
                                      </p:to>
                                    </p:set>
                                    <p:set>
                                      <p:cBhvr override="childStyle">
                                        <p:cTn id="29" dur="indefinite"/>
                                        <p:tgtEl>
                                          <p:spTgt spid="6">
                                            <p:txEl>
                                              <p:pRg st="4" end="4"/>
                                            </p:txEl>
                                          </p:spTgt>
                                        </p:tgtEl>
                                        <p:attrNameLst>
                                          <p:attrName>style.fontWeight</p:attrName>
                                        </p:attrNameLst>
                                      </p:cBhvr>
                                      <p:to>
                                        <p:strVal val="bold"/>
                                      </p:to>
                                    </p:set>
                                    <p:set>
                                      <p:cBhvr override="childStyle">
                                        <p:cTn id="30" dur="indefinite"/>
                                        <p:tgtEl>
                                          <p:spTgt spid="6">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0610.jpg"/>
          <p:cNvPicPr>
            <a:picLocks noChangeAspect="1"/>
          </p:cNvPicPr>
          <p:nvPr/>
        </p:nvPicPr>
        <p:blipFill>
          <a:blip r:embed="rId2" cstate="print">
            <a:lum bright="20000" contrast="10000"/>
          </a:blip>
          <a:srcRect l="-4559" t="19193" r="-349" b="55217"/>
          <a:stretch>
            <a:fillRect/>
          </a:stretch>
        </p:blipFill>
        <p:spPr>
          <a:xfrm>
            <a:off x="-108520" y="692696"/>
            <a:ext cx="8773208" cy="2736304"/>
          </a:xfrm>
          <a:prstGeom prst="rect">
            <a:avLst/>
          </a:prstGeom>
        </p:spPr>
      </p:pic>
      <p:sp>
        <p:nvSpPr>
          <p:cNvPr id="6" name="TextBox 5"/>
          <p:cNvSpPr txBox="1"/>
          <p:nvPr/>
        </p:nvSpPr>
        <p:spPr>
          <a:xfrm>
            <a:off x="251520" y="3789040"/>
            <a:ext cx="8676456" cy="2123658"/>
          </a:xfrm>
          <a:prstGeom prst="rect">
            <a:avLst/>
          </a:prstGeom>
          <a:noFill/>
        </p:spPr>
        <p:txBody>
          <a:bodyPr wrap="square" rtlCol="0">
            <a:spAutoFit/>
          </a:bodyPr>
          <a:lstStyle/>
          <a:p>
            <a:pPr algn="ctr"/>
            <a:r>
              <a:rPr lang="en-IE" sz="2800" dirty="0" smtClean="0"/>
              <a:t>Church organisations must be safe. They must welcome children and they must contribute to the well being and development of children. Creating and maintaining safe environment reduces the risk of children being harmed.  </a:t>
            </a:r>
          </a:p>
          <a:p>
            <a:endParaRPr lang="en-IE" sz="2000" dirty="0" smtClean="0"/>
          </a:p>
        </p:txBody>
      </p:sp>
    </p:spTree>
    <p:extLst>
      <p:ext uri="{BB962C8B-B14F-4D97-AF65-F5344CB8AC3E}">
        <p14:creationId xmlns:p14="http://schemas.microsoft.com/office/powerpoint/2010/main" val="190306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6">
                                            <p:txEl>
                                              <p:pRg st="0" end="0"/>
                                            </p:txEl>
                                          </p:spTgt>
                                        </p:tgtEl>
                                        <p:attrNameLst>
                                          <p:attrName>style.fontStyle</p:attrName>
                                        </p:attrNameLst>
                                      </p:cBhvr>
                                      <p:to>
                                        <p:strVal val="normal"/>
                                      </p:to>
                                    </p:set>
                                    <p:set>
                                      <p:cBhvr override="childStyle">
                                        <p:cTn id="7" dur="indefinite"/>
                                        <p:tgtEl>
                                          <p:spTgt spid="6">
                                            <p:txEl>
                                              <p:pRg st="0" end="0"/>
                                            </p:txEl>
                                          </p:spTgt>
                                        </p:tgtEl>
                                        <p:attrNameLst>
                                          <p:attrName>style.fontWeight</p:attrName>
                                        </p:attrNameLst>
                                      </p:cBhvr>
                                      <p:to>
                                        <p:strVal val="bold"/>
                                      </p:to>
                                    </p:set>
                                    <p:set>
                                      <p:cBhvr override="childStyle">
                                        <p:cTn id="8" dur="indefinite"/>
                                        <p:tgtEl>
                                          <p:spTgt spid="6">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015-02-06 10.53.09.jpg"/>
          <p:cNvPicPr>
            <a:picLocks noChangeAspect="1"/>
          </p:cNvPicPr>
          <p:nvPr/>
        </p:nvPicPr>
        <p:blipFill>
          <a:blip r:embed="rId2" cstate="print"/>
          <a:srcRect t="27726" r="9955"/>
          <a:stretch>
            <a:fillRect/>
          </a:stretch>
        </p:blipFill>
        <p:spPr>
          <a:xfrm>
            <a:off x="0" y="0"/>
            <a:ext cx="4716016" cy="3356992"/>
          </a:xfrm>
          <a:prstGeom prst="rect">
            <a:avLst/>
          </a:prstGeom>
        </p:spPr>
      </p:pic>
      <p:pic>
        <p:nvPicPr>
          <p:cNvPr id="10" name="Content Placeholder 9" descr="2015-02-06 10.53.20.jpg"/>
          <p:cNvPicPr>
            <a:picLocks noGrp="1" noChangeAspect="1"/>
          </p:cNvPicPr>
          <p:nvPr>
            <p:ph idx="1"/>
          </p:nvPr>
        </p:nvPicPr>
        <p:blipFill>
          <a:blip r:embed="rId3" cstate="print"/>
          <a:srcRect t="12308" r="780"/>
          <a:stretch>
            <a:fillRect/>
          </a:stretch>
        </p:blipFill>
        <p:spPr>
          <a:xfrm>
            <a:off x="4079620" y="0"/>
            <a:ext cx="5064380" cy="3356992"/>
          </a:xfrm>
        </p:spPr>
      </p:pic>
      <p:pic>
        <p:nvPicPr>
          <p:cNvPr id="13" name="Picture 12" descr="kkjkl.png"/>
          <p:cNvPicPr>
            <a:picLocks noChangeAspect="1"/>
          </p:cNvPicPr>
          <p:nvPr/>
        </p:nvPicPr>
        <p:blipFill>
          <a:blip r:embed="rId4" cstate="print"/>
          <a:stretch>
            <a:fillRect/>
          </a:stretch>
        </p:blipFill>
        <p:spPr>
          <a:xfrm>
            <a:off x="5292080" y="3457352"/>
            <a:ext cx="3851920" cy="3400648"/>
          </a:xfrm>
          <a:prstGeom prst="rect">
            <a:avLst/>
          </a:prstGeom>
        </p:spPr>
      </p:pic>
      <p:sp>
        <p:nvSpPr>
          <p:cNvPr id="2" name="Title 1"/>
          <p:cNvSpPr>
            <a:spLocks noGrp="1"/>
          </p:cNvSpPr>
          <p:nvPr>
            <p:ph type="title"/>
          </p:nvPr>
        </p:nvSpPr>
        <p:spPr>
          <a:xfrm>
            <a:off x="0" y="3861048"/>
            <a:ext cx="5652120" cy="2304256"/>
          </a:xfrm>
        </p:spPr>
        <p:txBody>
          <a:bodyPr>
            <a:normAutofit/>
          </a:bodyPr>
          <a:lstStyle/>
          <a:p>
            <a:pPr algn="ctr"/>
            <a:r>
              <a:rPr lang="en-IE" b="1" dirty="0" smtClean="0"/>
              <a:t>Children's Liturgy</a:t>
            </a:r>
            <a:br>
              <a:rPr lang="en-IE" b="1" dirty="0" smtClean="0"/>
            </a:br>
            <a:r>
              <a:rPr lang="en-IE" b="1" dirty="0" smtClean="0"/>
              <a:t> Group</a:t>
            </a:r>
            <a:endParaRPr lang="en-IE" b="1" dirty="0"/>
          </a:p>
        </p:txBody>
      </p:sp>
    </p:spTree>
    <p:extLst>
      <p:ext uri="{BB962C8B-B14F-4D97-AF65-F5344CB8AC3E}">
        <p14:creationId xmlns:p14="http://schemas.microsoft.com/office/powerpoint/2010/main" val="779093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691680" y="3356992"/>
            <a:ext cx="2952328"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r>
              <a:rPr lang="en-IE" b="1" dirty="0" smtClean="0"/>
              <a:t>5.   Risk  Management</a:t>
            </a:r>
          </a:p>
          <a:p>
            <a:pPr marL="514350" lvl="0" indent="-514350"/>
            <a:endParaRPr lang="en-IE" b="1" dirty="0"/>
          </a:p>
        </p:txBody>
      </p:sp>
      <p:sp>
        <p:nvSpPr>
          <p:cNvPr id="2" name="Title 1"/>
          <p:cNvSpPr>
            <a:spLocks noGrp="1"/>
          </p:cNvSpPr>
          <p:nvPr>
            <p:ph type="title"/>
          </p:nvPr>
        </p:nvSpPr>
        <p:spPr>
          <a:xfrm>
            <a:off x="467544" y="332656"/>
            <a:ext cx="8229600" cy="1143000"/>
          </a:xfrm>
        </p:spPr>
        <p:txBody>
          <a:bodyPr/>
          <a:lstStyle/>
          <a:p>
            <a:r>
              <a:rPr lang="en-IE" b="1" dirty="0" smtClean="0"/>
              <a:t>7 Simple Rules...</a:t>
            </a:r>
            <a:endParaRPr lang="en-IE" b="1" dirty="0"/>
          </a:p>
        </p:txBody>
      </p:sp>
      <p:sp>
        <p:nvSpPr>
          <p:cNvPr id="4" name="TextBox 3"/>
          <p:cNvSpPr txBox="1"/>
          <p:nvPr/>
        </p:nvSpPr>
        <p:spPr>
          <a:xfrm>
            <a:off x="395536" y="5266924"/>
            <a:ext cx="8496944" cy="1077218"/>
          </a:xfrm>
          <a:prstGeom prst="rect">
            <a:avLst/>
          </a:prstGeom>
          <a:noFill/>
        </p:spPr>
        <p:txBody>
          <a:bodyPr wrap="square" rtlCol="0">
            <a:spAutoFit/>
          </a:bodyPr>
          <a:lstStyle/>
          <a:p>
            <a:pPr lvl="0" algn="ctr"/>
            <a:r>
              <a:rPr lang="en-IE" b="1" dirty="0" smtClean="0"/>
              <a:t> </a:t>
            </a:r>
            <a:r>
              <a:rPr lang="en-IE" sz="3200" b="1" dirty="0" smtClean="0">
                <a:solidFill>
                  <a:srgbClr val="FF0000"/>
                </a:solidFill>
              </a:rPr>
              <a:t>The environment needs to be safe... and fun! </a:t>
            </a:r>
          </a:p>
          <a:p>
            <a:pPr algn="ctr"/>
            <a:endParaRPr lang="en-IE" sz="3200" dirty="0">
              <a:solidFill>
                <a:srgbClr val="FF0000"/>
              </a:solidFill>
            </a:endParaRPr>
          </a:p>
        </p:txBody>
      </p:sp>
      <p:sp>
        <p:nvSpPr>
          <p:cNvPr id="6" name="Oval 5"/>
          <p:cNvSpPr/>
          <p:nvPr/>
        </p:nvSpPr>
        <p:spPr>
          <a:xfrm>
            <a:off x="4283968" y="3356992"/>
            <a:ext cx="2232248"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r>
              <a:rPr lang="en-IE" b="1" dirty="0" smtClean="0"/>
              <a:t>6.  Money</a:t>
            </a:r>
          </a:p>
          <a:p>
            <a:pPr marL="514350" lvl="0" indent="-514350"/>
            <a:endParaRPr lang="en-IE" b="1" dirty="0"/>
          </a:p>
        </p:txBody>
      </p:sp>
      <p:sp>
        <p:nvSpPr>
          <p:cNvPr id="7" name="Oval 6"/>
          <p:cNvSpPr/>
          <p:nvPr/>
        </p:nvSpPr>
        <p:spPr>
          <a:xfrm>
            <a:off x="899592" y="1844824"/>
            <a:ext cx="2160240"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AutoNum type="arabicPeriod"/>
            </a:pPr>
            <a:r>
              <a:rPr lang="en-IE" b="1" dirty="0" smtClean="0"/>
              <a:t>Location</a:t>
            </a:r>
            <a:endParaRPr lang="en-IE" b="1" dirty="0"/>
          </a:p>
        </p:txBody>
      </p:sp>
      <p:sp>
        <p:nvSpPr>
          <p:cNvPr id="8" name="Oval 7"/>
          <p:cNvSpPr/>
          <p:nvPr/>
        </p:nvSpPr>
        <p:spPr>
          <a:xfrm>
            <a:off x="5940152" y="3140968"/>
            <a:ext cx="2915816"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en-IE" b="1" dirty="0" smtClean="0"/>
              <a:t>7.  Dealing with parents and complaints</a:t>
            </a:r>
          </a:p>
        </p:txBody>
      </p:sp>
      <p:sp>
        <p:nvSpPr>
          <p:cNvPr id="10" name="Oval 9"/>
          <p:cNvSpPr/>
          <p:nvPr/>
        </p:nvSpPr>
        <p:spPr>
          <a:xfrm>
            <a:off x="323528" y="3356992"/>
            <a:ext cx="2232248"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r>
              <a:rPr lang="en-IE" b="1" dirty="0" smtClean="0"/>
              <a:t>4.  Special needs</a:t>
            </a:r>
            <a:endParaRPr lang="en-IE" b="1" dirty="0"/>
          </a:p>
        </p:txBody>
      </p:sp>
      <p:sp>
        <p:nvSpPr>
          <p:cNvPr id="12" name="Oval 11"/>
          <p:cNvSpPr/>
          <p:nvPr/>
        </p:nvSpPr>
        <p:spPr>
          <a:xfrm>
            <a:off x="2843808" y="1844824"/>
            <a:ext cx="2520280"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en-IE" b="1" dirty="0" smtClean="0"/>
              <a:t>2.  Diversity of leaders</a:t>
            </a:r>
          </a:p>
        </p:txBody>
      </p:sp>
      <p:sp>
        <p:nvSpPr>
          <p:cNvPr id="11" name="Oval 10"/>
          <p:cNvSpPr/>
          <p:nvPr/>
        </p:nvSpPr>
        <p:spPr>
          <a:xfrm>
            <a:off x="5004048" y="1844824"/>
            <a:ext cx="2520280"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r>
              <a:rPr lang="en-IE" b="1" dirty="0" smtClean="0"/>
              <a:t>3.  Establishing rules</a:t>
            </a:r>
          </a:p>
        </p:txBody>
      </p:sp>
    </p:spTree>
    <p:extLst>
      <p:ext uri="{BB962C8B-B14F-4D97-AF65-F5344CB8AC3E}">
        <p14:creationId xmlns:p14="http://schemas.microsoft.com/office/powerpoint/2010/main" val="3696775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xmncxm.png"/>
          <p:cNvPicPr>
            <a:picLocks noChangeAspect="1"/>
          </p:cNvPicPr>
          <p:nvPr/>
        </p:nvPicPr>
        <p:blipFill>
          <a:blip r:embed="rId2" cstate="print"/>
          <a:stretch>
            <a:fillRect/>
          </a:stretch>
        </p:blipFill>
        <p:spPr>
          <a:xfrm>
            <a:off x="5796136" y="2060848"/>
            <a:ext cx="3131840" cy="3131840"/>
          </a:xfrm>
          <a:prstGeom prst="rect">
            <a:avLst/>
          </a:prstGeom>
        </p:spPr>
      </p:pic>
      <p:sp>
        <p:nvSpPr>
          <p:cNvPr id="2" name="Title 1"/>
          <p:cNvSpPr>
            <a:spLocks noGrp="1"/>
          </p:cNvSpPr>
          <p:nvPr>
            <p:ph type="title"/>
          </p:nvPr>
        </p:nvSpPr>
        <p:spPr/>
        <p:txBody>
          <a:bodyPr/>
          <a:lstStyle/>
          <a:p>
            <a:r>
              <a:rPr lang="en-GB" b="1" dirty="0" smtClean="0"/>
              <a:t>The Indicators</a:t>
            </a:r>
            <a:endParaRPr lang="en-IE" b="1" dirty="0"/>
          </a:p>
        </p:txBody>
      </p:sp>
      <p:sp>
        <p:nvSpPr>
          <p:cNvPr id="3" name="Content Placeholder 2"/>
          <p:cNvSpPr>
            <a:spLocks noGrp="1"/>
          </p:cNvSpPr>
          <p:nvPr>
            <p:ph idx="1"/>
          </p:nvPr>
        </p:nvSpPr>
        <p:spPr/>
        <p:txBody>
          <a:bodyPr>
            <a:normAutofit/>
          </a:bodyPr>
          <a:lstStyle/>
          <a:p>
            <a:pPr>
              <a:buNone/>
            </a:pPr>
            <a:endParaRPr lang="en-IE" dirty="0"/>
          </a:p>
          <a:p>
            <a:pPr>
              <a:buNone/>
            </a:pPr>
            <a:endParaRPr lang="en-IE" dirty="0" smtClean="0"/>
          </a:p>
          <a:p>
            <a:pPr>
              <a:buNone/>
            </a:pPr>
            <a:endParaRPr lang="en-IE" dirty="0"/>
          </a:p>
          <a:p>
            <a:pPr>
              <a:buNone/>
            </a:pPr>
            <a:endParaRPr lang="en-IE" dirty="0" smtClean="0"/>
          </a:p>
          <a:p>
            <a:pPr>
              <a:buNone/>
            </a:pPr>
            <a:endParaRPr lang="en-IE" dirty="0"/>
          </a:p>
          <a:p>
            <a:pPr>
              <a:buNone/>
            </a:pPr>
            <a:endParaRPr lang="en-IE" dirty="0" smtClean="0"/>
          </a:p>
          <a:p>
            <a:pPr>
              <a:buNone/>
            </a:pPr>
            <a:endParaRPr lang="en-IE" dirty="0"/>
          </a:p>
        </p:txBody>
      </p:sp>
      <p:pic>
        <p:nvPicPr>
          <p:cNvPr id="6" name="Picture 5" descr="IMG_0622.jpg"/>
          <p:cNvPicPr>
            <a:picLocks noChangeAspect="1"/>
          </p:cNvPicPr>
          <p:nvPr/>
        </p:nvPicPr>
        <p:blipFill>
          <a:blip r:embed="rId3" cstate="print">
            <a:lum bright="20000" contrast="10000"/>
          </a:blip>
          <a:srcRect t="3803" r="6185" b="32246"/>
          <a:stretch>
            <a:fillRect/>
          </a:stretch>
        </p:blipFill>
        <p:spPr>
          <a:xfrm>
            <a:off x="0" y="1556792"/>
            <a:ext cx="5832648" cy="5301208"/>
          </a:xfrm>
          <a:prstGeom prst="rect">
            <a:avLst/>
          </a:prstGeom>
          <a:ln>
            <a:noFill/>
          </a:ln>
          <a:effectLst>
            <a:softEdge rad="112500"/>
          </a:effectLst>
        </p:spPr>
      </p:pic>
    </p:spTree>
    <p:extLst>
      <p:ext uri="{BB962C8B-B14F-4D97-AF65-F5344CB8AC3E}">
        <p14:creationId xmlns:p14="http://schemas.microsoft.com/office/powerpoint/2010/main" val="1524903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BCK7UT92.jpg"/>
          <p:cNvPicPr>
            <a:picLocks noChangeAspect="1"/>
          </p:cNvPicPr>
          <p:nvPr/>
        </p:nvPicPr>
        <p:blipFill>
          <a:blip r:embed="rId2" cstate="print"/>
          <a:stretch>
            <a:fillRect/>
          </a:stretch>
        </p:blipFill>
        <p:spPr>
          <a:xfrm>
            <a:off x="0" y="0"/>
            <a:ext cx="4134650" cy="3627784"/>
          </a:xfrm>
          <a:prstGeom prst="rect">
            <a:avLst/>
          </a:prstGeom>
        </p:spPr>
      </p:pic>
      <p:pic>
        <p:nvPicPr>
          <p:cNvPr id="10" name="Picture 9" descr="2015-02-06 10.00.18.jpg"/>
          <p:cNvPicPr>
            <a:picLocks noChangeAspect="1"/>
          </p:cNvPicPr>
          <p:nvPr/>
        </p:nvPicPr>
        <p:blipFill>
          <a:blip r:embed="rId3" cstate="print">
            <a:lum bright="10000" contrast="10000"/>
          </a:blip>
          <a:srcRect t="30050" r="26376"/>
          <a:stretch>
            <a:fillRect/>
          </a:stretch>
        </p:blipFill>
        <p:spPr>
          <a:xfrm>
            <a:off x="0" y="3522830"/>
            <a:ext cx="4680520" cy="3335170"/>
          </a:xfrm>
          <a:prstGeom prst="rect">
            <a:avLst/>
          </a:prstGeom>
          <a:ln>
            <a:noFill/>
          </a:ln>
          <a:effectLst>
            <a:softEdge rad="112500"/>
          </a:effectLst>
        </p:spPr>
      </p:pic>
      <p:pic>
        <p:nvPicPr>
          <p:cNvPr id="4" name="Content Placeholder 3" descr="2015-02-06 11.50.08.jpg"/>
          <p:cNvPicPr>
            <a:picLocks noGrp="1" noChangeAspect="1"/>
          </p:cNvPicPr>
          <p:nvPr>
            <p:ph idx="1"/>
          </p:nvPr>
        </p:nvPicPr>
        <p:blipFill>
          <a:blip r:embed="rId4" cstate="print"/>
          <a:stretch>
            <a:fillRect/>
          </a:stretch>
        </p:blipFill>
        <p:spPr>
          <a:xfrm>
            <a:off x="4178923" y="260648"/>
            <a:ext cx="4965077" cy="3723808"/>
          </a:xfrm>
          <a:prstGeom prst="ellipse">
            <a:avLst/>
          </a:prstGeom>
          <a:ln>
            <a:noFill/>
          </a:ln>
          <a:effectLst>
            <a:softEdge rad="112500"/>
          </a:effectLst>
        </p:spPr>
      </p:pic>
      <p:pic>
        <p:nvPicPr>
          <p:cNvPr id="11" name="Picture 10" descr="z;lvkzxl;.jpg"/>
          <p:cNvPicPr>
            <a:picLocks noChangeAspect="1"/>
          </p:cNvPicPr>
          <p:nvPr/>
        </p:nvPicPr>
        <p:blipFill>
          <a:blip r:embed="rId5" cstate="print"/>
          <a:stretch>
            <a:fillRect/>
          </a:stretch>
        </p:blipFill>
        <p:spPr>
          <a:xfrm>
            <a:off x="4504945" y="3984456"/>
            <a:ext cx="4639055" cy="2873544"/>
          </a:xfrm>
          <a:prstGeom prst="rect">
            <a:avLst/>
          </a:prstGeom>
        </p:spPr>
      </p:pic>
    </p:spTree>
    <p:extLst>
      <p:ext uri="{BB962C8B-B14F-4D97-AF65-F5344CB8AC3E}">
        <p14:creationId xmlns:p14="http://schemas.microsoft.com/office/powerpoint/2010/main" val="3886557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577370"/>
            <a:ext cx="8208912" cy="4647426"/>
          </a:xfrm>
          <a:prstGeom prst="rect">
            <a:avLst/>
          </a:prstGeom>
          <a:noFill/>
        </p:spPr>
        <p:txBody>
          <a:bodyPr wrap="square" rtlCol="0">
            <a:spAutoFit/>
          </a:bodyPr>
          <a:lstStyle/>
          <a:p>
            <a:r>
              <a:rPr lang="en-US" sz="3200" b="1" dirty="0" smtClean="0">
                <a:solidFill>
                  <a:srgbClr val="0B5323"/>
                </a:solidFill>
              </a:rPr>
              <a:t>Policy Statement</a:t>
            </a:r>
          </a:p>
          <a:p>
            <a:r>
              <a:rPr lang="en-GB" sz="2000" dirty="0" smtClean="0"/>
              <a:t>We recognise </a:t>
            </a:r>
            <a:r>
              <a:rPr lang="en-GB" sz="2000" dirty="0"/>
              <a:t>and </a:t>
            </a:r>
            <a:r>
              <a:rPr lang="en-GB" sz="2000" dirty="0" smtClean="0"/>
              <a:t>uphold the dignity </a:t>
            </a:r>
            <a:r>
              <a:rPr lang="en-GB" sz="2000" dirty="0"/>
              <a:t>and </a:t>
            </a:r>
            <a:r>
              <a:rPr lang="en-GB" sz="2000" dirty="0" smtClean="0"/>
              <a:t> fundamental rights </a:t>
            </a:r>
            <a:r>
              <a:rPr lang="en-GB" sz="2000" dirty="0"/>
              <a:t>of all children and </a:t>
            </a:r>
            <a:r>
              <a:rPr lang="en-GB" sz="2000" dirty="0" smtClean="0"/>
              <a:t>are </a:t>
            </a:r>
            <a:r>
              <a:rPr lang="en-GB" sz="2000" dirty="0"/>
              <a:t>committed to ensuring their safety and well-being.</a:t>
            </a:r>
          </a:p>
          <a:p>
            <a:endParaRPr lang="en-GB" sz="2000" dirty="0"/>
          </a:p>
          <a:p>
            <a:r>
              <a:rPr lang="en-GB" sz="2000" dirty="0" smtClean="0"/>
              <a:t>We value </a:t>
            </a:r>
            <a:r>
              <a:rPr lang="en-GB" sz="2000" dirty="0"/>
              <a:t>and </a:t>
            </a:r>
            <a:r>
              <a:rPr lang="en-GB" sz="2000" dirty="0" smtClean="0"/>
              <a:t>encourage the </a:t>
            </a:r>
            <a:r>
              <a:rPr lang="en-GB" sz="2000" dirty="0"/>
              <a:t>participation of children and young people in the life of the </a:t>
            </a:r>
            <a:r>
              <a:rPr lang="en-GB" sz="2000" dirty="0" smtClean="0"/>
              <a:t>Church to </a:t>
            </a:r>
            <a:r>
              <a:rPr lang="en-GB" sz="2000" dirty="0"/>
              <a:t>enhance their spiritual, physical, emotional, intellectual and social development.</a:t>
            </a:r>
          </a:p>
          <a:p>
            <a:endParaRPr lang="en-GB" sz="2000" dirty="0"/>
          </a:p>
          <a:p>
            <a:r>
              <a:rPr lang="en-GB" sz="2000" dirty="0" smtClean="0"/>
              <a:t>We recognise </a:t>
            </a:r>
            <a:r>
              <a:rPr lang="en-GB" sz="2000" dirty="0"/>
              <a:t>that while the safeguarding of children is everyone’s</a:t>
            </a:r>
          </a:p>
          <a:p>
            <a:r>
              <a:rPr lang="en-GB" sz="2000" dirty="0"/>
              <a:t>responsibility, all involved in working with children and young people have a special duty of care towards them.</a:t>
            </a:r>
          </a:p>
          <a:p>
            <a:endParaRPr lang="en-US" sz="3200" b="1" dirty="0">
              <a:solidFill>
                <a:srgbClr val="0B5323"/>
              </a:solidFill>
            </a:endParaRPr>
          </a:p>
          <a:p>
            <a:endParaRPr lang="en-US" sz="3200" b="1" dirty="0" smtClean="0">
              <a:solidFill>
                <a:srgbClr val="0B5323"/>
              </a:solidFill>
            </a:endParaRPr>
          </a:p>
        </p:txBody>
      </p:sp>
    </p:spTree>
    <p:extLst>
      <p:ext uri="{BB962C8B-B14F-4D97-AF65-F5344CB8AC3E}">
        <p14:creationId xmlns:p14="http://schemas.microsoft.com/office/powerpoint/2010/main" val="395729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27" y="1102578"/>
            <a:ext cx="8928992" cy="5201424"/>
          </a:xfrm>
          <a:prstGeom prst="rect">
            <a:avLst/>
          </a:prstGeom>
          <a:noFill/>
        </p:spPr>
        <p:txBody>
          <a:bodyPr wrap="square" rtlCol="0">
            <a:spAutoFit/>
          </a:bodyPr>
          <a:lstStyle/>
          <a:p>
            <a:endParaRPr lang="en-US" sz="3600" dirty="0" smtClean="0">
              <a:solidFill>
                <a:srgbClr val="0B5323"/>
              </a:solidFill>
            </a:endParaRPr>
          </a:p>
          <a:p>
            <a:r>
              <a:rPr lang="en-IE" sz="2400" dirty="0" smtClean="0"/>
              <a:t>1. States </a:t>
            </a:r>
            <a:r>
              <a:rPr lang="en-IE" sz="2400" dirty="0"/>
              <a:t>Parties shall assure to the child who is capable of forming his or her own views </a:t>
            </a:r>
            <a:r>
              <a:rPr lang="en-IE" sz="2400" dirty="0" smtClean="0"/>
              <a:t>the </a:t>
            </a:r>
            <a:r>
              <a:rPr lang="en-IE" sz="2400" dirty="0"/>
              <a:t>right to express those views freely in all matters affecting the child, </a:t>
            </a:r>
            <a:r>
              <a:rPr lang="en-IE" sz="2400" dirty="0" smtClean="0"/>
              <a:t>the </a:t>
            </a:r>
            <a:r>
              <a:rPr lang="en-IE" sz="2400" dirty="0"/>
              <a:t>views of the child being given due weight in accordance with the age and maturity of the child</a:t>
            </a:r>
            <a:r>
              <a:rPr lang="en-IE" sz="2400" dirty="0" smtClean="0"/>
              <a:t>.</a:t>
            </a:r>
          </a:p>
          <a:p>
            <a:endParaRPr lang="en-IE" sz="2400" dirty="0"/>
          </a:p>
          <a:p>
            <a:r>
              <a:rPr lang="en-IE" sz="2400" dirty="0"/>
              <a:t>2. For this purpose, the child shall in particular be provided the opportunity to be heard </a:t>
            </a:r>
            <a:r>
              <a:rPr lang="en-IE" sz="2400" dirty="0" smtClean="0"/>
              <a:t>in </a:t>
            </a:r>
            <a:r>
              <a:rPr lang="en-IE" sz="2400" dirty="0"/>
              <a:t>any judicial and administrative proceedings affecting the child, either directly, </a:t>
            </a:r>
            <a:r>
              <a:rPr lang="en-IE" sz="2400" dirty="0" smtClean="0"/>
              <a:t>or </a:t>
            </a:r>
            <a:r>
              <a:rPr lang="en-IE" sz="2400" dirty="0"/>
              <a:t>through a representative or an appropriate body, </a:t>
            </a:r>
            <a:r>
              <a:rPr lang="en-IE" sz="2400" dirty="0" smtClean="0"/>
              <a:t>in </a:t>
            </a:r>
            <a:r>
              <a:rPr lang="en-IE" sz="2400" dirty="0"/>
              <a:t>a manner consistent with the procedural rules of national law.</a:t>
            </a:r>
          </a:p>
          <a:p>
            <a:endParaRPr lang="en-US" sz="2000" dirty="0">
              <a:solidFill>
                <a:srgbClr val="0B5323"/>
              </a:solidFill>
            </a:endParaRPr>
          </a:p>
          <a:p>
            <a:endParaRPr lang="en-US" sz="3600" dirty="0">
              <a:solidFill>
                <a:srgbClr val="0B5323"/>
              </a:solidFill>
            </a:endParaRPr>
          </a:p>
        </p:txBody>
      </p:sp>
      <p:sp>
        <p:nvSpPr>
          <p:cNvPr id="2" name="Rectangle 1"/>
          <p:cNvSpPr/>
          <p:nvPr/>
        </p:nvSpPr>
        <p:spPr>
          <a:xfrm>
            <a:off x="3059832" y="352609"/>
            <a:ext cx="2416046" cy="769441"/>
          </a:xfrm>
          <a:prstGeom prst="rect">
            <a:avLst/>
          </a:prstGeom>
        </p:spPr>
        <p:txBody>
          <a:bodyPr wrap="none">
            <a:spAutoFit/>
          </a:bodyPr>
          <a:lstStyle/>
          <a:p>
            <a:r>
              <a:rPr lang="en-US" sz="4400" b="1" dirty="0">
                <a:solidFill>
                  <a:srgbClr val="0B5323"/>
                </a:solidFill>
              </a:rPr>
              <a:t>Article 12</a:t>
            </a:r>
          </a:p>
        </p:txBody>
      </p:sp>
    </p:spTree>
    <p:extLst>
      <p:ext uri="{BB962C8B-B14F-4D97-AF65-F5344CB8AC3E}">
        <p14:creationId xmlns:p14="http://schemas.microsoft.com/office/powerpoint/2010/main" val="4211510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852" y="1844824"/>
            <a:ext cx="8928992" cy="3170099"/>
          </a:xfrm>
          <a:prstGeom prst="rect">
            <a:avLst/>
          </a:prstGeom>
          <a:noFill/>
        </p:spPr>
        <p:txBody>
          <a:bodyPr wrap="square" rtlCol="0">
            <a:spAutoFit/>
          </a:bodyPr>
          <a:lstStyle/>
          <a:p>
            <a:pPr marL="571500" indent="-571500">
              <a:buFont typeface="Arial" pitchFamily="34" charset="0"/>
              <a:buChar char="•"/>
            </a:pPr>
            <a:r>
              <a:rPr lang="en-US" sz="3600" dirty="0" smtClean="0"/>
              <a:t>Space</a:t>
            </a:r>
          </a:p>
          <a:p>
            <a:pPr marL="571500" indent="-571500">
              <a:buFont typeface="Arial" pitchFamily="34" charset="0"/>
              <a:buChar char="•"/>
            </a:pPr>
            <a:r>
              <a:rPr lang="en-US" sz="3600" dirty="0" smtClean="0"/>
              <a:t>Voice</a:t>
            </a:r>
          </a:p>
          <a:p>
            <a:pPr marL="571500" indent="-571500">
              <a:buFont typeface="Arial" pitchFamily="34" charset="0"/>
              <a:buChar char="•"/>
            </a:pPr>
            <a:r>
              <a:rPr lang="en-US" sz="3600" dirty="0" smtClean="0"/>
              <a:t>Audience</a:t>
            </a:r>
          </a:p>
          <a:p>
            <a:pPr marL="571500" indent="-571500">
              <a:buFont typeface="Arial" pitchFamily="34" charset="0"/>
              <a:buChar char="•"/>
            </a:pPr>
            <a:r>
              <a:rPr lang="en-US" sz="3600" dirty="0" smtClean="0"/>
              <a:t>Influence</a:t>
            </a:r>
          </a:p>
          <a:p>
            <a:pPr marL="342900" indent="-342900">
              <a:buFont typeface="Arial" pitchFamily="34" charset="0"/>
              <a:buChar char="•"/>
            </a:pPr>
            <a:endParaRPr lang="en-US" sz="2000" dirty="0">
              <a:solidFill>
                <a:srgbClr val="0B5323"/>
              </a:solidFill>
            </a:endParaRPr>
          </a:p>
          <a:p>
            <a:pPr marL="571500" indent="-571500">
              <a:buFont typeface="Arial" pitchFamily="34" charset="0"/>
              <a:buChar char="•"/>
            </a:pPr>
            <a:endParaRPr lang="en-US" sz="3600" dirty="0">
              <a:solidFill>
                <a:srgbClr val="0B5323"/>
              </a:solidFill>
            </a:endParaRPr>
          </a:p>
        </p:txBody>
      </p:sp>
      <p:sp>
        <p:nvSpPr>
          <p:cNvPr id="2" name="Rectangle 1"/>
          <p:cNvSpPr/>
          <p:nvPr/>
        </p:nvSpPr>
        <p:spPr>
          <a:xfrm>
            <a:off x="3059832" y="352609"/>
            <a:ext cx="2416046" cy="769441"/>
          </a:xfrm>
          <a:prstGeom prst="rect">
            <a:avLst/>
          </a:prstGeom>
        </p:spPr>
        <p:txBody>
          <a:bodyPr wrap="none">
            <a:spAutoFit/>
          </a:bodyPr>
          <a:lstStyle/>
          <a:p>
            <a:r>
              <a:rPr lang="en-US" sz="4400" b="1" dirty="0">
                <a:solidFill>
                  <a:srgbClr val="0B5323"/>
                </a:solidFill>
              </a:rPr>
              <a:t>Article 12</a:t>
            </a:r>
          </a:p>
        </p:txBody>
      </p:sp>
    </p:spTree>
    <p:extLst>
      <p:ext uri="{BB962C8B-B14F-4D97-AF65-F5344CB8AC3E}">
        <p14:creationId xmlns:p14="http://schemas.microsoft.com/office/powerpoint/2010/main" val="116144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91549"/>
            <a:ext cx="8136904" cy="1008112"/>
          </a:xfrm>
        </p:spPr>
        <p:txBody>
          <a:bodyPr>
            <a:normAutofit/>
          </a:bodyPr>
          <a:lstStyle/>
          <a:p>
            <a:pPr algn="ctr"/>
            <a:r>
              <a:rPr lang="en-IE" sz="4800" b="1" dirty="0" smtClean="0"/>
              <a:t>Matthew </a:t>
            </a:r>
            <a:r>
              <a:rPr lang="en-IE" sz="4800" b="1" dirty="0" err="1" smtClean="0"/>
              <a:t>Keown</a:t>
            </a:r>
            <a:r>
              <a:rPr lang="en-IE" sz="4800" b="1" dirty="0" smtClean="0"/>
              <a:t> </a:t>
            </a:r>
            <a:endParaRPr lang="en-IE" sz="4800" b="1"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2116"/>
          <a:stretch/>
        </p:blipFill>
        <p:spPr bwMode="auto">
          <a:xfrm rot="5400000">
            <a:off x="781841" y="1015527"/>
            <a:ext cx="5060039" cy="61206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076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91549"/>
            <a:ext cx="8136904" cy="1008112"/>
          </a:xfrm>
        </p:spPr>
        <p:txBody>
          <a:bodyPr>
            <a:normAutofit/>
          </a:bodyPr>
          <a:lstStyle/>
          <a:p>
            <a:pPr algn="ctr"/>
            <a:r>
              <a:rPr lang="en-IE" sz="4800" b="1" dirty="0" smtClean="0"/>
              <a:t>What is this Standard? </a:t>
            </a:r>
            <a:endParaRPr lang="en-IE" sz="4800" b="1" dirty="0"/>
          </a:p>
        </p:txBody>
      </p:sp>
      <p:sp>
        <p:nvSpPr>
          <p:cNvPr id="3" name="Content Placeholder 2"/>
          <p:cNvSpPr>
            <a:spLocks noGrp="1"/>
          </p:cNvSpPr>
          <p:nvPr>
            <p:ph idx="1"/>
          </p:nvPr>
        </p:nvSpPr>
        <p:spPr/>
        <p:txBody>
          <a:bodyPr/>
          <a:lstStyle/>
          <a:p>
            <a:pPr marL="0" indent="0">
              <a:buNone/>
            </a:pPr>
            <a:r>
              <a:rPr lang="en-GB" sz="2400" dirty="0"/>
              <a:t>Children have a right to an environment which is free from abuse and neglect; they should have access to good role models whom they can trust, who will respect, protect and nurture their spiritual, physical and emotional development.</a:t>
            </a:r>
            <a:endParaRPr lang="en-IE" sz="2400" dirty="0"/>
          </a:p>
          <a:p>
            <a:pPr marL="0" indent="0">
              <a:buNone/>
            </a:pPr>
            <a:endParaRPr lang="en-GB" sz="2400" dirty="0" smtClean="0"/>
          </a:p>
          <a:p>
            <a:pPr marL="0" indent="0">
              <a:buNone/>
            </a:pPr>
            <a:r>
              <a:rPr lang="en-GB" sz="2400" dirty="0" smtClean="0"/>
              <a:t>Church </a:t>
            </a:r>
            <a:r>
              <a:rPr lang="en-GB" sz="2400" dirty="0"/>
              <a:t>organisations must  develop a culture of safety that welcomes children and contributes to the well-being and empowerment of children. Creating and maintaining safe environments reduces the risk of children being harmed in any way by those designated by the Church to care for them.  </a:t>
            </a:r>
            <a:endParaRPr lang="en-IE" sz="2400" dirty="0"/>
          </a:p>
          <a:p>
            <a:endParaRPr lang="en-IE" dirty="0"/>
          </a:p>
        </p:txBody>
      </p:sp>
    </p:spTree>
    <p:extLst>
      <p:ext uri="{BB962C8B-B14F-4D97-AF65-F5344CB8AC3E}">
        <p14:creationId xmlns:p14="http://schemas.microsoft.com/office/powerpoint/2010/main" val="3266750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015-02-06 11.50.13.jpg"/>
          <p:cNvPicPr>
            <a:picLocks noGrp="1" noChangeAspect="1"/>
          </p:cNvPicPr>
          <p:nvPr>
            <p:ph idx="1"/>
          </p:nvPr>
        </p:nvPicPr>
        <p:blipFill>
          <a:blip r:embed="rId3" cstate="print"/>
          <a:stretch>
            <a:fillRect/>
          </a:stretch>
        </p:blipFill>
        <p:spPr>
          <a:xfrm>
            <a:off x="251520" y="1122286"/>
            <a:ext cx="8208912" cy="5735714"/>
          </a:xfrm>
          <a:prstGeom prst="ellipse">
            <a:avLst/>
          </a:prstGeom>
          <a:ln>
            <a:noFill/>
          </a:ln>
          <a:effectLst>
            <a:softEdge rad="112500"/>
          </a:effectLst>
        </p:spPr>
      </p:pic>
      <p:sp>
        <p:nvSpPr>
          <p:cNvPr id="2" name="Title 1"/>
          <p:cNvSpPr>
            <a:spLocks noGrp="1"/>
          </p:cNvSpPr>
          <p:nvPr>
            <p:ph type="title"/>
          </p:nvPr>
        </p:nvSpPr>
        <p:spPr>
          <a:xfrm>
            <a:off x="539552" y="291549"/>
            <a:ext cx="8136904" cy="1008112"/>
          </a:xfrm>
        </p:spPr>
        <p:txBody>
          <a:bodyPr>
            <a:normAutofit/>
          </a:bodyPr>
          <a:lstStyle/>
          <a:p>
            <a:pPr algn="ctr"/>
            <a:r>
              <a:rPr lang="en-IE" sz="4800" b="1" dirty="0" err="1" smtClean="0"/>
              <a:t>Euan</a:t>
            </a:r>
            <a:r>
              <a:rPr lang="en-IE" sz="4800" b="1" dirty="0" smtClean="0"/>
              <a:t> Lindsay </a:t>
            </a:r>
            <a:endParaRPr lang="en-IE" sz="4800" b="1" dirty="0"/>
          </a:p>
        </p:txBody>
      </p:sp>
    </p:spTree>
    <p:extLst>
      <p:ext uri="{BB962C8B-B14F-4D97-AF65-F5344CB8AC3E}">
        <p14:creationId xmlns:p14="http://schemas.microsoft.com/office/powerpoint/2010/main" val="2001973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BX1TOO84.jpg"/>
          <p:cNvPicPr>
            <a:picLocks noChangeAspect="1"/>
          </p:cNvPicPr>
          <p:nvPr/>
        </p:nvPicPr>
        <p:blipFill>
          <a:blip r:embed="rId2" cstate="print"/>
          <a:stretch>
            <a:fillRect/>
          </a:stretch>
        </p:blipFill>
        <p:spPr>
          <a:xfrm>
            <a:off x="4036114" y="1772816"/>
            <a:ext cx="5107886" cy="5085184"/>
          </a:xfrm>
          <a:prstGeom prst="rect">
            <a:avLst/>
          </a:prstGeom>
        </p:spPr>
      </p:pic>
      <p:pic>
        <p:nvPicPr>
          <p:cNvPr id="4" name="Picture 3" descr="camps-logo1.jpg"/>
          <p:cNvPicPr>
            <a:picLocks noChangeAspect="1"/>
          </p:cNvPicPr>
          <p:nvPr/>
        </p:nvPicPr>
        <p:blipFill>
          <a:blip r:embed="rId3" cstate="print"/>
          <a:stretch>
            <a:fillRect/>
          </a:stretch>
        </p:blipFill>
        <p:spPr>
          <a:xfrm>
            <a:off x="827584" y="1268760"/>
            <a:ext cx="3059832" cy="2861998"/>
          </a:xfrm>
          <a:prstGeom prst="rect">
            <a:avLst/>
          </a:prstGeom>
        </p:spPr>
      </p:pic>
      <p:sp>
        <p:nvSpPr>
          <p:cNvPr id="6" name="TextBox 5"/>
          <p:cNvSpPr txBox="1"/>
          <p:nvPr/>
        </p:nvSpPr>
        <p:spPr>
          <a:xfrm>
            <a:off x="0" y="4221088"/>
            <a:ext cx="4824536" cy="861774"/>
          </a:xfrm>
          <a:prstGeom prst="rect">
            <a:avLst/>
          </a:prstGeom>
          <a:noFill/>
        </p:spPr>
        <p:txBody>
          <a:bodyPr wrap="square" rtlCol="0">
            <a:spAutoFit/>
          </a:bodyPr>
          <a:lstStyle/>
          <a:p>
            <a:pPr algn="ctr"/>
            <a:r>
              <a:rPr lang="en-IE" sz="5000" b="1" dirty="0" smtClean="0"/>
              <a:t>Action Camps</a:t>
            </a:r>
            <a:endParaRPr lang="en-IE" sz="5000" b="1" dirty="0"/>
          </a:p>
        </p:txBody>
      </p:sp>
    </p:spTree>
    <p:extLst>
      <p:ext uri="{BB962C8B-B14F-4D97-AF65-F5344CB8AC3E}">
        <p14:creationId xmlns:p14="http://schemas.microsoft.com/office/powerpoint/2010/main" val="237260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5-02-06 10.59.18.jpg"/>
          <p:cNvPicPr>
            <a:picLocks noChangeAspect="1"/>
          </p:cNvPicPr>
          <p:nvPr/>
        </p:nvPicPr>
        <p:blipFill>
          <a:blip r:embed="rId2" cstate="print">
            <a:lum contrast="10000"/>
          </a:blip>
          <a:srcRect t="16990" b="13897"/>
          <a:stretch>
            <a:fillRect/>
          </a:stretch>
        </p:blipFill>
        <p:spPr>
          <a:xfrm>
            <a:off x="0" y="1844824"/>
            <a:ext cx="9144000" cy="5309450"/>
          </a:xfrm>
          <a:prstGeom prst="rect">
            <a:avLst/>
          </a:prstGeom>
        </p:spPr>
      </p:pic>
      <p:sp>
        <p:nvSpPr>
          <p:cNvPr id="8" name="TextBox 7"/>
          <p:cNvSpPr txBox="1"/>
          <p:nvPr/>
        </p:nvSpPr>
        <p:spPr>
          <a:xfrm>
            <a:off x="0" y="213157"/>
            <a:ext cx="9144000" cy="584775"/>
          </a:xfrm>
          <a:prstGeom prst="rect">
            <a:avLst/>
          </a:prstGeom>
          <a:noFill/>
        </p:spPr>
        <p:txBody>
          <a:bodyPr wrap="square" rtlCol="0">
            <a:spAutoFit/>
          </a:bodyPr>
          <a:lstStyle/>
          <a:p>
            <a:pPr algn="ctr"/>
            <a:r>
              <a:rPr lang="en-IE" sz="3200" b="1" dirty="0" smtClean="0"/>
              <a:t>Workshop on  Child Safeguarding </a:t>
            </a:r>
            <a:r>
              <a:rPr lang="en-GB" sz="3200" b="1" dirty="0" smtClean="0"/>
              <a:t>Standards</a:t>
            </a:r>
            <a:endParaRPr lang="en-IE" sz="3200" b="1" dirty="0"/>
          </a:p>
        </p:txBody>
      </p:sp>
    </p:spTree>
    <p:extLst>
      <p:ext uri="{BB962C8B-B14F-4D97-AF65-F5344CB8AC3E}">
        <p14:creationId xmlns:p14="http://schemas.microsoft.com/office/powerpoint/2010/main" val="3221229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535</TotalTime>
  <Words>449</Words>
  <Application>Microsoft Office PowerPoint</Application>
  <PresentationFormat>On-screen Show (4:3)</PresentationFormat>
  <Paragraphs>57</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Matthew Keown </vt:lpstr>
      <vt:lpstr>What is this Standard? </vt:lpstr>
      <vt:lpstr>Euan Lindsay </vt:lpstr>
      <vt:lpstr>PowerPoint Presentation</vt:lpstr>
      <vt:lpstr>PowerPoint Presentation</vt:lpstr>
      <vt:lpstr>PowerPoint Presentation</vt:lpstr>
      <vt:lpstr>PowerPoint Presentation</vt:lpstr>
      <vt:lpstr>PowerPoint Presentation</vt:lpstr>
      <vt:lpstr>PowerPoint Presentation</vt:lpstr>
      <vt:lpstr>Children's Liturgy  Group</vt:lpstr>
      <vt:lpstr>7 Simple Rules...</vt:lpstr>
      <vt:lpstr>The Indicators</vt:lpstr>
      <vt:lpstr>PowerPoint Presentation</vt:lpstr>
    </vt:vector>
  </TitlesOfParts>
  <Company>Otis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Gunning</dc:creator>
  <cp:lastModifiedBy>Niall Moore</cp:lastModifiedBy>
  <cp:revision>180</cp:revision>
  <dcterms:created xsi:type="dcterms:W3CDTF">2011-12-09T20:21:14Z</dcterms:created>
  <dcterms:modified xsi:type="dcterms:W3CDTF">2015-02-25T20:16:26Z</dcterms:modified>
</cp:coreProperties>
</file>