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313" r:id="rId3"/>
    <p:sldId id="365" r:id="rId4"/>
    <p:sldId id="468" r:id="rId5"/>
    <p:sldId id="511" r:id="rId6"/>
    <p:sldId id="501" r:id="rId7"/>
    <p:sldId id="512" r:id="rId8"/>
    <p:sldId id="469" r:id="rId9"/>
    <p:sldId id="496" r:id="rId10"/>
    <p:sldId id="504" r:id="rId11"/>
    <p:sldId id="502" r:id="rId12"/>
    <p:sldId id="505" r:id="rId13"/>
    <p:sldId id="506" r:id="rId14"/>
    <p:sldId id="479" r:id="rId15"/>
    <p:sldId id="482" r:id="rId16"/>
    <p:sldId id="497" r:id="rId17"/>
    <p:sldId id="498" r:id="rId18"/>
    <p:sldId id="499" r:id="rId19"/>
    <p:sldId id="483" r:id="rId20"/>
    <p:sldId id="495" r:id="rId21"/>
    <p:sldId id="500" r:id="rId22"/>
    <p:sldId id="507" r:id="rId23"/>
    <p:sldId id="508" r:id="rId24"/>
    <p:sldId id="509" r:id="rId25"/>
    <p:sldId id="510" r:id="rId26"/>
    <p:sldId id="39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66" autoAdjust="0"/>
    <p:restoredTop sz="94674"/>
  </p:normalViewPr>
  <p:slideViewPr>
    <p:cSldViewPr snapToObjects="1" showGuides="1">
      <p:cViewPr varScale="1">
        <p:scale>
          <a:sx n="74" d="100"/>
          <a:sy n="74" d="100"/>
        </p:scale>
        <p:origin x="-528" y="-90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2A426-FC1A-624A-B62D-1EEE5B9E7BD7}" type="datetimeFigureOut">
              <a:rPr lang="en-US" smtClean="0"/>
              <a:t>8/1/2018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DA5CD-A433-7445-BB83-257BBD0D17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50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988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0672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11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0672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12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27609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13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27609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734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15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6216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16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707353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17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21967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18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619152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728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9887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20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360414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21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5147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7286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23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5147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24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5147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25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5147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988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40999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199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21917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0924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0924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FE88-94E1-4163-B2CF-A1B1299076D8}" type="slidenum">
              <a:rPr lang="en-IE" smtClean="0"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21917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DA5CD-A433-7445-BB83-257BBD0D174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651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DD21C27-ABB6-C849-8394-0B41C5151D9B}"/>
              </a:ext>
            </a:extLst>
          </p:cNvPr>
          <p:cNvSpPr/>
          <p:nvPr userDrawn="1"/>
        </p:nvSpPr>
        <p:spPr>
          <a:xfrm>
            <a:off x="74612" y="94456"/>
            <a:ext cx="8994775" cy="128588"/>
          </a:xfrm>
          <a:prstGeom prst="rect">
            <a:avLst/>
          </a:prstGeom>
          <a:solidFill>
            <a:srgbClr val="99C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1300" dirty="0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77F87EC-1F93-A344-A4AE-B3C90086DFF6}"/>
              </a:ext>
            </a:extLst>
          </p:cNvPr>
          <p:cNvSpPr/>
          <p:nvPr userDrawn="1"/>
        </p:nvSpPr>
        <p:spPr>
          <a:xfrm>
            <a:off x="74613" y="6657975"/>
            <a:ext cx="8994775" cy="127000"/>
          </a:xfrm>
          <a:prstGeom prst="rect">
            <a:avLst/>
          </a:prstGeom>
          <a:solidFill>
            <a:srgbClr val="99C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1300" dirty="0">
              <a:solidFill>
                <a:srgbClr val="FFFFFF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67718A8F-7CFF-4B42-8292-2D16990A4AE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308100" y="2185988"/>
            <a:ext cx="6858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endParaRPr lang="en-GB" altLang="en-US" sz="2400" dirty="0">
              <a:solidFill>
                <a:srgbClr val="38572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9">
            <a:extLst>
              <a:ext uri="{FF2B5EF4-FFF2-40B4-BE49-F238E27FC236}">
                <a16:creationId xmlns="" xmlns:a16="http://schemas.microsoft.com/office/drawing/2014/main" id="{25B33CE3-3822-D747-B473-85AF5339D2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333375"/>
            <a:ext cx="297021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>
            <a:extLst>
              <a:ext uri="{FF2B5EF4-FFF2-40B4-BE49-F238E27FC236}">
                <a16:creationId xmlns="" xmlns:a16="http://schemas.microsoft.com/office/drawing/2014/main" id="{352998B4-51F5-7442-862B-5040831D44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157788"/>
            <a:ext cx="2339975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="" xmlns:a16="http://schemas.microsoft.com/office/drawing/2014/main" id="{A3B35312-73A6-C840-883C-CADC8C503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="" xmlns:a16="http://schemas.microsoft.com/office/drawing/2014/main" id="{DD54AD28-B110-DF46-BC93-FB8E0025F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2F0164CC-CD8D-E74F-8981-3C09A940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545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B639B-A372-4013-B64E-8374845279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6CDCF-872E-4D2D-A167-6B0894BE5A3C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3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EAC0663-5733-B547-AF80-216817C9A448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0">
                <a:schemeClr val="bg1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1" r:id="rId4"/>
    <p:sldLayoutId id="2147483652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362200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B5323"/>
                </a:solidFill>
              </a:rPr>
              <a:t>Crisis Management Training </a:t>
            </a:r>
          </a:p>
          <a:p>
            <a:pPr algn="ctr"/>
            <a:endParaRPr lang="en-US" sz="3200" b="1" dirty="0">
              <a:solidFill>
                <a:srgbClr val="0B5323"/>
              </a:solidFill>
            </a:endParaRPr>
          </a:p>
          <a:p>
            <a:pPr algn="ctr"/>
            <a:r>
              <a:rPr lang="en-US" sz="3200" b="1" dirty="0">
                <a:solidFill>
                  <a:srgbClr val="0B5323"/>
                </a:solidFill>
              </a:rPr>
              <a:t>1</a:t>
            </a:r>
            <a:r>
              <a:rPr lang="en-US" sz="3200" b="1" baseline="30000" dirty="0">
                <a:solidFill>
                  <a:srgbClr val="0B5323"/>
                </a:solidFill>
              </a:rPr>
              <a:t>st</a:t>
            </a:r>
            <a:r>
              <a:rPr lang="en-US" sz="3200" b="1" dirty="0">
                <a:solidFill>
                  <a:srgbClr val="0B5323"/>
                </a:solidFill>
              </a:rPr>
              <a:t> August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332656"/>
            <a:ext cx="2849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B5323"/>
                </a:solidFill>
              </a:rPr>
              <a:t>In preparation</a:t>
            </a:r>
            <a:endParaRPr lang="en-US" sz="3600" dirty="0">
              <a:solidFill>
                <a:srgbClr val="0B5323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899592" y="1916832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dirty="0" smtClean="0"/>
              <a:t>The Church authority should meet with a ‘critical friend’ to:</a:t>
            </a:r>
          </a:p>
          <a:p>
            <a:pPr lvl="0"/>
            <a:endParaRPr lang="en-GB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Discuss the current crisis and how it might be managed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Decide what are the redlines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Decide who will be in a crisis management team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Agree who is the coordinator of responses to this crisis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 Church authority accepting overall responsibility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071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332656"/>
            <a:ext cx="3994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Suggested Response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899592" y="1916832"/>
            <a:ext cx="70567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Gather together a crisis management team to scope tasks and allocate responsibilities.  This is dependant on the situation but c</a:t>
            </a:r>
            <a:r>
              <a:rPr lang="en-GB" sz="2400" dirty="0" smtClean="0"/>
              <a:t>ould </a:t>
            </a:r>
            <a:r>
              <a:rPr lang="en-GB" sz="2400" dirty="0"/>
              <a:t>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Church authority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Communications </a:t>
            </a:r>
            <a:r>
              <a:rPr lang="en-GB" sz="2400" dirty="0"/>
              <a:t>person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DLP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Canon </a:t>
            </a:r>
            <a:r>
              <a:rPr lang="en-GB" sz="2400" dirty="0"/>
              <a:t>lawyer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Civil lawyer?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Support for both complainant and respondent?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Chair of safeguarding committee</a:t>
            </a:r>
            <a:r>
              <a:rPr lang="en-GB" sz="2400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Critical friend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4481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9804" y="394461"/>
            <a:ext cx="3747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B5323"/>
                </a:solidFill>
              </a:rPr>
              <a:t>Action by the team</a:t>
            </a:r>
            <a:endParaRPr lang="en-US" sz="3600" dirty="0">
              <a:solidFill>
                <a:srgbClr val="0B5323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179512" y="1412776"/>
            <a:ext cx="89644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Discuss the crisis from a range of perspectives to help identify issues to be addressed: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Lay </a:t>
            </a:r>
            <a:r>
              <a:rPr lang="en-GB" sz="2000" dirty="0" smtClean="0"/>
              <a:t>faithful</a:t>
            </a:r>
            <a:endParaRPr lang="en-GB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Complainants </a:t>
            </a:r>
            <a:r>
              <a:rPr lang="en-GB" sz="2000" dirty="0" smtClean="0"/>
              <a:t>and families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Church authority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Respondent and their families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Church personnel (Pope, Papal Nuncio, Metropolitan, Superior General, Clerics, religious and lay)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NBSCCCI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Media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Advise on priorities – safeguarding of children, responding to complainant </a:t>
            </a:r>
            <a:r>
              <a:rPr lang="en-GB" sz="2000" dirty="0" err="1"/>
              <a:t>etc</a:t>
            </a: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Identify actions based on the above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Identify roles based on these actions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Using all of </a:t>
            </a:r>
            <a:r>
              <a:rPr lang="en-GB" sz="2000" dirty="0" smtClean="0"/>
              <a:t>the </a:t>
            </a:r>
            <a:r>
              <a:rPr lang="en-GB" sz="2000" dirty="0" smtClean="0"/>
              <a:t>above produce a crisis management plan </a:t>
            </a:r>
            <a:r>
              <a:rPr lang="en-GB" sz="2000" dirty="0"/>
              <a:t> </a:t>
            </a:r>
            <a:r>
              <a:rPr lang="en-GB" sz="2000" dirty="0" smtClean="0"/>
              <a:t>                                                </a:t>
            </a:r>
            <a:r>
              <a:rPr lang="en-GB" sz="2000" dirty="0" smtClean="0"/>
              <a:t>(</a:t>
            </a:r>
            <a:r>
              <a:rPr lang="en-GB" sz="2000" dirty="0" smtClean="0"/>
              <a:t>this can be updated and revised throughout).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Identify coordinator to see the plan through</a:t>
            </a:r>
          </a:p>
        </p:txBody>
      </p:sp>
    </p:spTree>
    <p:extLst>
      <p:ext uri="{BB962C8B-B14F-4D97-AF65-F5344CB8AC3E}">
        <p14:creationId xmlns:p14="http://schemas.microsoft.com/office/powerpoint/2010/main" val="139945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853" y="260647"/>
            <a:ext cx="7871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B5323"/>
                </a:solidFill>
              </a:rPr>
              <a:t>What a Crisis Management Plan Could Include</a:t>
            </a:r>
            <a:endParaRPr lang="en-US" sz="3200" dirty="0">
              <a:solidFill>
                <a:srgbClr val="0B5323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899592" y="1412776"/>
            <a:ext cx="7056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Ensure statutory obligations are met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Ensure canonical obligations are met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Ensure there is no risk to children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Who needs </a:t>
            </a:r>
            <a:r>
              <a:rPr lang="en-GB" sz="2400" dirty="0" smtClean="0"/>
              <a:t>support? </a:t>
            </a:r>
            <a:r>
              <a:rPr lang="en-GB" sz="2400" dirty="0" smtClean="0"/>
              <a:t>and how </a:t>
            </a:r>
            <a:r>
              <a:rPr lang="en-GB" sz="2400" dirty="0" smtClean="0"/>
              <a:t>that support </a:t>
            </a:r>
            <a:r>
              <a:rPr lang="en-GB" sz="2400" dirty="0" smtClean="0"/>
              <a:t>will be met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Develop communications plan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When the plan will be </a:t>
            </a:r>
            <a:r>
              <a:rPr lang="en-GB" sz="2400" dirty="0" smtClean="0"/>
              <a:t>reviewed or updated</a:t>
            </a:r>
            <a:endParaRPr lang="en-GB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At the end </a:t>
            </a:r>
            <a:r>
              <a:rPr lang="en-GB" sz="2400" dirty="0" smtClean="0"/>
              <a:t>of the process </a:t>
            </a:r>
            <a:r>
              <a:rPr lang="en-GB" sz="2400" dirty="0" smtClean="0"/>
              <a:t>conduct a critical incident review, to identify </a:t>
            </a:r>
            <a:r>
              <a:rPr lang="en-GB" sz="2400" dirty="0" smtClean="0"/>
              <a:t>lessons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9888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36858" y="2708920"/>
            <a:ext cx="11626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>
              <a:solidFill>
                <a:srgbClr val="0B5323"/>
              </a:solidFill>
            </a:endParaRP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35729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35021"/>
            <a:ext cx="2466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Group Work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755576" y="2852936"/>
            <a:ext cx="70567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Discuss how you would deal with the scenario </a:t>
            </a:r>
          </a:p>
        </p:txBody>
      </p:sp>
    </p:spTree>
    <p:extLst>
      <p:ext uri="{BB962C8B-B14F-4D97-AF65-F5344CB8AC3E}">
        <p14:creationId xmlns:p14="http://schemas.microsoft.com/office/powerpoint/2010/main" val="130319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332656"/>
            <a:ext cx="7480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Issues that need addressing scenario 1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899592" y="1916832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The crisis management team should involve the Support Person and Advisor in this situation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Liaising with the statutory authorities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Identifying a suitable alternative accommodation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Identifying suitable support for complainant, respondent and their families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Written restrictions in form of interim management plan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No public ministry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No contact with complainant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No unsupervised contact with children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No clerical garb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Removal of celebret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Consider public statement to be read at mass: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Who delivers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What is the content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Are the lay faithful asked to pray for them?</a:t>
            </a:r>
          </a:p>
        </p:txBody>
      </p:sp>
    </p:spTree>
    <p:extLst>
      <p:ext uri="{BB962C8B-B14F-4D97-AF65-F5344CB8AC3E}">
        <p14:creationId xmlns:p14="http://schemas.microsoft.com/office/powerpoint/2010/main" val="313630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332656"/>
            <a:ext cx="7480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Issues that need addressing scenario 1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179512" y="1916832"/>
            <a:ext cx="8784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Communication – who needs to know?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Colleague clerics and religious – in person or through e-mail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Family of cleric – in person by letter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Complainant – in person by letter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Lay faithful/community – public statement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General media – public statement?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National Board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Removal of public information relating to cleric/religious – websites, bulletins, newsletters etc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Removal of membership of relevant postings (Boards etc)</a:t>
            </a:r>
          </a:p>
        </p:txBody>
      </p:sp>
    </p:spTree>
    <p:extLst>
      <p:ext uri="{BB962C8B-B14F-4D97-AF65-F5344CB8AC3E}">
        <p14:creationId xmlns:p14="http://schemas.microsoft.com/office/powerpoint/2010/main" val="21054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332656"/>
            <a:ext cx="7480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Issues that need addressing scenario 2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899592" y="1916832"/>
            <a:ext cx="7056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The Crisis management team in this instance should include a canon and civil lawyer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Do you liaise with the Holy See and the Nuncio?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How do you respond to media enquiries?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How do you respond to the information given out by the Bishop of Ballygobackwards?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Can the Bishop be made to step aside?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Clarity of management responsibility on an interim and long term basis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Advise on how to respond if people ask questions in training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Ensure access to confidential data is removed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Ensure contact details are removed and that the Bishop is removed from all other relevant postings (i.e. Boards that he is a member of)</a:t>
            </a:r>
          </a:p>
        </p:txBody>
      </p:sp>
    </p:spTree>
    <p:extLst>
      <p:ext uri="{BB962C8B-B14F-4D97-AF65-F5344CB8AC3E}">
        <p14:creationId xmlns:p14="http://schemas.microsoft.com/office/powerpoint/2010/main" val="5035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36858" y="2708920"/>
            <a:ext cx="11881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>
              <a:solidFill>
                <a:srgbClr val="0B5323"/>
              </a:solidFill>
            </a:endParaRP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Lunch</a:t>
            </a:r>
          </a:p>
        </p:txBody>
      </p:sp>
    </p:spTree>
    <p:extLst>
      <p:ext uri="{BB962C8B-B14F-4D97-AF65-F5344CB8AC3E}">
        <p14:creationId xmlns:p14="http://schemas.microsoft.com/office/powerpoint/2010/main" val="204403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348880"/>
            <a:ext cx="7206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Welcome and Prayer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Teresa Devlin</a:t>
            </a:r>
          </a:p>
        </p:txBody>
      </p:sp>
    </p:spTree>
    <p:extLst>
      <p:ext uri="{BB962C8B-B14F-4D97-AF65-F5344CB8AC3E}">
        <p14:creationId xmlns:p14="http://schemas.microsoft.com/office/powerpoint/2010/main" val="3957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35021"/>
            <a:ext cx="2466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Group Work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755576" y="2852936"/>
            <a:ext cx="70567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Discuss how you would deal with the scenario </a:t>
            </a:r>
          </a:p>
        </p:txBody>
      </p:sp>
    </p:spTree>
    <p:extLst>
      <p:ext uri="{BB962C8B-B14F-4D97-AF65-F5344CB8AC3E}">
        <p14:creationId xmlns:p14="http://schemas.microsoft.com/office/powerpoint/2010/main" val="979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332656"/>
            <a:ext cx="7866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B5323"/>
                </a:solidFill>
              </a:rPr>
              <a:t>Issues that need addressing scenarios 3 and 4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467544" y="191683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Be prepared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Gather a team to plan action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Identify a communications plan and identify a spokesperson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Apologise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Arrange to meet those affected and be as open as possible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Talk about the issues at homilies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Refer to the issues in newsletters and in pastoral letters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State what corrective action has been/will take place and give timeframes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 Advise on how to respond if people ask questions in training</a:t>
            </a:r>
          </a:p>
        </p:txBody>
      </p:sp>
    </p:spTree>
    <p:extLst>
      <p:ext uri="{BB962C8B-B14F-4D97-AF65-F5344CB8AC3E}">
        <p14:creationId xmlns:p14="http://schemas.microsoft.com/office/powerpoint/2010/main" val="397805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2708920"/>
            <a:ext cx="38797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>
              <a:solidFill>
                <a:srgbClr val="0B5323"/>
              </a:solidFill>
            </a:endParaRPr>
          </a:p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Communications Plan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5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4642" y="368979"/>
            <a:ext cx="3806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B5323"/>
                </a:solidFill>
              </a:rPr>
              <a:t>Communications Plan</a:t>
            </a:r>
            <a:endParaRPr lang="en-US" sz="3200" dirty="0">
              <a:solidFill>
                <a:srgbClr val="0B5323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251520" y="1916832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As part of the crisis management plan you should have a communications plan prepared in advance this will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What are the redlines?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Who is your audience?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What are the messages you want to send?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How are going to send them?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Who takes responsibility?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5427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235" y="340023"/>
            <a:ext cx="626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B5323"/>
                </a:solidFill>
              </a:rPr>
              <a:t>Top tips for effective communication</a:t>
            </a:r>
            <a:endParaRPr lang="en-US" sz="3200" dirty="0">
              <a:solidFill>
                <a:srgbClr val="0B5323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179512" y="1916832"/>
            <a:ext cx="878497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Be honest, apologise and assure people that children are not at risk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Don’t minimise, don’t </a:t>
            </a:r>
            <a:r>
              <a:rPr lang="en-GB" sz="2000" dirty="0" err="1" smtClean="0"/>
              <a:t>relativise</a:t>
            </a:r>
            <a:endParaRPr lang="en-GB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Don’t let vanity and ego get in the way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Prepare in advance and go in with your eyes opened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Maintain control and plan when you want to release information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Get to the truth quickly and effectively- if you are going to stall be clear and honest why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Don’t air your dirty </a:t>
            </a:r>
            <a:r>
              <a:rPr lang="en-GB" sz="2000" dirty="0" smtClean="0"/>
              <a:t>laundry, comment only on </a:t>
            </a:r>
            <a:r>
              <a:rPr lang="en-GB" sz="2000" dirty="0" smtClean="0"/>
              <a:t>what you are being asked about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Hold your nerve and maintain control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Stick to the key messages you have agreed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“No comment” doesn’t prevent news coverage. It just keeps people from hearing your side of things, though </a:t>
            </a:r>
            <a:r>
              <a:rPr lang="en-GB" sz="2000" dirty="0" smtClean="0"/>
              <a:t>it is not </a:t>
            </a:r>
            <a:r>
              <a:rPr lang="en-GB" sz="2000" dirty="0"/>
              <a:t>always possible to comment.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3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235" y="340023"/>
            <a:ext cx="626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B5323"/>
                </a:solidFill>
              </a:rPr>
              <a:t>Top tips for effective communication</a:t>
            </a:r>
            <a:endParaRPr lang="en-US" sz="3200" dirty="0">
              <a:solidFill>
                <a:srgbClr val="0B5323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899592" y="1916832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 smtClean="0"/>
              <a:t>DOs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Be honest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Appropriately share information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Anticipate and prepare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Ensure that public information is current and correct (own media outlets)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Maintain control- get there before others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Be humble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Take responsibility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DON’Ts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Panic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Allow emotion to cloud your judgement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Don’t breach confidentiality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Don’t be dishonest and cover up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1794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4296" y="2636912"/>
            <a:ext cx="45316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Questions and Evaluation</a:t>
            </a:r>
          </a:p>
          <a:p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9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35021"/>
            <a:ext cx="3285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Aims for the 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978021"/>
            <a:ext cx="80138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200" dirty="0"/>
              <a:t>To discuss what the current crises are that you are facing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200" dirty="0"/>
              <a:t>To outline a </a:t>
            </a:r>
            <a:r>
              <a:rPr lang="en-US" sz="2200" dirty="0" smtClean="0"/>
              <a:t>suggested </a:t>
            </a:r>
            <a:r>
              <a:rPr lang="en-US" sz="2200" dirty="0"/>
              <a:t>response to crisis management </a:t>
            </a:r>
            <a:endParaRPr lang="en-US" sz="2200" dirty="0" smtClean="0"/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To </a:t>
            </a:r>
            <a:r>
              <a:rPr lang="en-US" sz="2200" dirty="0"/>
              <a:t>go through the practicalities of four example </a:t>
            </a:r>
            <a:r>
              <a:rPr lang="en-US" sz="2200" dirty="0" smtClean="0"/>
              <a:t>crises </a:t>
            </a:r>
            <a:r>
              <a:rPr lang="en-US" sz="2200" dirty="0"/>
              <a:t>that have faced the Church in relation to safeguarding.  </a:t>
            </a:r>
          </a:p>
        </p:txBody>
      </p:sp>
    </p:spTree>
    <p:extLst>
      <p:ext uri="{BB962C8B-B14F-4D97-AF65-F5344CB8AC3E}">
        <p14:creationId xmlns:p14="http://schemas.microsoft.com/office/powerpoint/2010/main" val="42115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348880"/>
            <a:ext cx="7206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Introductions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Teresa Devlin</a:t>
            </a:r>
          </a:p>
        </p:txBody>
      </p:sp>
    </p:spTree>
    <p:extLst>
      <p:ext uri="{BB962C8B-B14F-4D97-AF65-F5344CB8AC3E}">
        <p14:creationId xmlns:p14="http://schemas.microsoft.com/office/powerpoint/2010/main" val="19905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35021"/>
            <a:ext cx="2696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B5323"/>
                </a:solidFill>
              </a:rPr>
              <a:t>Introductions</a:t>
            </a:r>
            <a:endParaRPr lang="en-US" sz="3600" dirty="0">
              <a:solidFill>
                <a:srgbClr val="0B5323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755576" y="2852936"/>
            <a:ext cx="70567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Introduce yourself and the Church body you are representing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What do you understand crisis management to be?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What would you like to get out of today?</a:t>
            </a:r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903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9740" y="332656"/>
            <a:ext cx="543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23"/>
                </a:solidFill>
              </a:rPr>
              <a:t>What is crisis management?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921147" y="2535491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Crisis management is the application of strategies designed to help an organisation deal with a sudden and significant negative event.</a:t>
            </a:r>
          </a:p>
        </p:txBody>
      </p:sp>
    </p:spTree>
    <p:extLst>
      <p:ext uri="{BB962C8B-B14F-4D97-AF65-F5344CB8AC3E}">
        <p14:creationId xmlns:p14="http://schemas.microsoft.com/office/powerpoint/2010/main" val="365051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5725" y="263691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B5323"/>
                </a:solidFill>
              </a:rPr>
              <a:t>Why are we talking about this in relation to child safeguarding?</a:t>
            </a:r>
            <a:endParaRPr lang="en-US" sz="3600" dirty="0">
              <a:solidFill>
                <a:srgbClr val="0B53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15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835021"/>
            <a:ext cx="2466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B5323"/>
                </a:solidFill>
              </a:rPr>
              <a:t>Group Work</a:t>
            </a:r>
            <a:endParaRPr lang="en-US" sz="3600" dirty="0">
              <a:solidFill>
                <a:srgbClr val="0B5323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64B06DA-EAB8-6045-8C10-071346EE211F}"/>
              </a:ext>
            </a:extLst>
          </p:cNvPr>
          <p:cNvSpPr txBox="1"/>
          <p:nvPr/>
        </p:nvSpPr>
        <p:spPr>
          <a:xfrm>
            <a:off x="755576" y="2852936"/>
            <a:ext cx="705678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What are the crises that you are currently managing, have managed in the past, or can predict for the future?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What lessons have you learned from your experience around crisis </a:t>
            </a:r>
            <a:r>
              <a:rPr lang="en-GB" sz="2200" dirty="0" smtClean="0"/>
              <a:t>management?</a:t>
            </a:r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31433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348880"/>
            <a:ext cx="7206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 </a:t>
            </a:r>
            <a:r>
              <a:rPr lang="en-US" sz="3200" b="1" dirty="0" smtClean="0"/>
              <a:t>suggested </a:t>
            </a:r>
            <a:r>
              <a:rPr lang="en-US" sz="3200" b="1" dirty="0"/>
              <a:t>response to crisis management 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Teresa Devlin</a:t>
            </a:r>
          </a:p>
        </p:txBody>
      </p:sp>
    </p:spTree>
    <p:extLst>
      <p:ext uri="{BB962C8B-B14F-4D97-AF65-F5344CB8AC3E}">
        <p14:creationId xmlns:p14="http://schemas.microsoft.com/office/powerpoint/2010/main" val="254999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1071</Words>
  <Application>Microsoft Office PowerPoint</Application>
  <PresentationFormat>On-screen Show (4:3)</PresentationFormat>
  <Paragraphs>183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Otis 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Gunning</dc:creator>
  <cp:lastModifiedBy>Niall Moore</cp:lastModifiedBy>
  <cp:revision>235</cp:revision>
  <dcterms:created xsi:type="dcterms:W3CDTF">2011-12-09T20:21:14Z</dcterms:created>
  <dcterms:modified xsi:type="dcterms:W3CDTF">2018-08-01T14:13:23Z</dcterms:modified>
</cp:coreProperties>
</file>