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313" r:id="rId3"/>
    <p:sldId id="365" r:id="rId4"/>
    <p:sldId id="412" r:id="rId5"/>
    <p:sldId id="462" r:id="rId6"/>
    <p:sldId id="477" r:id="rId7"/>
    <p:sldId id="502" r:id="rId8"/>
    <p:sldId id="503" r:id="rId9"/>
    <p:sldId id="504" r:id="rId10"/>
    <p:sldId id="505" r:id="rId11"/>
    <p:sldId id="506" r:id="rId12"/>
    <p:sldId id="416" r:id="rId13"/>
    <p:sldId id="418" r:id="rId14"/>
    <p:sldId id="419" r:id="rId15"/>
    <p:sldId id="386" r:id="rId16"/>
    <p:sldId id="263" r:id="rId17"/>
    <p:sldId id="264" r:id="rId18"/>
    <p:sldId id="457" r:id="rId19"/>
    <p:sldId id="458" r:id="rId20"/>
    <p:sldId id="459" r:id="rId21"/>
    <p:sldId id="507" r:id="rId22"/>
    <p:sldId id="261" r:id="rId23"/>
    <p:sldId id="508" r:id="rId24"/>
    <p:sldId id="268" r:id="rId25"/>
    <p:sldId id="509" r:id="rId26"/>
    <p:sldId id="270" r:id="rId27"/>
    <p:sldId id="511" r:id="rId28"/>
    <p:sldId id="512" r:id="rId29"/>
    <p:sldId id="510" r:id="rId30"/>
    <p:sldId id="272" r:id="rId31"/>
    <p:sldId id="431" r:id="rId32"/>
    <p:sldId id="433" r:id="rId33"/>
    <p:sldId id="434" r:id="rId34"/>
    <p:sldId id="435" r:id="rId35"/>
    <p:sldId id="436" r:id="rId36"/>
    <p:sldId id="437" r:id="rId37"/>
    <p:sldId id="513" r:id="rId38"/>
    <p:sldId id="395"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68"/>
  </p:normalViewPr>
  <p:slideViewPr>
    <p:cSldViewPr snapToObjects="1" showGuides="1">
      <p:cViewPr varScale="1">
        <p:scale>
          <a:sx n="69" d="100"/>
          <a:sy n="69" d="100"/>
        </p:scale>
        <p:origin x="-1182" y="-96"/>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4/15/2019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dirty="0"/>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18</a:t>
            </a:fld>
            <a:endParaRPr lang="en-IE" dirty="0"/>
          </a:p>
        </p:txBody>
      </p:sp>
    </p:spTree>
    <p:extLst>
      <p:ext uri="{BB962C8B-B14F-4D97-AF65-F5344CB8AC3E}">
        <p14:creationId xmlns:p14="http://schemas.microsoft.com/office/powerpoint/2010/main" val="316434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19</a:t>
            </a:fld>
            <a:endParaRPr lang="en-IE" dirty="0"/>
          </a:p>
        </p:txBody>
      </p:sp>
    </p:spTree>
    <p:extLst>
      <p:ext uri="{BB962C8B-B14F-4D97-AF65-F5344CB8AC3E}">
        <p14:creationId xmlns:p14="http://schemas.microsoft.com/office/powerpoint/2010/main" val="1984373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20</a:t>
            </a:fld>
            <a:endParaRPr lang="en-IE" dirty="0"/>
          </a:p>
        </p:txBody>
      </p:sp>
    </p:spTree>
    <p:extLst>
      <p:ext uri="{BB962C8B-B14F-4D97-AF65-F5344CB8AC3E}">
        <p14:creationId xmlns:p14="http://schemas.microsoft.com/office/powerpoint/2010/main" val="421421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21</a:t>
            </a:fld>
            <a:endParaRPr lang="en-GB" dirty="0"/>
          </a:p>
        </p:txBody>
      </p:sp>
    </p:spTree>
    <p:extLst>
      <p:ext uri="{BB962C8B-B14F-4D97-AF65-F5344CB8AC3E}">
        <p14:creationId xmlns:p14="http://schemas.microsoft.com/office/powerpoint/2010/main" val="384657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27</a:t>
            </a:fld>
            <a:endParaRPr lang="en-IE" dirty="0"/>
          </a:p>
        </p:txBody>
      </p:sp>
    </p:spTree>
    <p:extLst>
      <p:ext uri="{BB962C8B-B14F-4D97-AF65-F5344CB8AC3E}">
        <p14:creationId xmlns:p14="http://schemas.microsoft.com/office/powerpoint/2010/main" val="283081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28</a:t>
            </a:fld>
            <a:endParaRPr lang="en-IE" dirty="0"/>
          </a:p>
        </p:txBody>
      </p:sp>
    </p:spTree>
    <p:extLst>
      <p:ext uri="{BB962C8B-B14F-4D97-AF65-F5344CB8AC3E}">
        <p14:creationId xmlns:p14="http://schemas.microsoft.com/office/powerpoint/2010/main" val="2665883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31</a:t>
            </a:fld>
            <a:endParaRPr lang="en-GB" dirty="0"/>
          </a:p>
        </p:txBody>
      </p:sp>
    </p:spTree>
    <p:extLst>
      <p:ext uri="{BB962C8B-B14F-4D97-AF65-F5344CB8AC3E}">
        <p14:creationId xmlns:p14="http://schemas.microsoft.com/office/powerpoint/2010/main" val="12223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32</a:t>
            </a:fld>
            <a:endParaRPr lang="en-IE" dirty="0"/>
          </a:p>
        </p:txBody>
      </p:sp>
    </p:spTree>
    <p:extLst>
      <p:ext uri="{BB962C8B-B14F-4D97-AF65-F5344CB8AC3E}">
        <p14:creationId xmlns:p14="http://schemas.microsoft.com/office/powerpoint/2010/main" val="1875838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33</a:t>
            </a:fld>
            <a:endParaRPr lang="en-IE" dirty="0"/>
          </a:p>
        </p:txBody>
      </p:sp>
    </p:spTree>
    <p:extLst>
      <p:ext uri="{BB962C8B-B14F-4D97-AF65-F5344CB8AC3E}">
        <p14:creationId xmlns:p14="http://schemas.microsoft.com/office/powerpoint/2010/main" val="130919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34</a:t>
            </a:fld>
            <a:endParaRPr lang="en-IE" dirty="0"/>
          </a:p>
        </p:txBody>
      </p:sp>
    </p:spTree>
    <p:extLst>
      <p:ext uri="{BB962C8B-B14F-4D97-AF65-F5344CB8AC3E}">
        <p14:creationId xmlns:p14="http://schemas.microsoft.com/office/powerpoint/2010/main" val="134461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35</a:t>
            </a:fld>
            <a:endParaRPr lang="en-IE" dirty="0"/>
          </a:p>
        </p:txBody>
      </p:sp>
    </p:spTree>
    <p:extLst>
      <p:ext uri="{BB962C8B-B14F-4D97-AF65-F5344CB8AC3E}">
        <p14:creationId xmlns:p14="http://schemas.microsoft.com/office/powerpoint/2010/main" val="1081995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36</a:t>
            </a:fld>
            <a:endParaRPr lang="en-IE" dirty="0"/>
          </a:p>
        </p:txBody>
      </p:sp>
    </p:spTree>
    <p:extLst>
      <p:ext uri="{BB962C8B-B14F-4D97-AF65-F5344CB8AC3E}">
        <p14:creationId xmlns:p14="http://schemas.microsoft.com/office/powerpoint/2010/main" val="1564883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37</a:t>
            </a:fld>
            <a:endParaRPr lang="en-IE" dirty="0"/>
          </a:p>
        </p:txBody>
      </p:sp>
    </p:spTree>
    <p:extLst>
      <p:ext uri="{BB962C8B-B14F-4D97-AF65-F5344CB8AC3E}">
        <p14:creationId xmlns:p14="http://schemas.microsoft.com/office/powerpoint/2010/main" val="2487904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38</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2DFE88-94E1-4163-B2CF-A1B1299076D8}" type="slidenum">
              <a:rPr lang="en-IE" smtClean="0"/>
              <a:t>3</a:t>
            </a:fld>
            <a:endParaRPr lang="en-IE" dirty="0"/>
          </a:p>
        </p:txBody>
      </p:sp>
    </p:spTree>
    <p:extLst>
      <p:ext uri="{BB962C8B-B14F-4D97-AF65-F5344CB8AC3E}">
        <p14:creationId xmlns:p14="http://schemas.microsoft.com/office/powerpoint/2010/main" val="54099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a:t>
            </a:fld>
            <a:endParaRPr lang="en-GB" dirty="0"/>
          </a:p>
        </p:txBody>
      </p:sp>
    </p:spTree>
    <p:extLst>
      <p:ext uri="{BB962C8B-B14F-4D97-AF65-F5344CB8AC3E}">
        <p14:creationId xmlns:p14="http://schemas.microsoft.com/office/powerpoint/2010/main" val="291807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a:t>
            </a:fld>
            <a:endParaRPr lang="en-GB" dirty="0"/>
          </a:p>
        </p:txBody>
      </p:sp>
    </p:spTree>
    <p:extLst>
      <p:ext uri="{BB962C8B-B14F-4D97-AF65-F5344CB8AC3E}">
        <p14:creationId xmlns:p14="http://schemas.microsoft.com/office/powerpoint/2010/main" val="33870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7</a:t>
            </a:fld>
            <a:endParaRPr lang="en-GB" dirty="0"/>
          </a:p>
        </p:txBody>
      </p:sp>
    </p:spTree>
    <p:extLst>
      <p:ext uri="{BB962C8B-B14F-4D97-AF65-F5344CB8AC3E}">
        <p14:creationId xmlns:p14="http://schemas.microsoft.com/office/powerpoint/2010/main" val="381551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6CDE90A-8546-4CC1-A2D3-EBA26A021F21}" type="slidenum">
              <a:rPr lang="en-GB" sz="1200" smtClean="0">
                <a:solidFill>
                  <a:prstClr val="black"/>
                </a:solidFill>
              </a:rPr>
              <a:pPr eaLnBrk="1" hangingPunct="1">
                <a:defRPr/>
              </a:pPr>
              <a:t>14</a:t>
            </a:fld>
            <a:endParaRPr lang="en-GB" sz="1200" dirty="0">
              <a:solidFill>
                <a:prstClr val="black"/>
              </a:solidFill>
            </a:endParaRPr>
          </a:p>
        </p:txBody>
      </p:sp>
      <p:sp>
        <p:nvSpPr>
          <p:cNvPr id="78850" name="Rectangle 2"/>
          <p:cNvSpPr>
            <a:spLocks noGrp="1" noRot="1" noChangeAspect="1" noChangeArrowheads="1" noTextEdit="1"/>
          </p:cNvSpPr>
          <p:nvPr>
            <p:ph type="sldImg"/>
          </p:nvPr>
        </p:nvSpPr>
        <p:spPr>
          <a:ln/>
          <a:extLst/>
        </p:spPr>
      </p:sp>
      <p:sp>
        <p:nvSpPr>
          <p:cNvPr id="78851" name="Rectangle 3"/>
          <p:cNvSpPr>
            <a:spLocks noGrp="1" noChangeArrowheads="1"/>
          </p:cNvSpPr>
          <p:nvPr>
            <p:ph type="body" idx="1"/>
          </p:nvPr>
        </p:nvSpPr>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51205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15</a:t>
            </a:fld>
            <a:endParaRPr lang="en-GB" dirty="0"/>
          </a:p>
        </p:txBody>
      </p:sp>
    </p:spTree>
    <p:extLst>
      <p:ext uri="{BB962C8B-B14F-4D97-AF65-F5344CB8AC3E}">
        <p14:creationId xmlns:p14="http://schemas.microsoft.com/office/powerpoint/2010/main" val="3480988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DD21C27-ABB6-C849-8394-0B41C5151D9B}"/>
              </a:ext>
            </a:extLst>
          </p:cNvPr>
          <p:cNvSpPr/>
          <p:nvPr userDrawn="1"/>
        </p:nvSpPr>
        <p:spPr>
          <a:xfrm>
            <a:off x="74612" y="94456"/>
            <a:ext cx="8994775" cy="128588"/>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5" name="Rectangle 4">
            <a:extLst>
              <a:ext uri="{FF2B5EF4-FFF2-40B4-BE49-F238E27FC236}">
                <a16:creationId xmlns:a16="http://schemas.microsoft.com/office/drawing/2014/main" xmlns="" id="{D77F87EC-1F93-A344-A4AE-B3C90086DFF6}"/>
              </a:ext>
            </a:extLst>
          </p:cNvPr>
          <p:cNvSpPr/>
          <p:nvPr userDrawn="1"/>
        </p:nvSpPr>
        <p:spPr>
          <a:xfrm>
            <a:off x="74613" y="6657975"/>
            <a:ext cx="8994775" cy="127000"/>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6" name="Subtitle 2">
            <a:extLst>
              <a:ext uri="{FF2B5EF4-FFF2-40B4-BE49-F238E27FC236}">
                <a16:creationId xmlns:a16="http://schemas.microsoft.com/office/drawing/2014/main" xmlns="" id="{67718A8F-7CFF-4B42-8292-2D16990A4AEB}"/>
              </a:ext>
            </a:extLst>
          </p:cNvPr>
          <p:cNvSpPr txBox="1">
            <a:spLocks/>
          </p:cNvSpPr>
          <p:nvPr userDrawn="1"/>
        </p:nvSpPr>
        <p:spPr bwMode="auto">
          <a:xfrm>
            <a:off x="1308100" y="2185988"/>
            <a:ext cx="685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ts val="1000"/>
              </a:spcBef>
              <a:buFont typeface="Arial" pitchFamily="34" charset="0"/>
              <a:buNone/>
              <a:defRPr/>
            </a:pPr>
            <a:endParaRPr lang="en-GB" altLang="en-US" sz="2400">
              <a:solidFill>
                <a:srgbClr val="385723"/>
              </a:solidFill>
              <a:latin typeface="Arial" pitchFamily="34" charset="0"/>
              <a:cs typeface="Arial" pitchFamily="34" charset="0"/>
            </a:endParaRPr>
          </a:p>
        </p:txBody>
      </p:sp>
      <p:pic>
        <p:nvPicPr>
          <p:cNvPr id="7" name="Picture 9">
            <a:extLst>
              <a:ext uri="{FF2B5EF4-FFF2-40B4-BE49-F238E27FC236}">
                <a16:creationId xmlns:a16="http://schemas.microsoft.com/office/drawing/2014/main" xmlns="" id="{25B33CE3-3822-D747-B473-85AF5339D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33375"/>
            <a:ext cx="29702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xmlns="" id="{352998B4-51F5-7442-862B-5040831D44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9925" y="5157788"/>
            <a:ext cx="23399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xmlns="" id="{A3B35312-73A6-C840-883C-CADC8C5030C5}"/>
              </a:ext>
            </a:extLst>
          </p:cNvPr>
          <p:cNvSpPr>
            <a:spLocks noGrp="1"/>
          </p:cNvSpPr>
          <p:nvPr>
            <p:ph type="dt" sz="half" idx="10"/>
          </p:nvPr>
        </p:nvSpPr>
        <p:spPr/>
        <p:txBody>
          <a:bodyPr/>
          <a:lstStyle>
            <a:lvl1pPr>
              <a:defRPr smtClean="0"/>
            </a:lvl1pPr>
          </a:lstStyle>
          <a:p>
            <a:pPr>
              <a:defRPr/>
            </a:pPr>
            <a:endParaRPr lang="en-US" altLang="en-US" dirty="0"/>
          </a:p>
        </p:txBody>
      </p:sp>
      <p:sp>
        <p:nvSpPr>
          <p:cNvPr id="10" name="Footer Placeholder 4">
            <a:extLst>
              <a:ext uri="{FF2B5EF4-FFF2-40B4-BE49-F238E27FC236}">
                <a16:creationId xmlns:a16="http://schemas.microsoft.com/office/drawing/2014/main" xmlns="" id="{DD54AD28-B110-DF46-BC93-FB8E0025F141}"/>
              </a:ext>
            </a:extLst>
          </p:cNvPr>
          <p:cNvSpPr>
            <a:spLocks noGrp="1"/>
          </p:cNvSpPr>
          <p:nvPr>
            <p:ph type="ftr" sz="quarter" idx="11"/>
          </p:nvPr>
        </p:nvSpPr>
        <p:spPr/>
        <p:txBody>
          <a:bodyPr/>
          <a:lstStyle>
            <a:lvl1pPr>
              <a:defRPr smtClean="0"/>
            </a:lvl1pPr>
          </a:lstStyle>
          <a:p>
            <a:pPr>
              <a:defRPr/>
            </a:pPr>
            <a:endParaRPr lang="en-US" altLang="en-US" dirty="0"/>
          </a:p>
        </p:txBody>
      </p:sp>
      <p:sp>
        <p:nvSpPr>
          <p:cNvPr id="11" name="Slide Number Placeholder 5">
            <a:extLst>
              <a:ext uri="{FF2B5EF4-FFF2-40B4-BE49-F238E27FC236}">
                <a16:creationId xmlns:a16="http://schemas.microsoft.com/office/drawing/2014/main" xmlns="" id="{2F0164CC-CD8D-E74F-8981-3C09A94086E7}"/>
              </a:ext>
            </a:extLst>
          </p:cNvPr>
          <p:cNvSpPr>
            <a:spLocks noGrp="1"/>
          </p:cNvSpPr>
          <p:nvPr>
            <p:ph type="sldNum"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1545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3B639B-A372-4013-B64E-837484527908}" type="slidenum">
              <a:rPr lang="en-US"/>
              <a:pPr>
                <a:defRPr/>
              </a:pPr>
              <a:t>‹#›</a:t>
            </a:fld>
            <a:endParaRPr lang="en-US" dirty="0"/>
          </a:p>
        </p:txBody>
      </p:sp>
    </p:spTree>
    <p:extLst>
      <p:ext uri="{BB962C8B-B14F-4D97-AF65-F5344CB8AC3E}">
        <p14:creationId xmlns:p14="http://schemas.microsoft.com/office/powerpoint/2010/main" val="11162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solidFill>
                <a:prstClr val="black"/>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96CDCF-872E-4D2D-A167-6B0894BE5A3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9832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EAC0663-5733-B547-AF80-216817C9A448}"/>
              </a:ext>
            </a:extLst>
          </p:cNvPr>
          <p:cNvSpPr/>
          <p:nvPr userDrawn="1"/>
        </p:nvSpPr>
        <p:spPr>
          <a:xfrm>
            <a:off x="0" y="0"/>
            <a:ext cx="9144000" cy="6858000"/>
          </a:xfrm>
          <a:prstGeom prst="rect">
            <a:avLst/>
          </a:prstGeom>
          <a:gradFill>
            <a:gsLst>
              <a:gs pos="0">
                <a:schemeClr val="bg1"/>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safeguarding.ie/images/Pdfs/StandardsDocs/6.2D%20Template%201%20Example%20Child%20Safeguarding%20Statement.doc"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1077218"/>
          </a:xfrm>
          <a:prstGeom prst="rect">
            <a:avLst/>
          </a:prstGeom>
          <a:noFill/>
        </p:spPr>
        <p:txBody>
          <a:bodyPr wrap="square" rtlCol="0">
            <a:spAutoFit/>
          </a:bodyPr>
          <a:lstStyle/>
          <a:p>
            <a:pPr algn="ctr"/>
            <a:r>
              <a:rPr lang="en-US" sz="3200" b="1" dirty="0">
                <a:solidFill>
                  <a:srgbClr val="0B5323"/>
                </a:solidFill>
              </a:rPr>
              <a:t>Training for Lay Apostolates</a:t>
            </a:r>
          </a:p>
          <a:p>
            <a:pPr algn="ctr"/>
            <a:r>
              <a:rPr lang="en-US" sz="3200" b="1" dirty="0">
                <a:solidFill>
                  <a:srgbClr val="0B5323"/>
                </a:solidFill>
              </a:rPr>
              <a:t>27</a:t>
            </a:r>
            <a:r>
              <a:rPr lang="en-US" sz="3200" b="1" baseline="30000" dirty="0">
                <a:solidFill>
                  <a:srgbClr val="0B5323"/>
                </a:solidFill>
              </a:rPr>
              <a:t>th</a:t>
            </a:r>
            <a:r>
              <a:rPr lang="en-US" sz="3200" b="1" dirty="0">
                <a:solidFill>
                  <a:srgbClr val="0B5323"/>
                </a:solidFill>
              </a:rPr>
              <a:t> March 2019</a:t>
            </a:r>
          </a:p>
        </p:txBody>
      </p:sp>
      <p:sp>
        <p:nvSpPr>
          <p:cNvPr id="3" name="Subtitle 2">
            <a:extLst>
              <a:ext uri="{FF2B5EF4-FFF2-40B4-BE49-F238E27FC236}">
                <a16:creationId xmlns:a16="http://schemas.microsoft.com/office/drawing/2014/main" xmlns="" id="{1EAA0C4A-665B-2145-B320-0E2E1254A34E}"/>
              </a:ext>
            </a:extLst>
          </p:cNvPr>
          <p:cNvSpPr>
            <a:spLocks noGrp="1"/>
          </p:cNvSpPr>
          <p:nvPr>
            <p:ph type="subTitle" idx="1"/>
          </p:nvPr>
        </p:nvSpPr>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796" y="405091"/>
            <a:ext cx="7120407" cy="1077218"/>
          </a:xfrm>
          <a:prstGeom prst="rect">
            <a:avLst/>
          </a:prstGeom>
          <a:noFill/>
        </p:spPr>
        <p:txBody>
          <a:bodyPr wrap="square" rtlCol="0">
            <a:spAutoFit/>
          </a:bodyPr>
          <a:lstStyle/>
          <a:p>
            <a:pPr algn="ctr"/>
            <a:r>
              <a:rPr lang="en-IE" sz="3200" b="1" dirty="0">
                <a:solidFill>
                  <a:srgbClr val="0B5323"/>
                </a:solidFill>
              </a:rPr>
              <a:t>  Local Lay Apostolates –without your own procedures</a:t>
            </a:r>
            <a:endParaRPr lang="en-IE" b="1" dirty="0">
              <a:solidFill>
                <a:srgbClr val="0B5323"/>
              </a:solidFill>
            </a:endParaRPr>
          </a:p>
        </p:txBody>
      </p:sp>
      <p:sp>
        <p:nvSpPr>
          <p:cNvPr id="6" name="Rectangle 5"/>
          <p:cNvSpPr/>
          <p:nvPr/>
        </p:nvSpPr>
        <p:spPr>
          <a:xfrm>
            <a:off x="899592" y="2060848"/>
            <a:ext cx="7704856" cy="1200329"/>
          </a:xfrm>
          <a:prstGeom prst="rect">
            <a:avLst/>
          </a:prstGeom>
        </p:spPr>
        <p:txBody>
          <a:bodyPr wrap="square">
            <a:spAutoFit/>
          </a:bodyPr>
          <a:lstStyle/>
          <a:p>
            <a:pPr marL="285750" indent="-285750">
              <a:buFont typeface="Arial" panose="020B0604020202020204" pitchFamily="34" charset="0"/>
              <a:buChar char="•"/>
            </a:pPr>
            <a:r>
              <a:rPr lang="en-US" sz="2400" dirty="0"/>
              <a:t>Either Church authority refuses you permission to minister</a:t>
            </a:r>
          </a:p>
          <a:p>
            <a:pPr marL="285750" indent="-285750">
              <a:buFont typeface="Arial" panose="020B0604020202020204" pitchFamily="34" charset="0"/>
              <a:buChar char="•"/>
            </a:pPr>
            <a:r>
              <a:rPr lang="en-US" sz="2400" dirty="0"/>
              <a:t>Church authority takes responsibility for the group</a:t>
            </a:r>
          </a:p>
          <a:p>
            <a:pPr marL="285750" indent="-285750">
              <a:buFont typeface="Arial" panose="020B0604020202020204" pitchFamily="34" charset="0"/>
              <a:buChar char="•"/>
            </a:pPr>
            <a:r>
              <a:rPr lang="en-US" sz="2400" dirty="0"/>
              <a:t>You develop your own procedures</a:t>
            </a:r>
          </a:p>
        </p:txBody>
      </p:sp>
    </p:spTree>
    <p:extLst>
      <p:ext uri="{BB962C8B-B14F-4D97-AF65-F5344CB8AC3E}">
        <p14:creationId xmlns:p14="http://schemas.microsoft.com/office/powerpoint/2010/main" val="182269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796" y="405091"/>
            <a:ext cx="7120407" cy="584775"/>
          </a:xfrm>
          <a:prstGeom prst="rect">
            <a:avLst/>
          </a:prstGeom>
          <a:noFill/>
        </p:spPr>
        <p:txBody>
          <a:bodyPr wrap="square" rtlCol="0">
            <a:spAutoFit/>
          </a:bodyPr>
          <a:lstStyle/>
          <a:p>
            <a:pPr algn="ctr"/>
            <a:r>
              <a:rPr lang="en-IE" sz="3200" b="1" dirty="0">
                <a:solidFill>
                  <a:srgbClr val="0B5323"/>
                </a:solidFill>
              </a:rPr>
              <a:t>  Key questions</a:t>
            </a:r>
            <a:endParaRPr lang="en-IE" b="1" dirty="0">
              <a:solidFill>
                <a:srgbClr val="0B5323"/>
              </a:solidFill>
            </a:endParaRPr>
          </a:p>
        </p:txBody>
      </p:sp>
      <p:sp>
        <p:nvSpPr>
          <p:cNvPr id="6" name="Rectangle 5"/>
          <p:cNvSpPr/>
          <p:nvPr/>
        </p:nvSpPr>
        <p:spPr>
          <a:xfrm>
            <a:off x="1051992" y="1510201"/>
            <a:ext cx="7704856" cy="1569660"/>
          </a:xfrm>
          <a:prstGeom prst="rect">
            <a:avLst/>
          </a:prstGeom>
        </p:spPr>
        <p:txBody>
          <a:bodyPr wrap="square">
            <a:spAutoFit/>
          </a:bodyPr>
          <a:lstStyle/>
          <a:p>
            <a:pPr marL="285750" indent="-285750">
              <a:buFont typeface="Arial" panose="020B0604020202020204" pitchFamily="34" charset="0"/>
              <a:buChar char="•"/>
            </a:pPr>
            <a:r>
              <a:rPr lang="en-US" sz="2400" dirty="0"/>
              <a:t>Have you permission to minister from the Church authority?</a:t>
            </a:r>
          </a:p>
          <a:p>
            <a:pPr marL="285750" indent="-285750">
              <a:buFont typeface="Arial" panose="020B0604020202020204" pitchFamily="34" charset="0"/>
              <a:buChar char="•"/>
            </a:pPr>
            <a:r>
              <a:rPr lang="en-US" sz="2400" dirty="0"/>
              <a:t>Do you have appropriate insurance?</a:t>
            </a:r>
          </a:p>
          <a:p>
            <a:pPr marL="285750" indent="-285750">
              <a:buFont typeface="Arial" panose="020B0604020202020204" pitchFamily="34" charset="0"/>
              <a:buChar char="•"/>
            </a:pPr>
            <a:r>
              <a:rPr lang="en-US" sz="2400" dirty="0"/>
              <a:t>Whose policy do you follow and when?</a:t>
            </a:r>
          </a:p>
        </p:txBody>
      </p:sp>
    </p:spTree>
    <p:extLst>
      <p:ext uri="{BB962C8B-B14F-4D97-AF65-F5344CB8AC3E}">
        <p14:creationId xmlns:p14="http://schemas.microsoft.com/office/powerpoint/2010/main" val="379497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1740" y="476672"/>
            <a:ext cx="7120407" cy="584775"/>
          </a:xfrm>
          <a:prstGeom prst="rect">
            <a:avLst/>
          </a:prstGeom>
          <a:noFill/>
        </p:spPr>
        <p:txBody>
          <a:bodyPr wrap="square" rtlCol="0">
            <a:spAutoFit/>
          </a:bodyPr>
          <a:lstStyle/>
          <a:p>
            <a:pPr algn="ctr"/>
            <a:r>
              <a:rPr lang="en-IE" sz="3200" b="1" dirty="0">
                <a:solidFill>
                  <a:srgbClr val="0070C0"/>
                </a:solidFill>
              </a:rPr>
              <a:t>  </a:t>
            </a:r>
            <a:r>
              <a:rPr lang="en-IE" sz="3200" b="1" dirty="0">
                <a:solidFill>
                  <a:srgbClr val="0B5323"/>
                </a:solidFill>
              </a:rPr>
              <a:t>Terminology, Website and App</a:t>
            </a:r>
            <a:endParaRPr lang="en-IE" b="1" dirty="0">
              <a:solidFill>
                <a:srgbClr val="0B5323"/>
              </a:solidFill>
            </a:endParaRPr>
          </a:p>
        </p:txBody>
      </p:sp>
      <p:sp>
        <p:nvSpPr>
          <p:cNvPr id="5" name="Rectangle 4"/>
          <p:cNvSpPr/>
          <p:nvPr/>
        </p:nvSpPr>
        <p:spPr>
          <a:xfrm>
            <a:off x="899592" y="2190203"/>
            <a:ext cx="7704856" cy="3970318"/>
          </a:xfrm>
          <a:prstGeom prst="rect">
            <a:avLst/>
          </a:prstGeom>
        </p:spPr>
        <p:txBody>
          <a:bodyPr wrap="square">
            <a:spAutoFit/>
          </a:bodyPr>
          <a:lstStyle/>
          <a:p>
            <a:pPr marL="342900" indent="-342900">
              <a:buAutoNum type="arabicPeriod"/>
            </a:pPr>
            <a:r>
              <a:rPr lang="en-US" b="1" dirty="0">
                <a:solidFill>
                  <a:srgbClr val="0B5323"/>
                </a:solidFill>
              </a:rPr>
              <a:t>Policy </a:t>
            </a:r>
            <a:r>
              <a:rPr lang="en-US" dirty="0"/>
              <a:t>is pages 8-12 </a:t>
            </a:r>
          </a:p>
          <a:p>
            <a:pPr marL="342900" indent="-342900">
              <a:buAutoNum type="arabicPeriod"/>
            </a:pPr>
            <a:r>
              <a:rPr lang="en-US" b="1" dirty="0">
                <a:solidFill>
                  <a:srgbClr val="0B5323"/>
                </a:solidFill>
              </a:rPr>
              <a:t>Policy Statement </a:t>
            </a:r>
            <a:r>
              <a:rPr lang="en-US" dirty="0"/>
              <a:t>is the first two paragraphs of page 8.  The wording of these paragraphs cannot be changed or adapted in any way.</a:t>
            </a:r>
          </a:p>
          <a:p>
            <a:pPr marL="342900" indent="-342900">
              <a:buAutoNum type="arabicPeriod"/>
            </a:pPr>
            <a:r>
              <a:rPr lang="en-US" b="1" dirty="0">
                <a:solidFill>
                  <a:srgbClr val="0B5323"/>
                </a:solidFill>
              </a:rPr>
              <a:t>Standards</a:t>
            </a:r>
            <a:r>
              <a:rPr lang="en-US" dirty="0"/>
              <a:t> are set out on page 13</a:t>
            </a:r>
          </a:p>
          <a:p>
            <a:pPr marL="342900" indent="-342900">
              <a:buAutoNum type="arabicPeriod"/>
            </a:pPr>
            <a:r>
              <a:rPr lang="en-US" b="1" dirty="0">
                <a:solidFill>
                  <a:srgbClr val="0B5323"/>
                </a:solidFill>
              </a:rPr>
              <a:t>Indicators</a:t>
            </a:r>
            <a:r>
              <a:rPr lang="en-US" dirty="0"/>
              <a:t> are the standards broken down and are grouped into 3 categories:</a:t>
            </a:r>
          </a:p>
          <a:p>
            <a:pPr marL="800100" lvl="1" indent="-342900">
              <a:buAutoNum type="arabicPeriod"/>
            </a:pPr>
            <a:r>
              <a:rPr lang="en-US" dirty="0"/>
              <a:t>Ministry with children (Table 1) page 16</a:t>
            </a:r>
          </a:p>
          <a:p>
            <a:pPr marL="800100" lvl="1" indent="-342900">
              <a:buAutoNum type="arabicPeriod"/>
            </a:pPr>
            <a:r>
              <a:rPr lang="en-US" dirty="0"/>
              <a:t>Those with no ministry with children but are managing cases (Table 2) page 18</a:t>
            </a:r>
          </a:p>
          <a:p>
            <a:pPr marL="800100" lvl="1" indent="-342900">
              <a:buAutoNum type="arabicPeriod"/>
            </a:pPr>
            <a:r>
              <a:rPr lang="en-US" dirty="0"/>
              <a:t>Those with no ministry with children (Table 3) page 20</a:t>
            </a:r>
          </a:p>
          <a:p>
            <a:pPr marL="342900" indent="-342900">
              <a:buAutoNum type="arabicPeriod"/>
            </a:pPr>
            <a:r>
              <a:rPr lang="en-US" b="1" dirty="0">
                <a:solidFill>
                  <a:srgbClr val="0B5323"/>
                </a:solidFill>
              </a:rPr>
              <a:t>Procedures </a:t>
            </a:r>
            <a:r>
              <a:rPr lang="en-US" dirty="0"/>
              <a:t>are the written documents you need to help assist with practice to live out the indicators of the standards.  The guidance can help you to do this, if you need it.</a:t>
            </a:r>
          </a:p>
          <a:p>
            <a:pPr marL="342900" indent="-342900">
              <a:buAutoNum type="arabicPeriod"/>
            </a:pPr>
            <a:r>
              <a:rPr lang="en-US" b="1" dirty="0">
                <a:solidFill>
                  <a:srgbClr val="0B5323"/>
                </a:solidFill>
              </a:rPr>
              <a:t>Guidance </a:t>
            </a:r>
            <a:r>
              <a:rPr lang="en-US" dirty="0"/>
              <a:t>is support for all aspects of safeguarding children and is there to assist if necessary</a:t>
            </a:r>
            <a:endParaRPr lang="en-US" b="1" dirty="0">
              <a:solidFill>
                <a:srgbClr val="0B5323"/>
              </a:solidFill>
            </a:endParaRPr>
          </a:p>
        </p:txBody>
      </p:sp>
      <p:sp>
        <p:nvSpPr>
          <p:cNvPr id="6" name="Rectangle 5"/>
          <p:cNvSpPr/>
          <p:nvPr/>
        </p:nvSpPr>
        <p:spPr>
          <a:xfrm>
            <a:off x="1051992" y="1510201"/>
            <a:ext cx="7704856" cy="646331"/>
          </a:xfrm>
          <a:prstGeom prst="rect">
            <a:avLst/>
          </a:prstGeom>
        </p:spPr>
        <p:txBody>
          <a:bodyPr wrap="square">
            <a:spAutoFit/>
          </a:bodyPr>
          <a:lstStyle/>
          <a:p>
            <a:r>
              <a:rPr lang="en-US" dirty="0"/>
              <a:t>Terminology used throughout this presentation and where it can be found in the Policy and Standards document</a:t>
            </a:r>
          </a:p>
        </p:txBody>
      </p:sp>
    </p:spTree>
    <p:extLst>
      <p:ext uri="{BB962C8B-B14F-4D97-AF65-F5344CB8AC3E}">
        <p14:creationId xmlns:p14="http://schemas.microsoft.com/office/powerpoint/2010/main" val="147649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772816"/>
            <a:ext cx="8496944" cy="3231654"/>
          </a:xfrm>
          <a:prstGeom prst="rect">
            <a:avLst/>
          </a:prstGeom>
          <a:noFill/>
        </p:spPr>
        <p:txBody>
          <a:bodyPr wrap="square" rtlCol="0">
            <a:spAutoFit/>
          </a:bodyPr>
          <a:lstStyle/>
          <a:p>
            <a:r>
              <a:rPr lang="en-IE" sz="2400" b="1" dirty="0">
                <a:solidFill>
                  <a:srgbClr val="0B5323"/>
                </a:solidFill>
              </a:rPr>
              <a:t>Ministry with Children</a:t>
            </a:r>
          </a:p>
          <a:p>
            <a:endParaRPr lang="en-IE" b="1" dirty="0"/>
          </a:p>
          <a:p>
            <a:pPr marL="285750" indent="-285750">
              <a:buFont typeface="Arial" panose="020B0604020202020204" pitchFamily="34" charset="0"/>
              <a:buChar char="•"/>
            </a:pPr>
            <a:r>
              <a:rPr lang="en-IE" dirty="0"/>
              <a:t>Any work or service undertaken by Church Personnel with children, which is under the authority of their church body</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Any work with children undertaken by Church personnel (lay, vowed and ordained) within Church property, which is under their authority of their Church body;</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All priests in active ministry under the authority of their Church body are to be considered as having ministry with children.</a:t>
            </a:r>
          </a:p>
          <a:p>
            <a:pPr marL="285750" indent="-285750">
              <a:buFont typeface="Arial" panose="020B0604020202020204" pitchFamily="34" charset="0"/>
              <a:buChar char="•"/>
            </a:pPr>
            <a:endParaRPr lang="en-IE" b="1" dirty="0"/>
          </a:p>
        </p:txBody>
      </p:sp>
    </p:spTree>
    <p:extLst>
      <p:ext uri="{BB962C8B-B14F-4D97-AF65-F5344CB8AC3E}">
        <p14:creationId xmlns:p14="http://schemas.microsoft.com/office/powerpoint/2010/main" val="73965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8496944" cy="6048672"/>
          </a:xfrm>
          <a:prstGeom prst="rect">
            <a:avLst/>
          </a:prstGeom>
        </p:spPr>
      </p:pic>
    </p:spTree>
    <p:extLst>
      <p:ext uri="{BB962C8B-B14F-4D97-AF65-F5344CB8AC3E}">
        <p14:creationId xmlns:p14="http://schemas.microsoft.com/office/powerpoint/2010/main" val="195169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6858" y="2708920"/>
            <a:ext cx="1162691" cy="1077218"/>
          </a:xfrm>
          <a:prstGeom prst="rect">
            <a:avLst/>
          </a:prstGeom>
          <a:noFill/>
        </p:spPr>
        <p:txBody>
          <a:bodyPr wrap="none" rtlCol="0">
            <a:spAutoFit/>
          </a:bodyPr>
          <a:lstStyle/>
          <a:p>
            <a:endParaRPr lang="en-US" sz="3200" dirty="0">
              <a:solidFill>
                <a:srgbClr val="0B5323"/>
              </a:solidFill>
            </a:endParaRPr>
          </a:p>
          <a:p>
            <a:r>
              <a:rPr lang="en-US" sz="3200" b="1" dirty="0">
                <a:solidFill>
                  <a:schemeClr val="tx1">
                    <a:lumMod val="95000"/>
                    <a:lumOff val="5000"/>
                  </a:schemeClr>
                </a:solidFill>
              </a:rPr>
              <a:t>Break</a:t>
            </a:r>
          </a:p>
        </p:txBody>
      </p:sp>
    </p:spTree>
    <p:extLst>
      <p:ext uri="{BB962C8B-B14F-4D97-AF65-F5344CB8AC3E}">
        <p14:creationId xmlns:p14="http://schemas.microsoft.com/office/powerpoint/2010/main" val="253463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A72BB35B-5335-8D4A-A310-9D6460E598CE}"/>
              </a:ext>
            </a:extLst>
          </p:cNvPr>
          <p:cNvSpPr>
            <a:spLocks noGrp="1"/>
          </p:cNvSpPr>
          <p:nvPr>
            <p:ph type="ctrTitle"/>
          </p:nvPr>
        </p:nvSpPr>
        <p:spPr>
          <a:xfrm>
            <a:off x="0" y="1695450"/>
            <a:ext cx="9144000" cy="1520825"/>
          </a:xfrm>
        </p:spPr>
        <p:txBody>
          <a:bodyPr/>
          <a:lstStyle/>
          <a:p>
            <a:pPr eaLnBrk="1" hangingPunct="1"/>
            <a:r>
              <a:rPr lang="en-US" altLang="en-US" sz="3200" b="1">
                <a:solidFill>
                  <a:srgbClr val="FFC000"/>
                </a:solidFill>
                <a:latin typeface="Arial" panose="020B0604020202020204" pitchFamily="34" charset="0"/>
                <a:cs typeface="Arial" panose="020B0604020202020204" pitchFamily="34" charset="0"/>
              </a:rPr>
              <a:t>Standard 2: Procedures for Responding to Child Protection Suspicions, Concerns, Knowledge or Allegations.</a:t>
            </a:r>
            <a:endParaRPr lang="en-US" altLang="en-US" sz="3200" b="1">
              <a:solidFill>
                <a:srgbClr val="C00000"/>
              </a:solidFill>
              <a:latin typeface="Arial" panose="020B0604020202020204" pitchFamily="34" charset="0"/>
              <a:cs typeface="Arial" panose="020B0604020202020204" pitchFamily="34" charset="0"/>
            </a:endParaRPr>
          </a:p>
        </p:txBody>
      </p:sp>
      <p:sp>
        <p:nvSpPr>
          <p:cNvPr id="10243" name="Subtitle 2">
            <a:extLst>
              <a:ext uri="{FF2B5EF4-FFF2-40B4-BE49-F238E27FC236}">
                <a16:creationId xmlns:a16="http://schemas.microsoft.com/office/drawing/2014/main" xmlns="" id="{E1B4D2E7-BD80-C147-8932-0E2397F7BA99}"/>
              </a:ext>
            </a:extLst>
          </p:cNvPr>
          <p:cNvSpPr>
            <a:spLocks noGrp="1"/>
          </p:cNvSpPr>
          <p:nvPr>
            <p:ph type="subTitle" idx="1"/>
          </p:nvPr>
        </p:nvSpPr>
        <p:spPr>
          <a:xfrm>
            <a:off x="652463" y="3582988"/>
            <a:ext cx="7097712" cy="2924175"/>
          </a:xfrm>
        </p:spPr>
        <p:txBody>
          <a:bodyPr/>
          <a:lstStyle/>
          <a:p>
            <a:pPr marL="342900" indent="-342900" algn="l" eaLnBrk="1" hangingPunct="1">
              <a:spcAft>
                <a:spcPts val="450"/>
              </a:spcAft>
              <a:buFont typeface="Arial" panose="020B0604020202020204" pitchFamily="34" charset="0"/>
              <a:buChar char="•"/>
            </a:pPr>
            <a:r>
              <a:rPr lang="en-US" altLang="en-US">
                <a:latin typeface="Arial" panose="020B0604020202020204" pitchFamily="34" charset="0"/>
                <a:cs typeface="Arial" panose="020B0604020202020204" pitchFamily="34" charset="0"/>
              </a:rPr>
              <a:t>Clear guidance to ensure a prompt response to allegations, suspicions, and concerns about a child’s safety or welfare</a:t>
            </a:r>
          </a:p>
          <a:p>
            <a:pPr marL="342900" indent="-342900" algn="l" eaLnBrk="1" hangingPunct="1">
              <a:spcAft>
                <a:spcPts val="450"/>
              </a:spcAft>
              <a:buFont typeface="Arial" panose="020B0604020202020204" pitchFamily="34" charset="0"/>
              <a:buChar char="•"/>
            </a:pPr>
            <a:r>
              <a:rPr lang="en-US" altLang="en-US">
                <a:latin typeface="Arial" panose="020B0604020202020204" pitchFamily="34" charset="0"/>
                <a:cs typeface="Arial" panose="020B0604020202020204" pitchFamily="34" charset="0"/>
              </a:rPr>
              <a:t>All concerns are reported promptly to the statutory authorities</a:t>
            </a:r>
          </a:p>
          <a:p>
            <a:pPr marL="342900" indent="-342900" algn="l" eaLnBrk="1" hangingPunct="1">
              <a:spcAft>
                <a:spcPts val="450"/>
              </a:spcAft>
              <a:buFont typeface="Arial" panose="020B0604020202020204" pitchFamily="34" charset="0"/>
              <a:buChar char="•"/>
            </a:pPr>
            <a:r>
              <a:rPr lang="en-US" altLang="en-US">
                <a:latin typeface="Arial" panose="020B0604020202020204" pitchFamily="34" charset="0"/>
                <a:cs typeface="Arial" panose="020B0604020202020204" pitchFamily="34" charset="0"/>
              </a:rPr>
              <a:t>Guiding principle: Safety of the child is the  paramount consideration</a:t>
            </a:r>
          </a:p>
          <a:p>
            <a:pPr marL="342900" indent="-342900" algn="l" eaLnBrk="1" hangingPunct="1">
              <a:spcAft>
                <a:spcPts val="450"/>
              </a:spcAft>
            </a:pPr>
            <a:endParaRPr lang="en-GB" altLang="en-US">
              <a:latin typeface="Arial" panose="020B0604020202020204" pitchFamily="34" charset="0"/>
              <a:cs typeface="Arial" panose="020B0604020202020204" pitchFamily="34" charset="0"/>
            </a:endParaRPr>
          </a:p>
        </p:txBody>
      </p:sp>
      <p:pic>
        <p:nvPicPr>
          <p:cNvPr id="10244" name="Picture 2" descr="C:\Documents and Settings\niall.moore\Desktop\New Image.JPG">
            <a:extLst>
              <a:ext uri="{FF2B5EF4-FFF2-40B4-BE49-F238E27FC236}">
                <a16:creationId xmlns:a16="http://schemas.microsoft.com/office/drawing/2014/main" xmlns="" id="{D03DB3AE-4659-9F4C-9F75-97925C250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487" t="12492" r="11421" b="12012"/>
          <a:stretch>
            <a:fillRect/>
          </a:stretch>
        </p:blipFill>
        <p:spPr bwMode="auto">
          <a:xfrm>
            <a:off x="7178675" y="269875"/>
            <a:ext cx="19653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769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1">
            <a:extLst>
              <a:ext uri="{FF2B5EF4-FFF2-40B4-BE49-F238E27FC236}">
                <a16:creationId xmlns:a16="http://schemas.microsoft.com/office/drawing/2014/main" xmlns="" id="{A657340E-24D4-1A46-AB5D-D828A7A89C0E}"/>
              </a:ext>
            </a:extLst>
          </p:cNvPr>
          <p:cNvGraphicFramePr>
            <a:graphicFrameLocks noChangeAspect="1"/>
          </p:cNvGraphicFramePr>
          <p:nvPr/>
        </p:nvGraphicFramePr>
        <p:xfrm>
          <a:off x="263525" y="369888"/>
          <a:ext cx="8640763" cy="6118225"/>
        </p:xfrm>
        <a:graphic>
          <a:graphicData uri="http://schemas.openxmlformats.org/presentationml/2006/ole">
            <mc:AlternateContent xmlns:mc="http://schemas.openxmlformats.org/markup-compatibility/2006">
              <mc:Choice xmlns:v="urn:schemas-microsoft-com:vml" Requires="v">
                <p:oleObj spid="_x0000_s2051" name="Acrobat Document" r:id="rId3" imgW="20104100" imgH="10668000" progId="AcroExch.Document.DC">
                  <p:embed/>
                </p:oleObj>
              </mc:Choice>
              <mc:Fallback>
                <p:oleObj name="Acrobat Document" r:id="rId3" imgW="20104100" imgH="10668000" progId="AcroExch.Document.DC">
                  <p:embed/>
                  <p:pic>
                    <p:nvPicPr>
                      <p:cNvPr id="11266" name="Object 1">
                        <a:extLst>
                          <a:ext uri="{FF2B5EF4-FFF2-40B4-BE49-F238E27FC236}">
                            <a16:creationId xmlns:a16="http://schemas.microsoft.com/office/drawing/2014/main" xmlns="" id="{A657340E-24D4-1A46-AB5D-D828A7A89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369888"/>
                        <a:ext cx="8640763"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8975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5016758"/>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endParaRPr lang="en-US" sz="2400" dirty="0"/>
          </a:p>
          <a:p>
            <a:pPr marL="342900" indent="-342900">
              <a:buFont typeface="Arial" panose="020B0604020202020204" pitchFamily="34" charset="0"/>
              <a:buChar char="•"/>
            </a:pPr>
            <a:r>
              <a:rPr lang="en-GB" sz="2400" dirty="0"/>
              <a:t>Mandated persons (as defined in the Children First Act 2015) are people who have contact with children and/or families and who, because of their qualifications, training and/or employment role, are in a key position to help protect children from harm</a:t>
            </a:r>
          </a:p>
          <a:p>
            <a:endParaRPr lang="en-GB" sz="2400" dirty="0"/>
          </a:p>
          <a:p>
            <a:pPr marL="342900" indent="-342900">
              <a:buFont typeface="Arial" panose="020B0604020202020204" pitchFamily="34" charset="0"/>
              <a:buChar char="•"/>
            </a:pPr>
            <a:r>
              <a:rPr lang="en-GB" sz="2400" dirty="0"/>
              <a:t>Each Church body should consult the full list of categories who are classified as mandated persons under Schedule 2 of the Children First Act 2015 to establish which members of Church personnel are classified as mandated persons</a:t>
            </a:r>
            <a:endParaRPr lang="en-US" sz="2400" dirty="0"/>
          </a:p>
        </p:txBody>
      </p:sp>
    </p:spTree>
    <p:extLst>
      <p:ext uri="{BB962C8B-B14F-4D97-AF65-F5344CB8AC3E}">
        <p14:creationId xmlns:p14="http://schemas.microsoft.com/office/powerpoint/2010/main" val="384382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3908762"/>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r>
              <a:rPr lang="en-US" sz="2400" dirty="0"/>
              <a:t>It should be understood that:</a:t>
            </a:r>
          </a:p>
          <a:p>
            <a:endParaRPr lang="en-US" sz="2400" dirty="0"/>
          </a:p>
          <a:p>
            <a:pPr marL="342900" indent="-342900">
              <a:buFont typeface="Arial" panose="020B0604020202020204" pitchFamily="34" charset="0"/>
              <a:buChar char="•"/>
            </a:pPr>
            <a:r>
              <a:rPr lang="en-GB" sz="2400" dirty="0"/>
              <a:t>All clerics and religious </a:t>
            </a:r>
            <a:r>
              <a:rPr lang="en-GB" sz="2400" dirty="0" smtClean="0"/>
              <a:t>are </a:t>
            </a:r>
            <a:r>
              <a:rPr lang="en-GB" sz="2400" dirty="0"/>
              <a:t>to be considered mandated persons </a:t>
            </a:r>
          </a:p>
          <a:p>
            <a:pPr marL="342900" indent="-342900">
              <a:buFont typeface="Arial" panose="020B0604020202020204" pitchFamily="34" charset="0"/>
              <a:buChar char="•"/>
            </a:pPr>
            <a:r>
              <a:rPr lang="en-GB" sz="2400" dirty="0"/>
              <a:t>Volunteers are not mandated persons under the Children First Act 2015. However DLPs or Deputy DLPs who are volunteers are classed as mandated persons under Church standards.</a:t>
            </a:r>
          </a:p>
          <a:p>
            <a:endParaRPr lang="en-GB" sz="2400" dirty="0"/>
          </a:p>
        </p:txBody>
      </p:sp>
    </p:spTree>
    <p:extLst>
      <p:ext uri="{BB962C8B-B14F-4D97-AF65-F5344CB8AC3E}">
        <p14:creationId xmlns:p14="http://schemas.microsoft.com/office/powerpoint/2010/main" val="318825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569660"/>
          </a:xfrm>
          <a:prstGeom prst="rect">
            <a:avLst/>
          </a:prstGeom>
          <a:noFill/>
        </p:spPr>
        <p:txBody>
          <a:bodyPr wrap="square" rtlCol="0">
            <a:spAutoFit/>
          </a:bodyPr>
          <a:lstStyle/>
          <a:p>
            <a:pPr algn="ctr"/>
            <a:r>
              <a:rPr lang="en-US" sz="3200" b="1" dirty="0">
                <a:solidFill>
                  <a:srgbClr val="0B5323"/>
                </a:solidFill>
              </a:rPr>
              <a:t>Welcome, Introductions and Prayer</a:t>
            </a:r>
          </a:p>
          <a:p>
            <a:pPr algn="ctr"/>
            <a:endParaRPr lang="en-US" sz="3200" b="1" dirty="0">
              <a:solidFill>
                <a:srgbClr val="0B5323"/>
              </a:solidFill>
            </a:endParaRPr>
          </a:p>
          <a:p>
            <a:pPr algn="ctr"/>
            <a:r>
              <a:rPr lang="en-US" sz="3200" b="1" dirty="0">
                <a:solidFill>
                  <a:srgbClr val="0B5323"/>
                </a:solidFill>
              </a:rPr>
              <a:t>Teresa Devlin</a:t>
            </a:r>
          </a:p>
        </p:txBody>
      </p:sp>
    </p:spTree>
    <p:extLst>
      <p:ext uri="{BB962C8B-B14F-4D97-AF65-F5344CB8AC3E}">
        <p14:creationId xmlns:p14="http://schemas.microsoft.com/office/powerpoint/2010/main" val="39572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endParaRPr lang="en-US" sz="2400" dirty="0"/>
          </a:p>
        </p:txBody>
      </p:sp>
      <p:sp>
        <p:nvSpPr>
          <p:cNvPr id="3" name="Rectangle 2">
            <a:extLst>
              <a:ext uri="{FF2B5EF4-FFF2-40B4-BE49-F238E27FC236}">
                <a16:creationId xmlns:a16="http://schemas.microsoft.com/office/drawing/2014/main" xmlns="" id="{13769CE7-E457-6744-A0A0-10A0C36CB04D}"/>
              </a:ext>
            </a:extLst>
          </p:cNvPr>
          <p:cNvSpPr/>
          <p:nvPr/>
        </p:nvSpPr>
        <p:spPr>
          <a:xfrm>
            <a:off x="179512" y="1859340"/>
            <a:ext cx="8352928" cy="4154984"/>
          </a:xfrm>
          <a:prstGeom prst="rect">
            <a:avLst/>
          </a:prstGeom>
        </p:spPr>
        <p:txBody>
          <a:bodyPr wrap="square">
            <a:spAutoFit/>
          </a:bodyPr>
          <a:lstStyle/>
          <a:p>
            <a:pPr marL="342900" indent="-342900">
              <a:buFont typeface="Arial" panose="020B0604020202020204" pitchFamily="34" charset="0"/>
              <a:buChar char="•"/>
            </a:pPr>
            <a:r>
              <a:rPr lang="en-GB" sz="2400" dirty="0"/>
              <a:t>On completion of this process the Church authority must retain a list of all mandated persons, and ensure this is kept up to date. In developing this list </a:t>
            </a:r>
            <a:r>
              <a:rPr lang="en-GB" sz="2400" dirty="0" err="1"/>
              <a:t>Tusla</a:t>
            </a:r>
            <a:r>
              <a:rPr lang="en-GB" sz="2400" dirty="0"/>
              <a:t> have advised that there should be a clear statement of the type of roles that a Church body are listing as mandated persons then a number of mandated persons that are in the Church body against each role. For Example</a:t>
            </a:r>
          </a:p>
          <a:p>
            <a:pPr marL="800100" lvl="1" indent="-342900">
              <a:buFont typeface="Arial" panose="020B0604020202020204" pitchFamily="34" charset="0"/>
              <a:buChar char="•"/>
            </a:pPr>
            <a:r>
              <a:rPr lang="en-GB" sz="2400" dirty="0"/>
              <a:t>Clerics (25), </a:t>
            </a:r>
          </a:p>
          <a:p>
            <a:pPr marL="800100" lvl="1" indent="-342900">
              <a:buFont typeface="Arial" panose="020B0604020202020204" pitchFamily="34" charset="0"/>
              <a:buChar char="•"/>
            </a:pPr>
            <a:r>
              <a:rPr lang="en-GB" sz="2400" dirty="0"/>
              <a:t>Pastoral Workers (50), </a:t>
            </a:r>
          </a:p>
          <a:p>
            <a:pPr marL="800100" lvl="1" indent="-342900">
              <a:buFont typeface="Arial" panose="020B0604020202020204" pitchFamily="34" charset="0"/>
              <a:buChar char="•"/>
            </a:pPr>
            <a:r>
              <a:rPr lang="en-GB" sz="2400" dirty="0"/>
              <a:t>Religious (15) </a:t>
            </a:r>
            <a:r>
              <a:rPr lang="en-GB" sz="2400" dirty="0" err="1"/>
              <a:t>etc</a:t>
            </a:r>
            <a:r>
              <a:rPr lang="en-GB" sz="2400" dirty="0"/>
              <a:t>).</a:t>
            </a:r>
          </a:p>
          <a:p>
            <a:pPr marL="342900" indent="-342900">
              <a:buFont typeface="Arial" panose="020B0604020202020204" pitchFamily="34" charset="0"/>
              <a:buChar char="•"/>
            </a:pPr>
            <a:r>
              <a:rPr lang="en-GB" sz="2400" dirty="0"/>
              <a:t>For more information see </a:t>
            </a:r>
            <a:r>
              <a:rPr lang="en-GB" sz="2400" b="1" dirty="0"/>
              <a:t>Guidance 2.1L</a:t>
            </a:r>
            <a:endParaRPr lang="en-US" sz="2400" b="1" dirty="0"/>
          </a:p>
        </p:txBody>
      </p:sp>
    </p:spTree>
    <p:extLst>
      <p:ext uri="{BB962C8B-B14F-4D97-AF65-F5344CB8AC3E}">
        <p14:creationId xmlns:p14="http://schemas.microsoft.com/office/powerpoint/2010/main" val="66279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6858" y="2708920"/>
            <a:ext cx="1188146" cy="1077218"/>
          </a:xfrm>
          <a:prstGeom prst="rect">
            <a:avLst/>
          </a:prstGeom>
          <a:noFill/>
        </p:spPr>
        <p:txBody>
          <a:bodyPr wrap="none" rtlCol="0">
            <a:spAutoFit/>
          </a:bodyPr>
          <a:lstStyle/>
          <a:p>
            <a:endParaRPr lang="en-US" sz="3200" dirty="0">
              <a:solidFill>
                <a:srgbClr val="0B5323"/>
              </a:solidFill>
            </a:endParaRPr>
          </a:p>
          <a:p>
            <a:r>
              <a:rPr lang="en-US" sz="3200" b="1" dirty="0">
                <a:solidFill>
                  <a:schemeClr val="tx1">
                    <a:lumMod val="95000"/>
                    <a:lumOff val="5000"/>
                  </a:schemeClr>
                </a:solidFill>
              </a:rPr>
              <a:t>Lunch</a:t>
            </a:r>
          </a:p>
        </p:txBody>
      </p:sp>
    </p:spTree>
    <p:extLst>
      <p:ext uri="{BB962C8B-B14F-4D97-AF65-F5344CB8AC3E}">
        <p14:creationId xmlns:p14="http://schemas.microsoft.com/office/powerpoint/2010/main" val="334838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niall.moore\Desktop\New Image.JPG">
            <a:extLst>
              <a:ext uri="{FF2B5EF4-FFF2-40B4-BE49-F238E27FC236}">
                <a16:creationId xmlns:a16="http://schemas.microsoft.com/office/drawing/2014/main" xmlns="" id="{876B0D09-2DE0-564E-8673-16FCF2CD1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66" t="12270" r="14079" b="-13316"/>
          <a:stretch>
            <a:fillRect/>
          </a:stretch>
        </p:blipFill>
        <p:spPr bwMode="auto">
          <a:xfrm>
            <a:off x="7383463" y="252413"/>
            <a:ext cx="154781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a:extLst>
              <a:ext uri="{FF2B5EF4-FFF2-40B4-BE49-F238E27FC236}">
                <a16:creationId xmlns:a16="http://schemas.microsoft.com/office/drawing/2014/main" xmlns="" id="{DC572705-09B3-FB4B-853C-FF444D4C8066}"/>
              </a:ext>
            </a:extLst>
          </p:cNvPr>
          <p:cNvSpPr>
            <a:spLocks noGrp="1"/>
          </p:cNvSpPr>
          <p:nvPr>
            <p:ph type="ctrTitle"/>
          </p:nvPr>
        </p:nvSpPr>
        <p:spPr>
          <a:xfrm>
            <a:off x="0" y="1841500"/>
            <a:ext cx="9144000" cy="631825"/>
          </a:xfrm>
        </p:spPr>
        <p:txBody>
          <a:bodyPr/>
          <a:lstStyle/>
          <a:p>
            <a:pPr eaLnBrk="1" hangingPunct="1"/>
            <a:r>
              <a:rPr lang="en-US" altLang="en-US" sz="3200" b="1" dirty="0">
                <a:solidFill>
                  <a:srgbClr val="C00000"/>
                </a:solidFill>
                <a:latin typeface="Arial" panose="020B0604020202020204" pitchFamily="34" charset="0"/>
                <a:cs typeface="Arial" panose="020B0604020202020204" pitchFamily="34" charset="0"/>
              </a:rPr>
              <a:t>Standard 1: Creating and Maintaining </a:t>
            </a:r>
            <a:br>
              <a:rPr lang="en-US" altLang="en-US" sz="3200" b="1" dirty="0">
                <a:solidFill>
                  <a:srgbClr val="C00000"/>
                </a:solidFill>
                <a:latin typeface="Arial" panose="020B0604020202020204" pitchFamily="34" charset="0"/>
                <a:cs typeface="Arial" panose="020B0604020202020204" pitchFamily="34" charset="0"/>
              </a:rPr>
            </a:br>
            <a:r>
              <a:rPr lang="en-US" altLang="en-US" sz="3200" b="1" dirty="0">
                <a:solidFill>
                  <a:srgbClr val="C00000"/>
                </a:solidFill>
                <a:latin typeface="Arial" panose="020B0604020202020204" pitchFamily="34" charset="0"/>
                <a:cs typeface="Arial" panose="020B0604020202020204" pitchFamily="34" charset="0"/>
              </a:rPr>
              <a:t>Safe Environments</a:t>
            </a:r>
          </a:p>
        </p:txBody>
      </p:sp>
      <p:sp>
        <p:nvSpPr>
          <p:cNvPr id="8196" name="Subtitle 2">
            <a:extLst>
              <a:ext uri="{FF2B5EF4-FFF2-40B4-BE49-F238E27FC236}">
                <a16:creationId xmlns:a16="http://schemas.microsoft.com/office/drawing/2014/main" xmlns="" id="{A65DCFCE-1C0F-3147-990E-D327026B44A9}"/>
              </a:ext>
            </a:extLst>
          </p:cNvPr>
          <p:cNvSpPr>
            <a:spLocks noGrp="1"/>
          </p:cNvSpPr>
          <p:nvPr>
            <p:ph type="subTitle" idx="1"/>
          </p:nvPr>
        </p:nvSpPr>
        <p:spPr>
          <a:xfrm>
            <a:off x="199199" y="2473325"/>
            <a:ext cx="7992888" cy="4641850"/>
          </a:xfrm>
        </p:spPr>
        <p:txBody>
          <a:bodyPr/>
          <a:lstStyle/>
          <a:p>
            <a:pPr algn="l" eaLnBrk="1" hangingPunct="1">
              <a:spcAft>
                <a:spcPts val="450"/>
              </a:spcAft>
            </a:pPr>
            <a:r>
              <a:rPr lang="en-US" altLang="en-US" sz="2000" b="1" dirty="0">
                <a:latin typeface="Arial" panose="020B0604020202020204" pitchFamily="34" charset="0"/>
                <a:cs typeface="Arial" panose="020B0604020202020204" pitchFamily="34" charset="0"/>
              </a:rPr>
              <a:t>Church bodies provide an environment for children that is welcoming, nurturing and safe. This may include: </a:t>
            </a:r>
          </a:p>
          <a:p>
            <a:pPr algn="l" eaLnBrk="1" hangingPunct="1">
              <a:spcBef>
                <a:spcPct val="0"/>
              </a:spcBef>
              <a:spcAft>
                <a:spcPts val="45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Safe recruitment and vetting practices.</a:t>
            </a:r>
          </a:p>
          <a:p>
            <a:pPr algn="l" eaLnBrk="1" hangingPunct="1">
              <a:spcBef>
                <a:spcPct val="0"/>
              </a:spcBef>
              <a:spcAft>
                <a:spcPts val="45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Appropriate codes of </a:t>
            </a:r>
            <a:r>
              <a:rPr lang="en-US" altLang="en-US" sz="2000" dirty="0" err="1">
                <a:latin typeface="Arial" panose="020B0604020202020204" pitchFamily="34" charset="0"/>
                <a:cs typeface="Arial" panose="020B0604020202020204" pitchFamily="34" charset="0"/>
              </a:rPr>
              <a:t>behaviour</a:t>
            </a:r>
            <a:r>
              <a:rPr lang="en-US" altLang="en-US" sz="2000" dirty="0">
                <a:latin typeface="Arial" panose="020B0604020202020204" pitchFamily="34" charset="0"/>
                <a:cs typeface="Arial" panose="020B0604020202020204" pitchFamily="34" charset="0"/>
              </a:rPr>
              <a:t> for adults/children.</a:t>
            </a:r>
          </a:p>
          <a:p>
            <a:pPr algn="l" eaLnBrk="1" hangingPunct="1">
              <a:spcBef>
                <a:spcPct val="0"/>
              </a:spcBef>
              <a:spcAft>
                <a:spcPts val="45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Safe environments and activities for all children.</a:t>
            </a:r>
          </a:p>
          <a:p>
            <a:pPr algn="l" eaLnBrk="1" hangingPunct="1">
              <a:spcBef>
                <a:spcPct val="0"/>
              </a:spcBef>
              <a:spcAft>
                <a:spcPts val="45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Safe use of Church property by external groups.</a:t>
            </a:r>
          </a:p>
          <a:p>
            <a:pPr algn="l" eaLnBrk="1" hangingPunct="1">
              <a:spcBef>
                <a:spcPct val="0"/>
              </a:spcBef>
              <a:spcAft>
                <a:spcPts val="45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Whistleblowing and complaints</a:t>
            </a:r>
          </a:p>
          <a:p>
            <a:pPr algn="l" eaLnBrk="1" hangingPunct="1">
              <a:spcBef>
                <a:spcPct val="0"/>
              </a:spcBef>
              <a:spcAft>
                <a:spcPts val="45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Hazard assessment</a:t>
            </a:r>
          </a:p>
          <a:p>
            <a:pPr algn="l" eaLnBrk="1" hangingPunct="1">
              <a:spcBef>
                <a:spcPct val="0"/>
              </a:spcBef>
              <a:spcAft>
                <a:spcPts val="45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Safe use of IT</a:t>
            </a:r>
          </a:p>
          <a:p>
            <a:pPr algn="l" eaLnBrk="1" hangingPunct="1">
              <a:spcBef>
                <a:spcPct val="0"/>
              </a:spcBef>
              <a:spcAft>
                <a:spcPts val="45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Ensuring priests/religious who minister in external </a:t>
            </a:r>
            <a:r>
              <a:rPr lang="en-US" altLang="en-US" sz="2000" dirty="0" err="1">
                <a:latin typeface="Arial" panose="020B0604020202020204" pitchFamily="34" charset="0"/>
                <a:cs typeface="Arial" panose="020B0604020202020204" pitchFamily="34" charset="0"/>
              </a:rPr>
              <a:t>organisations</a:t>
            </a:r>
            <a:r>
              <a:rPr lang="en-US" altLang="en-US" sz="2000" dirty="0">
                <a:latin typeface="Arial" panose="020B0604020202020204" pitchFamily="34" charset="0"/>
                <a:cs typeface="Arial" panose="020B0604020202020204" pitchFamily="34" charset="0"/>
              </a:rPr>
              <a:t> understand their child safeguarding responsibilities</a:t>
            </a:r>
          </a:p>
          <a:p>
            <a:pPr algn="l" eaLnBrk="1" hangingPunct="1"/>
            <a:endParaRPr lang="en-GB"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9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796" y="405091"/>
            <a:ext cx="7120407" cy="584775"/>
          </a:xfrm>
          <a:prstGeom prst="rect">
            <a:avLst/>
          </a:prstGeom>
          <a:noFill/>
        </p:spPr>
        <p:txBody>
          <a:bodyPr wrap="square" rtlCol="0">
            <a:spAutoFit/>
          </a:bodyPr>
          <a:lstStyle/>
          <a:p>
            <a:pPr algn="ctr"/>
            <a:r>
              <a:rPr lang="en-IE" sz="3200" b="1" dirty="0">
                <a:solidFill>
                  <a:srgbClr val="0B5323"/>
                </a:solidFill>
              </a:rPr>
              <a:t>  Key questions</a:t>
            </a:r>
            <a:endParaRPr lang="en-IE" b="1" dirty="0">
              <a:solidFill>
                <a:srgbClr val="0B5323"/>
              </a:solidFill>
            </a:endParaRPr>
          </a:p>
        </p:txBody>
      </p:sp>
      <p:sp>
        <p:nvSpPr>
          <p:cNvPr id="6" name="Rectangle 5"/>
          <p:cNvSpPr/>
          <p:nvPr/>
        </p:nvSpPr>
        <p:spPr>
          <a:xfrm>
            <a:off x="1051992" y="1510201"/>
            <a:ext cx="7704856" cy="1569660"/>
          </a:xfrm>
          <a:prstGeom prst="rect">
            <a:avLst/>
          </a:prstGeom>
        </p:spPr>
        <p:txBody>
          <a:bodyPr wrap="square">
            <a:spAutoFit/>
          </a:bodyPr>
          <a:lstStyle/>
          <a:p>
            <a:pPr marL="285750" indent="-285750">
              <a:buFont typeface="Arial" panose="020B0604020202020204" pitchFamily="34" charset="0"/>
              <a:buChar char="•"/>
            </a:pPr>
            <a:r>
              <a:rPr lang="en-US" sz="2400" dirty="0"/>
              <a:t>Are these procedures in place?</a:t>
            </a:r>
          </a:p>
          <a:p>
            <a:pPr marL="285750" indent="-285750">
              <a:buFont typeface="Arial" panose="020B0604020202020204" pitchFamily="34" charset="0"/>
              <a:buChar char="•"/>
            </a:pPr>
            <a:r>
              <a:rPr lang="en-US" sz="2400" dirty="0"/>
              <a:t>Safe recruitment and vetting</a:t>
            </a:r>
          </a:p>
          <a:p>
            <a:pPr marL="285750" indent="-285750">
              <a:buFont typeface="Arial" panose="020B0604020202020204" pitchFamily="34" charset="0"/>
              <a:buChar char="•"/>
            </a:pPr>
            <a:r>
              <a:rPr lang="en-US" sz="2400" dirty="0"/>
              <a:t>Insurance?</a:t>
            </a:r>
          </a:p>
          <a:p>
            <a:pPr marL="285750" indent="-285750">
              <a:buFont typeface="Arial" panose="020B0604020202020204" pitchFamily="34" charset="0"/>
              <a:buChar char="•"/>
            </a:pPr>
            <a:r>
              <a:rPr lang="en-US" sz="2400" dirty="0"/>
              <a:t>Trips away from home?</a:t>
            </a:r>
          </a:p>
        </p:txBody>
      </p:sp>
    </p:spTree>
    <p:extLst>
      <p:ext uri="{BB962C8B-B14F-4D97-AF65-F5344CB8AC3E}">
        <p14:creationId xmlns:p14="http://schemas.microsoft.com/office/powerpoint/2010/main" val="3468817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niall.moore\Desktop\New Image.JPG">
            <a:extLst>
              <a:ext uri="{FF2B5EF4-FFF2-40B4-BE49-F238E27FC236}">
                <a16:creationId xmlns:a16="http://schemas.microsoft.com/office/drawing/2014/main" xmlns="" id="{DD91D220-9A64-1B45-8195-88A5AA817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4" t="13986" r="10544" b="-3026"/>
          <a:stretch>
            <a:fillRect/>
          </a:stretch>
        </p:blipFill>
        <p:spPr bwMode="auto">
          <a:xfrm>
            <a:off x="6948488" y="341313"/>
            <a:ext cx="21240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xmlns="" id="{27DD2768-1214-F643-A6D1-D05C5AE4647B}"/>
              </a:ext>
            </a:extLst>
          </p:cNvPr>
          <p:cNvSpPr>
            <a:spLocks noGrp="1"/>
          </p:cNvSpPr>
          <p:nvPr>
            <p:ph type="ctrTitle"/>
          </p:nvPr>
        </p:nvSpPr>
        <p:spPr>
          <a:xfrm>
            <a:off x="0" y="1971675"/>
            <a:ext cx="9144000" cy="630238"/>
          </a:xfrm>
        </p:spPr>
        <p:txBody>
          <a:bodyPr/>
          <a:lstStyle/>
          <a:p>
            <a:pPr eaLnBrk="1" hangingPunct="1"/>
            <a:r>
              <a:rPr lang="en-US" altLang="en-US" sz="3200" b="1">
                <a:solidFill>
                  <a:srgbClr val="A3C516"/>
                </a:solidFill>
                <a:latin typeface="Arial" panose="020B0604020202020204" pitchFamily="34" charset="0"/>
                <a:cs typeface="Arial" panose="020B0604020202020204" pitchFamily="34" charset="0"/>
              </a:rPr>
              <a:t>Standard 5: Training and Support </a:t>
            </a:r>
            <a:br>
              <a:rPr lang="en-US" altLang="en-US" sz="3200" b="1">
                <a:solidFill>
                  <a:srgbClr val="A3C516"/>
                </a:solidFill>
                <a:latin typeface="Arial" panose="020B0604020202020204" pitchFamily="34" charset="0"/>
                <a:cs typeface="Arial" panose="020B0604020202020204" pitchFamily="34" charset="0"/>
              </a:rPr>
            </a:br>
            <a:r>
              <a:rPr lang="en-US" altLang="en-US" sz="3200" b="1">
                <a:solidFill>
                  <a:srgbClr val="A3C516"/>
                </a:solidFill>
                <a:latin typeface="Arial" panose="020B0604020202020204" pitchFamily="34" charset="0"/>
                <a:cs typeface="Arial" panose="020B0604020202020204" pitchFamily="34" charset="0"/>
              </a:rPr>
              <a:t>for Keeping Children Safe</a:t>
            </a:r>
          </a:p>
        </p:txBody>
      </p:sp>
      <p:sp>
        <p:nvSpPr>
          <p:cNvPr id="15364" name="Subtitle 2">
            <a:extLst>
              <a:ext uri="{FF2B5EF4-FFF2-40B4-BE49-F238E27FC236}">
                <a16:creationId xmlns:a16="http://schemas.microsoft.com/office/drawing/2014/main" xmlns="" id="{6229330E-27EE-AE4F-A311-9048BBC4FB4E}"/>
              </a:ext>
            </a:extLst>
          </p:cNvPr>
          <p:cNvSpPr>
            <a:spLocks noGrp="1"/>
          </p:cNvSpPr>
          <p:nvPr>
            <p:ph type="subTitle" idx="1"/>
          </p:nvPr>
        </p:nvSpPr>
        <p:spPr>
          <a:xfrm>
            <a:off x="525463" y="2781300"/>
            <a:ext cx="7918450" cy="3638550"/>
          </a:xfrm>
        </p:spPr>
        <p:txBody>
          <a:bodyPr/>
          <a:lstStyle/>
          <a:p>
            <a:pPr marL="342900" indent="-342900" algn="l" eaLnBrk="1" hangingPunct="1">
              <a:spcAft>
                <a:spcPts val="900"/>
              </a:spcAft>
              <a:buFont typeface="Arial" panose="020B0604020202020204" pitchFamily="34" charset="0"/>
              <a:buChar char="•"/>
            </a:pPr>
            <a:r>
              <a:rPr lang="en-US" altLang="en-US">
                <a:latin typeface="Arial" panose="020B0604020202020204" pitchFamily="34" charset="0"/>
                <a:cs typeface="Arial" panose="020B0604020202020204" pitchFamily="34" charset="0"/>
              </a:rPr>
              <a:t>Relevant training is available for all involved in any way with children to develop and maintain the necessary attitudes, skills and knowledge to keep children safe</a:t>
            </a:r>
          </a:p>
          <a:p>
            <a:pPr marL="342900" indent="-342900" algn="l" eaLnBrk="1" hangingPunct="1">
              <a:spcAft>
                <a:spcPts val="900"/>
              </a:spcAft>
              <a:buFont typeface="Arial" panose="020B0604020202020204" pitchFamily="34" charset="0"/>
              <a:buChar char="•"/>
            </a:pPr>
            <a:r>
              <a:rPr lang="en-US" altLang="en-US">
                <a:latin typeface="Arial" panose="020B0604020202020204" pitchFamily="34" charset="0"/>
                <a:cs typeface="Arial" panose="020B0604020202020204" pitchFamily="34" charset="0"/>
              </a:rPr>
              <a:t>To carry out this role confidently and effectively, they need to be aware of child protection issues</a:t>
            </a:r>
          </a:p>
          <a:p>
            <a:pPr marL="342900" indent="-342900" algn="l" eaLnBrk="1" hangingPunct="1">
              <a:spcAft>
                <a:spcPts val="900"/>
              </a:spcAft>
              <a:buFont typeface="Arial" panose="020B0604020202020204" pitchFamily="34" charset="0"/>
              <a:buChar char="•"/>
            </a:pPr>
            <a:r>
              <a:rPr lang="en-US" altLang="en-US">
                <a:latin typeface="Arial" panose="020B0604020202020204" pitchFamily="34" charset="0"/>
                <a:cs typeface="Arial" panose="020B0604020202020204" pitchFamily="34" charset="0"/>
              </a:rPr>
              <a:t>Everyone has a role to play in child protection and safeguarding</a:t>
            </a:r>
          </a:p>
          <a:p>
            <a:pPr marL="342900" indent="-342900" algn="l" eaLnBrk="1" hangingPunct="1">
              <a:spcAft>
                <a:spcPts val="450"/>
              </a:spcAft>
              <a:buFont typeface="Arial" panose="020B0604020202020204" pitchFamily="34" charset="0"/>
              <a:buChar char="•"/>
            </a:pPr>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425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796" y="405091"/>
            <a:ext cx="7120407" cy="584775"/>
          </a:xfrm>
          <a:prstGeom prst="rect">
            <a:avLst/>
          </a:prstGeom>
          <a:noFill/>
        </p:spPr>
        <p:txBody>
          <a:bodyPr wrap="square" rtlCol="0">
            <a:spAutoFit/>
          </a:bodyPr>
          <a:lstStyle/>
          <a:p>
            <a:pPr algn="ctr"/>
            <a:r>
              <a:rPr lang="en-IE" sz="3200" b="1" dirty="0">
                <a:solidFill>
                  <a:srgbClr val="0B5323"/>
                </a:solidFill>
              </a:rPr>
              <a:t>  Key questions</a:t>
            </a:r>
            <a:endParaRPr lang="en-IE" b="1" dirty="0">
              <a:solidFill>
                <a:srgbClr val="0B5323"/>
              </a:solidFill>
            </a:endParaRPr>
          </a:p>
        </p:txBody>
      </p:sp>
      <p:sp>
        <p:nvSpPr>
          <p:cNvPr id="6" name="Rectangle 5"/>
          <p:cNvSpPr/>
          <p:nvPr/>
        </p:nvSpPr>
        <p:spPr>
          <a:xfrm>
            <a:off x="395536" y="1510201"/>
            <a:ext cx="8361312" cy="4154984"/>
          </a:xfrm>
          <a:prstGeom prst="rect">
            <a:avLst/>
          </a:prstGeom>
        </p:spPr>
        <p:txBody>
          <a:bodyPr wrap="square">
            <a:spAutoFit/>
          </a:bodyPr>
          <a:lstStyle/>
          <a:p>
            <a:pPr marL="285750" indent="-285750">
              <a:buFont typeface="Arial" panose="020B0604020202020204" pitchFamily="34" charset="0"/>
              <a:buChar char="•"/>
            </a:pPr>
            <a:r>
              <a:rPr lang="en-US" sz="2400" dirty="0"/>
              <a:t>Training required:</a:t>
            </a:r>
          </a:p>
          <a:p>
            <a:pPr marL="742950" lvl="1" indent="-285750">
              <a:buFont typeface="Arial" panose="020B0604020202020204" pitchFamily="34" charset="0"/>
              <a:buChar char="•"/>
            </a:pPr>
            <a:r>
              <a:rPr lang="en-US" sz="2400" dirty="0"/>
              <a:t>All mandated persons need to be trained in their role</a:t>
            </a:r>
          </a:p>
          <a:p>
            <a:pPr marL="742950" lvl="1" indent="-285750">
              <a:buFont typeface="Arial" panose="020B0604020202020204" pitchFamily="34" charset="0"/>
              <a:buChar char="•"/>
            </a:pPr>
            <a:r>
              <a:rPr lang="en-US" sz="2400" dirty="0"/>
              <a:t>For those who have ministry with children at least one of leaders require a full day training every 3 years, others can attend an information session</a:t>
            </a:r>
          </a:p>
          <a:p>
            <a:pPr marL="742950" lvl="1" indent="-285750">
              <a:buFont typeface="Arial" panose="020B0604020202020204" pitchFamily="34" charset="0"/>
              <a:buChar char="•"/>
            </a:pPr>
            <a:r>
              <a:rPr lang="en-US" sz="2400" dirty="0"/>
              <a:t>All who have a role in safeguarding require a full day training every 3 years</a:t>
            </a:r>
          </a:p>
          <a:p>
            <a:pPr marL="742950" lvl="1" indent="-285750">
              <a:buFont typeface="Arial" panose="020B0604020202020204" pitchFamily="34" charset="0"/>
              <a:buChar char="•"/>
            </a:pPr>
            <a:r>
              <a:rPr lang="en-US" sz="2400" dirty="0"/>
              <a:t>All priest and religious require a full day training every 3 years</a:t>
            </a:r>
          </a:p>
          <a:p>
            <a:pPr marL="742950" lvl="1" indent="-285750">
              <a:buFont typeface="Arial" panose="020B0604020202020204" pitchFamily="34" charset="0"/>
              <a:buChar char="•"/>
            </a:pPr>
            <a:r>
              <a:rPr lang="en-US" sz="2400" dirty="0"/>
              <a:t>Everyone else needs to be given an opportunity to attend an information session</a:t>
            </a:r>
          </a:p>
        </p:txBody>
      </p:sp>
    </p:spTree>
    <p:extLst>
      <p:ext uri="{BB962C8B-B14F-4D97-AF65-F5344CB8AC3E}">
        <p14:creationId xmlns:p14="http://schemas.microsoft.com/office/powerpoint/2010/main" val="3187223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niall.moore\Desktop\New Image.JPG">
            <a:extLst>
              <a:ext uri="{FF2B5EF4-FFF2-40B4-BE49-F238E27FC236}">
                <a16:creationId xmlns:a16="http://schemas.microsoft.com/office/drawing/2014/main" xmlns="" id="{A062BBAE-5EA5-B24C-8C3E-8082EE666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884" r="12296" b="-6055"/>
          <a:stretch>
            <a:fillRect/>
          </a:stretch>
        </p:blipFill>
        <p:spPr bwMode="auto">
          <a:xfrm>
            <a:off x="6537325" y="295275"/>
            <a:ext cx="24257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xmlns="" id="{DD95EABA-99D8-EA48-A634-56830D99E4FB}"/>
              </a:ext>
            </a:extLst>
          </p:cNvPr>
          <p:cNvSpPr>
            <a:spLocks noGrp="1"/>
          </p:cNvSpPr>
          <p:nvPr>
            <p:ph type="ctrTitle"/>
          </p:nvPr>
        </p:nvSpPr>
        <p:spPr>
          <a:xfrm>
            <a:off x="0" y="1779588"/>
            <a:ext cx="9144000" cy="1117600"/>
          </a:xfrm>
        </p:spPr>
        <p:txBody>
          <a:bodyPr/>
          <a:lstStyle/>
          <a:p>
            <a:pPr eaLnBrk="1" hangingPunct="1"/>
            <a:r>
              <a:rPr lang="en-US" altLang="en-US" sz="3200" b="1">
                <a:solidFill>
                  <a:srgbClr val="046379"/>
                </a:solidFill>
                <a:latin typeface="Arial" panose="020B0604020202020204" pitchFamily="34" charset="0"/>
                <a:cs typeface="Arial" panose="020B0604020202020204" pitchFamily="34" charset="0"/>
              </a:rPr>
              <a:t>Standard 6: Communicating the </a:t>
            </a:r>
            <a:br>
              <a:rPr lang="en-US" altLang="en-US" sz="3200" b="1">
                <a:solidFill>
                  <a:srgbClr val="046379"/>
                </a:solidFill>
                <a:latin typeface="Arial" panose="020B0604020202020204" pitchFamily="34" charset="0"/>
                <a:cs typeface="Arial" panose="020B0604020202020204" pitchFamily="34" charset="0"/>
              </a:rPr>
            </a:br>
            <a:r>
              <a:rPr lang="en-US" altLang="en-US" sz="3200" b="1">
                <a:solidFill>
                  <a:srgbClr val="046379"/>
                </a:solidFill>
                <a:latin typeface="Arial" panose="020B0604020202020204" pitchFamily="34" charset="0"/>
                <a:cs typeface="Arial" panose="020B0604020202020204" pitchFamily="34" charset="0"/>
              </a:rPr>
              <a:t>Church’s Safeguarding Message</a:t>
            </a:r>
          </a:p>
        </p:txBody>
      </p:sp>
      <p:sp>
        <p:nvSpPr>
          <p:cNvPr id="17412" name="Subtitle 2">
            <a:extLst>
              <a:ext uri="{FF2B5EF4-FFF2-40B4-BE49-F238E27FC236}">
                <a16:creationId xmlns:a16="http://schemas.microsoft.com/office/drawing/2014/main" xmlns="" id="{AC61B9B6-C0A5-0D43-8462-FEF6DBC0C738}"/>
              </a:ext>
            </a:extLst>
          </p:cNvPr>
          <p:cNvSpPr>
            <a:spLocks noGrp="1"/>
          </p:cNvSpPr>
          <p:nvPr>
            <p:ph type="subTitle" idx="1"/>
          </p:nvPr>
        </p:nvSpPr>
        <p:spPr>
          <a:xfrm>
            <a:off x="600075" y="3136900"/>
            <a:ext cx="7299325" cy="1974850"/>
          </a:xfrm>
        </p:spPr>
        <p:txBody>
          <a:bodyPr/>
          <a:lstStyle/>
          <a:p>
            <a:pPr marL="342900" indent="-342900" algn="l" eaLnBrk="1" hangingPunct="1">
              <a:spcAft>
                <a:spcPts val="450"/>
              </a:spcAft>
              <a:buFont typeface="Arial" panose="020B0604020202020204" pitchFamily="34" charset="0"/>
              <a:buChar char="•"/>
            </a:pPr>
            <a:r>
              <a:rPr lang="en-GB" altLang="en-US">
                <a:latin typeface="Arial" panose="020B0604020202020204" pitchFamily="34" charset="0"/>
                <a:cs typeface="Arial" panose="020B0604020202020204" pitchFamily="34" charset="0"/>
              </a:rPr>
              <a:t>Ensuring that the Church body makes information on safeguarding children available to all       </a:t>
            </a:r>
          </a:p>
        </p:txBody>
      </p:sp>
    </p:spTree>
    <p:extLst>
      <p:ext uri="{BB962C8B-B14F-4D97-AF65-F5344CB8AC3E}">
        <p14:creationId xmlns:p14="http://schemas.microsoft.com/office/powerpoint/2010/main" val="12062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Child Safeguarding Statement</a:t>
            </a:r>
          </a:p>
          <a:p>
            <a:endParaRPr lang="en-US" sz="2400" dirty="0"/>
          </a:p>
          <a:p>
            <a:endParaRPr lang="en-US" sz="2400" dirty="0"/>
          </a:p>
          <a:p>
            <a:endParaRPr lang="en-US" sz="2400" dirty="0"/>
          </a:p>
        </p:txBody>
      </p:sp>
      <p:sp>
        <p:nvSpPr>
          <p:cNvPr id="3" name="Rectangle 2">
            <a:extLst>
              <a:ext uri="{FF2B5EF4-FFF2-40B4-BE49-F238E27FC236}">
                <a16:creationId xmlns:a16="http://schemas.microsoft.com/office/drawing/2014/main" xmlns="" id="{13769CE7-E457-6744-A0A0-10A0C36CB04D}"/>
              </a:ext>
            </a:extLst>
          </p:cNvPr>
          <p:cNvSpPr/>
          <p:nvPr/>
        </p:nvSpPr>
        <p:spPr>
          <a:xfrm>
            <a:off x="179512" y="1859340"/>
            <a:ext cx="8352928" cy="3046988"/>
          </a:xfrm>
          <a:prstGeom prst="rect">
            <a:avLst/>
          </a:prstGeom>
        </p:spPr>
        <p:txBody>
          <a:bodyPr wrap="square">
            <a:spAutoFit/>
          </a:bodyPr>
          <a:lstStyle/>
          <a:p>
            <a:r>
              <a:rPr lang="en-US" sz="2400" b="1" dirty="0"/>
              <a:t>POINTS TO CONSIDER</a:t>
            </a:r>
          </a:p>
          <a:p>
            <a:pPr marL="342900" indent="-342900">
              <a:buFont typeface="Arial" panose="020B0604020202020204" pitchFamily="34" charset="0"/>
              <a:buChar char="•"/>
            </a:pPr>
            <a:r>
              <a:rPr lang="en-US" sz="2400" b="1" dirty="0"/>
              <a:t>This only applies if you have ministry with children and are in the Republic of Ireland.</a:t>
            </a:r>
          </a:p>
          <a:p>
            <a:pPr marL="342900" indent="-342900">
              <a:buFont typeface="Arial" panose="020B0604020202020204" pitchFamily="34" charset="0"/>
              <a:buChar char="•"/>
            </a:pPr>
            <a:r>
              <a:rPr lang="en-US" sz="2400" dirty="0"/>
              <a:t>It is a requirement of </a:t>
            </a:r>
            <a:r>
              <a:rPr lang="en-US" sz="2400" dirty="0" err="1"/>
              <a:t>Tusla</a:t>
            </a:r>
            <a:r>
              <a:rPr lang="en-US" sz="2400" dirty="0"/>
              <a:t> and the Children First Act 2015, it does not replace our existing policy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189329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Child Safeguarding Statement</a:t>
            </a:r>
          </a:p>
          <a:p>
            <a:endParaRPr lang="en-US" sz="2400" dirty="0"/>
          </a:p>
          <a:p>
            <a:endParaRPr lang="en-US" sz="2400" dirty="0"/>
          </a:p>
          <a:p>
            <a:endParaRPr lang="en-US" sz="2400" dirty="0"/>
          </a:p>
        </p:txBody>
      </p:sp>
      <p:sp>
        <p:nvSpPr>
          <p:cNvPr id="3" name="Rectangle 2">
            <a:extLst>
              <a:ext uri="{FF2B5EF4-FFF2-40B4-BE49-F238E27FC236}">
                <a16:creationId xmlns:a16="http://schemas.microsoft.com/office/drawing/2014/main" xmlns="" id="{13769CE7-E457-6744-A0A0-10A0C36CB04D}"/>
              </a:ext>
            </a:extLst>
          </p:cNvPr>
          <p:cNvSpPr/>
          <p:nvPr/>
        </p:nvSpPr>
        <p:spPr>
          <a:xfrm>
            <a:off x="179512" y="1859340"/>
            <a:ext cx="8352928" cy="4893647"/>
          </a:xfrm>
          <a:prstGeom prst="rect">
            <a:avLst/>
          </a:prstGeom>
        </p:spPr>
        <p:txBody>
          <a:bodyPr wrap="square">
            <a:spAutoFit/>
          </a:bodyPr>
          <a:lstStyle/>
          <a:p>
            <a:r>
              <a:rPr lang="en-US" sz="2400" b="1" dirty="0"/>
              <a:t>WHAT I HAVE TO DO</a:t>
            </a:r>
          </a:p>
          <a:p>
            <a:pPr marL="342900" indent="-342900">
              <a:buFont typeface="Arial" panose="020B0604020202020204" pitchFamily="34" charset="0"/>
              <a:buChar char="•"/>
            </a:pPr>
            <a:r>
              <a:rPr lang="en-US" sz="2400" dirty="0"/>
              <a:t>Appoint a Relevant person- these are contact people for any questions regarding the Child Safeguarding Statement </a:t>
            </a:r>
          </a:p>
          <a:p>
            <a:pPr marL="342900" indent="-342900">
              <a:buFont typeface="Arial" panose="020B0604020202020204" pitchFamily="34" charset="0"/>
              <a:buChar char="•"/>
            </a:pPr>
            <a:r>
              <a:rPr lang="en-US" sz="2400" dirty="0"/>
              <a:t>Produce the Statement- we have written one for the whole Church which you can adapt it’s available here </a:t>
            </a:r>
            <a:r>
              <a:rPr lang="en-US" sz="2400" dirty="0">
                <a:hlinkClick r:id="rId3"/>
              </a:rPr>
              <a:t>https://www.safeguarding.ie/images/Pdfs/StandardsDocs/6.2D%20Template%201%20Example%20Child%20Safeguarding%20Statement.doc</a:t>
            </a:r>
            <a:r>
              <a:rPr lang="en-US" sz="2400" dirty="0"/>
              <a:t> </a:t>
            </a:r>
          </a:p>
          <a:p>
            <a:pPr marL="342900" indent="-342900">
              <a:buFont typeface="Arial" panose="020B0604020202020204" pitchFamily="34" charset="0"/>
              <a:buChar char="•"/>
            </a:pPr>
            <a:r>
              <a:rPr lang="en-US" sz="2400" dirty="0"/>
              <a:t>Make it available on your website and email it to all Church personnel </a:t>
            </a:r>
            <a:r>
              <a:rPr lang="en-US" sz="2400" b="1" dirty="0"/>
              <a:t>by the 1 11</a:t>
            </a:r>
            <a:r>
              <a:rPr lang="en-US" sz="2400" b="1" baseline="30000" dirty="0"/>
              <a:t>th</a:t>
            </a:r>
            <a:r>
              <a:rPr lang="en-US" sz="2400" b="1" dirty="0"/>
              <a:t> of March 2018</a:t>
            </a:r>
            <a:r>
              <a:rPr lang="en-US" sz="2400" dirty="0"/>
              <a:t>- this is a requirement of the Children First Guidance.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76106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796" y="405091"/>
            <a:ext cx="7120407" cy="584775"/>
          </a:xfrm>
          <a:prstGeom prst="rect">
            <a:avLst/>
          </a:prstGeom>
          <a:noFill/>
        </p:spPr>
        <p:txBody>
          <a:bodyPr wrap="square" rtlCol="0">
            <a:spAutoFit/>
          </a:bodyPr>
          <a:lstStyle/>
          <a:p>
            <a:pPr algn="ctr"/>
            <a:r>
              <a:rPr lang="en-IE" sz="3200" b="1" dirty="0">
                <a:solidFill>
                  <a:srgbClr val="0B5323"/>
                </a:solidFill>
              </a:rPr>
              <a:t>  Key questions</a:t>
            </a:r>
            <a:endParaRPr lang="en-IE" b="1" dirty="0">
              <a:solidFill>
                <a:srgbClr val="0B5323"/>
              </a:solidFill>
            </a:endParaRPr>
          </a:p>
        </p:txBody>
      </p:sp>
      <p:sp>
        <p:nvSpPr>
          <p:cNvPr id="6" name="Rectangle 5"/>
          <p:cNvSpPr/>
          <p:nvPr/>
        </p:nvSpPr>
        <p:spPr>
          <a:xfrm>
            <a:off x="395536" y="1510201"/>
            <a:ext cx="8361312" cy="830997"/>
          </a:xfrm>
          <a:prstGeom prst="rect">
            <a:avLst/>
          </a:prstGeom>
        </p:spPr>
        <p:txBody>
          <a:bodyPr wrap="square">
            <a:spAutoFit/>
          </a:bodyPr>
          <a:lstStyle/>
          <a:p>
            <a:pPr marL="285750" indent="-285750">
              <a:buFont typeface="Arial" panose="020B0604020202020204" pitchFamily="34" charset="0"/>
              <a:buChar char="•"/>
            </a:pPr>
            <a:r>
              <a:rPr lang="en-US" sz="2400" dirty="0"/>
              <a:t>How do you communicate the message?</a:t>
            </a:r>
          </a:p>
          <a:p>
            <a:pPr marL="285750" indent="-285750">
              <a:buFont typeface="Arial" panose="020B0604020202020204" pitchFamily="34" charset="0"/>
              <a:buChar char="•"/>
            </a:pPr>
            <a:r>
              <a:rPr lang="en-US" sz="2400" dirty="0"/>
              <a:t>Do you need a safeguarding statement?</a:t>
            </a:r>
          </a:p>
        </p:txBody>
      </p:sp>
    </p:spTree>
    <p:extLst>
      <p:ext uri="{BB962C8B-B14F-4D97-AF65-F5344CB8AC3E}">
        <p14:creationId xmlns:p14="http://schemas.microsoft.com/office/powerpoint/2010/main" val="263609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35021"/>
            <a:ext cx="3285836" cy="646331"/>
          </a:xfrm>
          <a:prstGeom prst="rect">
            <a:avLst/>
          </a:prstGeom>
          <a:noFill/>
        </p:spPr>
        <p:txBody>
          <a:bodyPr wrap="none" rtlCol="0">
            <a:spAutoFit/>
          </a:bodyPr>
          <a:lstStyle/>
          <a:p>
            <a:r>
              <a:rPr lang="en-US" sz="3600" dirty="0">
                <a:solidFill>
                  <a:srgbClr val="0B5323"/>
                </a:solidFill>
              </a:rPr>
              <a:t>Aims for the Day</a:t>
            </a:r>
          </a:p>
        </p:txBody>
      </p:sp>
      <p:sp>
        <p:nvSpPr>
          <p:cNvPr id="6" name="TextBox 5"/>
          <p:cNvSpPr txBox="1"/>
          <p:nvPr/>
        </p:nvSpPr>
        <p:spPr>
          <a:xfrm>
            <a:off x="609600" y="2978021"/>
            <a:ext cx="8013822" cy="2646878"/>
          </a:xfrm>
          <a:prstGeom prst="rect">
            <a:avLst/>
          </a:prstGeom>
          <a:noFill/>
        </p:spPr>
        <p:txBody>
          <a:bodyPr wrap="square" rtlCol="0">
            <a:spAutoFit/>
          </a:bodyPr>
          <a:lstStyle/>
          <a:p>
            <a:pPr marL="285750" indent="-285750">
              <a:buFont typeface="Arial" panose="020B0604020202020204" pitchFamily="34" charset="0"/>
              <a:buChar char="•"/>
            </a:pPr>
            <a:r>
              <a:rPr lang="en-GB" dirty="0"/>
              <a:t>Familiarise participants with the requirements of the Church's safeguarding children policy and standards</a:t>
            </a:r>
          </a:p>
          <a:p>
            <a:pPr marL="285750" indent="-285750">
              <a:buFont typeface="Arial" panose="020B0604020202020204" pitchFamily="34" charset="0"/>
              <a:buChar char="•"/>
            </a:pPr>
            <a:r>
              <a:rPr lang="en-GB" dirty="0"/>
              <a:t>Update participants on the legislative developments in relation to safeguarding children</a:t>
            </a:r>
          </a:p>
          <a:p>
            <a:pPr marL="285750" indent="-285750">
              <a:buFont typeface="Arial" panose="020B0604020202020204" pitchFamily="34" charset="0"/>
              <a:buChar char="•"/>
            </a:pPr>
            <a:r>
              <a:rPr lang="en-GB" dirty="0"/>
              <a:t>Outline the audit and governance requirements in relation to safeguarding children</a:t>
            </a:r>
          </a:p>
          <a:p>
            <a:pPr marL="285750" indent="-285750">
              <a:buFont typeface="Arial" panose="020B0604020202020204" pitchFamily="34" charset="0"/>
              <a:buChar char="•"/>
            </a:pPr>
            <a:r>
              <a:rPr lang="en-GB" dirty="0"/>
              <a:t>Outline proposals to formalise the relationship between lay apostolates and the NBSCCCI.</a:t>
            </a:r>
          </a:p>
          <a:p>
            <a:pPr marL="457200" indent="-457200">
              <a:spcAft>
                <a:spcPts val="600"/>
              </a:spcAft>
              <a:buFont typeface="Arial"/>
              <a:buChar char="•"/>
            </a:pPr>
            <a:endParaRPr lang="en-US" sz="2200" dirty="0"/>
          </a:p>
        </p:txBody>
      </p:sp>
    </p:spTree>
    <p:extLst>
      <p:ext uri="{BB962C8B-B14F-4D97-AF65-F5344CB8AC3E}">
        <p14:creationId xmlns:p14="http://schemas.microsoft.com/office/powerpoint/2010/main" val="421151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niall.moore\Desktop\New Image.JPG">
            <a:extLst>
              <a:ext uri="{FF2B5EF4-FFF2-40B4-BE49-F238E27FC236}">
                <a16:creationId xmlns:a16="http://schemas.microsoft.com/office/drawing/2014/main" xmlns="" id="{E939E58C-5323-744F-9975-DB9EA6601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365" r="9012" b="365"/>
          <a:stretch>
            <a:fillRect/>
          </a:stretch>
        </p:blipFill>
        <p:spPr bwMode="auto">
          <a:xfrm>
            <a:off x="6777038" y="215900"/>
            <a:ext cx="230346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xmlns="" id="{B4E725EE-F523-3947-B422-FC40628D4B1F}"/>
              </a:ext>
            </a:extLst>
          </p:cNvPr>
          <p:cNvSpPr>
            <a:spLocks noGrp="1"/>
          </p:cNvSpPr>
          <p:nvPr>
            <p:ph type="ctrTitle"/>
          </p:nvPr>
        </p:nvSpPr>
        <p:spPr>
          <a:xfrm>
            <a:off x="0" y="1741488"/>
            <a:ext cx="9144000" cy="908050"/>
          </a:xfrm>
        </p:spPr>
        <p:txBody>
          <a:bodyPr/>
          <a:lstStyle/>
          <a:p>
            <a:pPr eaLnBrk="1" hangingPunct="1"/>
            <a:r>
              <a:rPr lang="en-US" altLang="en-US" sz="3200" b="1">
                <a:solidFill>
                  <a:srgbClr val="25B8BA"/>
                </a:solidFill>
                <a:latin typeface="Arial" panose="020B0604020202020204" pitchFamily="34" charset="0"/>
                <a:cs typeface="Arial" panose="020B0604020202020204" pitchFamily="34" charset="0"/>
              </a:rPr>
              <a:t>Standard 7: Quality Assuring </a:t>
            </a:r>
            <a:br>
              <a:rPr lang="en-US" altLang="en-US" sz="3200" b="1">
                <a:solidFill>
                  <a:srgbClr val="25B8BA"/>
                </a:solidFill>
                <a:latin typeface="Arial" panose="020B0604020202020204" pitchFamily="34" charset="0"/>
                <a:cs typeface="Arial" panose="020B0604020202020204" pitchFamily="34" charset="0"/>
              </a:rPr>
            </a:br>
            <a:r>
              <a:rPr lang="en-US" altLang="en-US" sz="3200" b="1">
                <a:solidFill>
                  <a:srgbClr val="25B8BA"/>
                </a:solidFill>
                <a:latin typeface="Arial" panose="020B0604020202020204" pitchFamily="34" charset="0"/>
                <a:cs typeface="Arial" panose="020B0604020202020204" pitchFamily="34" charset="0"/>
              </a:rPr>
              <a:t>Compliance with the Standards</a:t>
            </a:r>
          </a:p>
        </p:txBody>
      </p:sp>
      <p:sp>
        <p:nvSpPr>
          <p:cNvPr id="19460" name="Subtitle 2">
            <a:extLst>
              <a:ext uri="{FF2B5EF4-FFF2-40B4-BE49-F238E27FC236}">
                <a16:creationId xmlns:a16="http://schemas.microsoft.com/office/drawing/2014/main" xmlns="" id="{3AEEFCF0-CE9A-3742-9826-9545528BB838}"/>
              </a:ext>
            </a:extLst>
          </p:cNvPr>
          <p:cNvSpPr>
            <a:spLocks noGrp="1"/>
          </p:cNvSpPr>
          <p:nvPr>
            <p:ph type="subTitle" idx="1"/>
          </p:nvPr>
        </p:nvSpPr>
        <p:spPr>
          <a:xfrm>
            <a:off x="698500" y="2835275"/>
            <a:ext cx="7229475" cy="2170113"/>
          </a:xfrm>
        </p:spPr>
        <p:txBody>
          <a:bodyPr/>
          <a:lstStyle/>
          <a:p>
            <a:pPr marL="342900" indent="-342900" algn="l" eaLnBrk="1" hangingPunct="1">
              <a:spcAft>
                <a:spcPts val="450"/>
              </a:spcAft>
              <a:buFont typeface="Arial" panose="020B0604020202020204" pitchFamily="34" charset="0"/>
              <a:buChar char="•"/>
            </a:pPr>
            <a:r>
              <a:rPr lang="en-GB" altLang="en-US">
                <a:latin typeface="Arial" panose="020B0604020202020204" pitchFamily="34" charset="0"/>
                <a:cs typeface="Arial" panose="020B0604020202020204" pitchFamily="34" charset="0"/>
              </a:rPr>
              <a:t>Each Church body develops a plan of action to quality assure compliance with the standards, which is reviewed annually.</a:t>
            </a:r>
          </a:p>
        </p:txBody>
      </p:sp>
    </p:spTree>
    <p:extLst>
      <p:ext uri="{BB962C8B-B14F-4D97-AF65-F5344CB8AC3E}">
        <p14:creationId xmlns:p14="http://schemas.microsoft.com/office/powerpoint/2010/main" val="891027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077218"/>
          </a:xfrm>
          <a:prstGeom prst="rect">
            <a:avLst/>
          </a:prstGeom>
          <a:noFill/>
        </p:spPr>
        <p:txBody>
          <a:bodyPr wrap="square" rtlCol="0">
            <a:spAutoFit/>
          </a:bodyPr>
          <a:lstStyle/>
          <a:p>
            <a:pPr algn="ctr"/>
            <a:r>
              <a:rPr lang="en-US" sz="3200" b="1" dirty="0">
                <a:solidFill>
                  <a:srgbClr val="0B5323"/>
                </a:solidFill>
              </a:rPr>
              <a:t>Ensuring Compliance-Procedure</a:t>
            </a:r>
          </a:p>
          <a:p>
            <a:pPr algn="ctr"/>
            <a:r>
              <a:rPr lang="en-US" sz="3200" b="1" dirty="0">
                <a:solidFill>
                  <a:srgbClr val="0B5323"/>
                </a:solidFill>
              </a:rPr>
              <a:t>Niall </a:t>
            </a:r>
          </a:p>
        </p:txBody>
      </p:sp>
    </p:spTree>
    <p:extLst>
      <p:ext uri="{BB962C8B-B14F-4D97-AF65-F5344CB8AC3E}">
        <p14:creationId xmlns:p14="http://schemas.microsoft.com/office/powerpoint/2010/main" val="407285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340768"/>
            <a:ext cx="8208912" cy="3939540"/>
          </a:xfrm>
          <a:prstGeom prst="rect">
            <a:avLst/>
          </a:prstGeom>
          <a:noFill/>
        </p:spPr>
        <p:txBody>
          <a:bodyPr wrap="square" rtlCol="0">
            <a:spAutoFit/>
          </a:bodyPr>
          <a:lstStyle/>
          <a:p>
            <a:pPr algn="ctr"/>
            <a:r>
              <a:rPr lang="en-US" sz="3200" b="1" dirty="0">
                <a:solidFill>
                  <a:srgbClr val="0B5323"/>
                </a:solidFill>
              </a:rPr>
              <a:t>Indicator 7.1</a:t>
            </a:r>
          </a:p>
          <a:p>
            <a:endParaRPr lang="en-US" sz="3200" b="1" dirty="0">
              <a:solidFill>
                <a:srgbClr val="0B5323"/>
              </a:solidFill>
            </a:endParaRPr>
          </a:p>
          <a:p>
            <a:r>
              <a:rPr lang="en-US" sz="2400" dirty="0"/>
              <a:t>The Church authority:</a:t>
            </a:r>
          </a:p>
          <a:p>
            <a:pPr marL="285750" indent="-285750">
              <a:buFont typeface="Arial" panose="020B0604020202020204" pitchFamily="34" charset="0"/>
              <a:buChar char="•"/>
            </a:pPr>
            <a:r>
              <a:rPr lang="en-US" sz="2400" dirty="0"/>
              <a:t>Puts in place arrangements to ensure and evaluate its compliance with the safeguarding Standards at a local level;</a:t>
            </a:r>
          </a:p>
          <a:p>
            <a:pPr marL="285750" indent="-285750">
              <a:buFont typeface="Arial" panose="020B0604020202020204" pitchFamily="34" charset="0"/>
              <a:buChar char="•"/>
            </a:pPr>
            <a:r>
              <a:rPr lang="en-US" sz="2400" dirty="0"/>
              <a:t>Produces a report on the level of compliance established through this audit exercise</a:t>
            </a:r>
          </a:p>
          <a:p>
            <a:pPr marL="285750" indent="-285750">
              <a:buFont typeface="Arial" panose="020B0604020202020204" pitchFamily="34" charset="0"/>
              <a:buChar char="•"/>
            </a:pPr>
            <a:r>
              <a:rPr lang="en-US" sz="2400" dirty="0"/>
              <a:t>Notifies the National Board in writing of this annual audit report</a:t>
            </a:r>
          </a:p>
          <a:p>
            <a:pPr algn="ctr"/>
            <a:endParaRPr lang="en-US" dirty="0"/>
          </a:p>
        </p:txBody>
      </p:sp>
    </p:spTree>
    <p:extLst>
      <p:ext uri="{BB962C8B-B14F-4D97-AF65-F5344CB8AC3E}">
        <p14:creationId xmlns:p14="http://schemas.microsoft.com/office/powerpoint/2010/main" val="769050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3785652"/>
          </a:xfrm>
          <a:prstGeom prst="rect">
            <a:avLst/>
          </a:prstGeom>
          <a:noFill/>
        </p:spPr>
        <p:txBody>
          <a:bodyPr wrap="square" rtlCol="0">
            <a:spAutoFit/>
          </a:bodyPr>
          <a:lstStyle/>
          <a:p>
            <a:r>
              <a:rPr lang="en-US" sz="2400" dirty="0"/>
              <a:t>Compliance at a local level is achieved through the following:</a:t>
            </a:r>
          </a:p>
          <a:p>
            <a:endParaRPr lang="en-US" sz="2400" dirty="0"/>
          </a:p>
          <a:p>
            <a:pPr marL="457200" indent="-457200">
              <a:buFont typeface="Arial" panose="020B0604020202020204" pitchFamily="34" charset="0"/>
              <a:buChar char="•"/>
            </a:pPr>
            <a:r>
              <a:rPr lang="en-US" sz="2400" dirty="0"/>
              <a:t>Ensuring that a local safeguarding audit is completed depending on your level of ministry with children and a report of the findings produced.  (7.1C Templates1,2 or 3)</a:t>
            </a:r>
          </a:p>
          <a:p>
            <a:pPr marL="457200" indent="-457200">
              <a:buFont typeface="Arial" panose="020B0604020202020204" pitchFamily="34" charset="0"/>
              <a:buChar char="•"/>
            </a:pPr>
            <a:r>
              <a:rPr lang="en-US" sz="2400" dirty="0"/>
              <a:t>If you have cases, ensuring that a report is completed of all active cases by your DLP (7.1D Template 1)</a:t>
            </a:r>
          </a:p>
          <a:p>
            <a:pPr marL="457200" indent="-457200">
              <a:buFont typeface="Arial" panose="020B0604020202020204" pitchFamily="34" charset="0"/>
              <a:buChar char="•"/>
            </a:pPr>
            <a:r>
              <a:rPr lang="en-US" sz="2400" dirty="0"/>
              <a:t>If appropriate conducting monitoring visits (7.1B)</a:t>
            </a:r>
          </a:p>
          <a:p>
            <a:pPr marL="457200" indent="-457200">
              <a:buFont typeface="Arial" panose="020B0604020202020204" pitchFamily="34" charset="0"/>
              <a:buChar char="•"/>
            </a:pPr>
            <a:r>
              <a:rPr lang="en-US" sz="2400" dirty="0"/>
              <a:t>Having a clear induction process for new leadership or staff (7.1E)</a:t>
            </a:r>
          </a:p>
        </p:txBody>
      </p:sp>
      <p:sp>
        <p:nvSpPr>
          <p:cNvPr id="3" name="TextBox 2"/>
          <p:cNvSpPr txBox="1"/>
          <p:nvPr/>
        </p:nvSpPr>
        <p:spPr>
          <a:xfrm>
            <a:off x="3452058" y="404664"/>
            <a:ext cx="2470164" cy="584775"/>
          </a:xfrm>
          <a:prstGeom prst="rect">
            <a:avLst/>
          </a:prstGeom>
          <a:noFill/>
        </p:spPr>
        <p:txBody>
          <a:bodyPr wrap="none" rtlCol="0">
            <a:spAutoFit/>
          </a:bodyPr>
          <a:lstStyle/>
          <a:p>
            <a:pPr algn="ctr"/>
            <a:r>
              <a:rPr lang="en-US" sz="3200" b="1" dirty="0">
                <a:solidFill>
                  <a:srgbClr val="0B5323"/>
                </a:solidFill>
              </a:rPr>
              <a:t>Bullet Point 1</a:t>
            </a:r>
          </a:p>
        </p:txBody>
      </p:sp>
    </p:spTree>
    <p:extLst>
      <p:ext uri="{BB962C8B-B14F-4D97-AF65-F5344CB8AC3E}">
        <p14:creationId xmlns:p14="http://schemas.microsoft.com/office/powerpoint/2010/main" val="4096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1200329"/>
          </a:xfrm>
          <a:prstGeom prst="rect">
            <a:avLst/>
          </a:prstGeom>
          <a:noFill/>
        </p:spPr>
        <p:txBody>
          <a:bodyPr wrap="square" rtlCol="0">
            <a:spAutoFit/>
          </a:bodyPr>
          <a:lstStyle/>
          <a:p>
            <a:r>
              <a:rPr lang="en-US" sz="2400" dirty="0"/>
              <a:t>Producing Reports </a:t>
            </a:r>
          </a:p>
          <a:p>
            <a:endParaRPr lang="en-US" sz="2400" dirty="0"/>
          </a:p>
          <a:p>
            <a:endParaRPr lang="en-US" sz="2400" dirty="0"/>
          </a:p>
        </p:txBody>
      </p:sp>
      <p:sp>
        <p:nvSpPr>
          <p:cNvPr id="3" name="TextBox 2"/>
          <p:cNvSpPr txBox="1"/>
          <p:nvPr/>
        </p:nvSpPr>
        <p:spPr>
          <a:xfrm>
            <a:off x="3452058" y="404664"/>
            <a:ext cx="2470164" cy="584775"/>
          </a:xfrm>
          <a:prstGeom prst="rect">
            <a:avLst/>
          </a:prstGeom>
          <a:noFill/>
        </p:spPr>
        <p:txBody>
          <a:bodyPr wrap="none" rtlCol="0">
            <a:spAutoFit/>
          </a:bodyPr>
          <a:lstStyle/>
          <a:p>
            <a:pPr algn="ctr"/>
            <a:r>
              <a:rPr lang="en-US" sz="3200" b="1" dirty="0">
                <a:solidFill>
                  <a:srgbClr val="0B5323"/>
                </a:solidFill>
              </a:rPr>
              <a:t>Bullet Point 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22" y="1484784"/>
            <a:ext cx="8181468" cy="4966816"/>
          </a:xfrm>
          <a:prstGeom prst="rect">
            <a:avLst/>
          </a:prstGeom>
        </p:spPr>
      </p:pic>
    </p:spTree>
    <p:extLst>
      <p:ext uri="{BB962C8B-B14F-4D97-AF65-F5344CB8AC3E}">
        <p14:creationId xmlns:p14="http://schemas.microsoft.com/office/powerpoint/2010/main" val="1346042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2684" y="1484784"/>
            <a:ext cx="8208912" cy="1200329"/>
          </a:xfrm>
          <a:prstGeom prst="rect">
            <a:avLst/>
          </a:prstGeom>
          <a:noFill/>
        </p:spPr>
        <p:txBody>
          <a:bodyPr wrap="square" rtlCol="0">
            <a:spAutoFit/>
          </a:bodyPr>
          <a:lstStyle/>
          <a:p>
            <a:endParaRPr lang="en-US" sz="2400" dirty="0"/>
          </a:p>
          <a:p>
            <a:endParaRPr lang="en-US" sz="2400" dirty="0"/>
          </a:p>
          <a:p>
            <a:endParaRPr lang="en-US" sz="2400" dirty="0"/>
          </a:p>
        </p:txBody>
      </p:sp>
      <p:sp>
        <p:nvSpPr>
          <p:cNvPr id="3" name="TextBox 2"/>
          <p:cNvSpPr txBox="1"/>
          <p:nvPr/>
        </p:nvSpPr>
        <p:spPr>
          <a:xfrm>
            <a:off x="3451802" y="404664"/>
            <a:ext cx="2470677" cy="584775"/>
          </a:xfrm>
          <a:prstGeom prst="rect">
            <a:avLst/>
          </a:prstGeom>
          <a:noFill/>
        </p:spPr>
        <p:txBody>
          <a:bodyPr wrap="none" rtlCol="0">
            <a:spAutoFit/>
          </a:bodyPr>
          <a:lstStyle/>
          <a:p>
            <a:pPr algn="ctr"/>
            <a:r>
              <a:rPr lang="en-US" sz="3200" b="1" dirty="0">
                <a:solidFill>
                  <a:srgbClr val="0B5323"/>
                </a:solidFill>
              </a:rPr>
              <a:t>Bullet Point 3</a:t>
            </a:r>
          </a:p>
        </p:txBody>
      </p:sp>
      <p:sp>
        <p:nvSpPr>
          <p:cNvPr id="5" name="TextBox 4"/>
          <p:cNvSpPr txBox="1"/>
          <p:nvPr/>
        </p:nvSpPr>
        <p:spPr>
          <a:xfrm>
            <a:off x="582684" y="2084948"/>
            <a:ext cx="8208912" cy="3416320"/>
          </a:xfrm>
          <a:prstGeom prst="rect">
            <a:avLst/>
          </a:prstGeom>
          <a:noFill/>
        </p:spPr>
        <p:txBody>
          <a:bodyPr wrap="square" rtlCol="0">
            <a:spAutoFit/>
          </a:bodyPr>
          <a:lstStyle/>
          <a:p>
            <a:r>
              <a:rPr lang="en-US" sz="2400" dirty="0"/>
              <a:t>Once the report from DLP and report from Safeguarding Committee are received the Church Authority writes to the National Board to say that the local audit is completed and plans to address any gaps are in place.</a:t>
            </a:r>
          </a:p>
          <a:p>
            <a:endParaRPr lang="en-US" sz="2400" dirty="0"/>
          </a:p>
          <a:p>
            <a:pPr marL="342900" indent="-342900">
              <a:buFont typeface="Arial" charset="0"/>
              <a:buChar char="•"/>
            </a:pPr>
            <a:r>
              <a:rPr lang="en-US" sz="2400" dirty="0"/>
              <a:t>Template letters for those that are in Table 1 or 2 of the policy </a:t>
            </a:r>
            <a:r>
              <a:rPr lang="mr-IN" sz="2400" dirty="0"/>
              <a:t>–</a:t>
            </a:r>
            <a:r>
              <a:rPr lang="en-US" sz="2400" dirty="0"/>
              <a:t> 7.1C Template 4</a:t>
            </a:r>
          </a:p>
          <a:p>
            <a:pPr marL="342900" indent="-342900">
              <a:buFont typeface="Arial" charset="0"/>
              <a:buChar char="•"/>
            </a:pPr>
            <a:r>
              <a:rPr lang="en-US" sz="2400" dirty="0"/>
              <a:t>Template letter for those that are in Table 3 of the policy - 7.1C Template 5</a:t>
            </a:r>
          </a:p>
        </p:txBody>
      </p:sp>
    </p:spTree>
    <p:extLst>
      <p:ext uri="{BB962C8B-B14F-4D97-AF65-F5344CB8AC3E}">
        <p14:creationId xmlns:p14="http://schemas.microsoft.com/office/powerpoint/2010/main" val="1038476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340768"/>
            <a:ext cx="8208912" cy="3785652"/>
          </a:xfrm>
          <a:prstGeom prst="rect">
            <a:avLst/>
          </a:prstGeom>
          <a:noFill/>
        </p:spPr>
        <p:txBody>
          <a:bodyPr wrap="square" rtlCol="0">
            <a:spAutoFit/>
          </a:bodyPr>
          <a:lstStyle/>
          <a:p>
            <a:pPr algn="ctr"/>
            <a:r>
              <a:rPr lang="en-US" sz="3200" b="1" dirty="0">
                <a:solidFill>
                  <a:srgbClr val="0B5323"/>
                </a:solidFill>
              </a:rPr>
              <a:t>Indicator 7.2 (Ignore if you have no ministry or cases)</a:t>
            </a:r>
          </a:p>
          <a:p>
            <a:endParaRPr lang="en-US" sz="3200" b="1" dirty="0">
              <a:solidFill>
                <a:srgbClr val="0B5323"/>
              </a:solidFill>
            </a:endParaRPr>
          </a:p>
          <a:p>
            <a:r>
              <a:rPr lang="en-US" sz="2400" dirty="0"/>
              <a:t>The Church body produces a three year safeguarding plan</a:t>
            </a:r>
          </a:p>
          <a:p>
            <a:endParaRPr lang="en-US" sz="2400" dirty="0"/>
          </a:p>
          <a:p>
            <a:r>
              <a:rPr lang="en-US" sz="2400" dirty="0"/>
              <a:t>Guidance for this is contained in 7.2A Template 1</a:t>
            </a:r>
          </a:p>
          <a:p>
            <a:endParaRPr lang="en-US" sz="2400" dirty="0"/>
          </a:p>
          <a:p>
            <a:r>
              <a:rPr lang="en-US" sz="2400" dirty="0"/>
              <a:t>The plan should outline the actions identified from the local safeguarding audit and how these should be addressed</a:t>
            </a:r>
          </a:p>
        </p:txBody>
      </p:sp>
    </p:spTree>
    <p:extLst>
      <p:ext uri="{BB962C8B-B14F-4D97-AF65-F5344CB8AC3E}">
        <p14:creationId xmlns:p14="http://schemas.microsoft.com/office/powerpoint/2010/main" val="202996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3811" y="404664"/>
            <a:ext cx="6586675" cy="584775"/>
          </a:xfrm>
          <a:prstGeom prst="rect">
            <a:avLst/>
          </a:prstGeom>
          <a:noFill/>
        </p:spPr>
        <p:txBody>
          <a:bodyPr wrap="none" rtlCol="0">
            <a:spAutoFit/>
          </a:bodyPr>
          <a:lstStyle/>
          <a:p>
            <a:pPr algn="ctr"/>
            <a:r>
              <a:rPr lang="en-US" sz="3200" b="1" dirty="0">
                <a:solidFill>
                  <a:srgbClr val="0B5323"/>
                </a:solidFill>
              </a:rPr>
              <a:t>Relationship with NBSCCCI- Proposals</a:t>
            </a:r>
          </a:p>
        </p:txBody>
      </p:sp>
      <p:sp>
        <p:nvSpPr>
          <p:cNvPr id="4" name="TextBox 3">
            <a:extLst>
              <a:ext uri="{FF2B5EF4-FFF2-40B4-BE49-F238E27FC236}">
                <a16:creationId xmlns:a16="http://schemas.microsoft.com/office/drawing/2014/main" xmlns="" id="{9B398FFC-3F36-064A-9477-5DC41A5E5F53}"/>
              </a:ext>
            </a:extLst>
          </p:cNvPr>
          <p:cNvSpPr txBox="1"/>
          <p:nvPr/>
        </p:nvSpPr>
        <p:spPr>
          <a:xfrm>
            <a:off x="582684" y="2084948"/>
            <a:ext cx="820891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Written resolution with NBSCCCI being completed in June</a:t>
            </a:r>
          </a:p>
          <a:p>
            <a:pPr marL="342900" indent="-342900">
              <a:buFont typeface="Arial" panose="020B0604020202020204" pitchFamily="34" charset="0"/>
              <a:buChar char="•"/>
            </a:pPr>
            <a:r>
              <a:rPr lang="en-US" sz="2400" dirty="0"/>
              <a:t>Annual audit and inform us</a:t>
            </a:r>
          </a:p>
          <a:p>
            <a:pPr marL="342900" indent="-342900">
              <a:buFont typeface="Arial" panose="020B0604020202020204" pitchFamily="34" charset="0"/>
              <a:buChar char="•"/>
            </a:pPr>
            <a:r>
              <a:rPr lang="en-US" sz="2400" dirty="0"/>
              <a:t>Review?</a:t>
            </a:r>
          </a:p>
        </p:txBody>
      </p:sp>
    </p:spTree>
    <p:extLst>
      <p:ext uri="{BB962C8B-B14F-4D97-AF65-F5344CB8AC3E}">
        <p14:creationId xmlns:p14="http://schemas.microsoft.com/office/powerpoint/2010/main" val="3280590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296" y="2636912"/>
            <a:ext cx="4531625" cy="1077218"/>
          </a:xfrm>
          <a:prstGeom prst="rect">
            <a:avLst/>
          </a:prstGeom>
          <a:noFill/>
        </p:spPr>
        <p:txBody>
          <a:bodyPr wrap="none" rtlCol="0">
            <a:spAutoFit/>
          </a:bodyPr>
          <a:lstStyle/>
          <a:p>
            <a:pPr algn="ctr"/>
            <a:r>
              <a:rPr lang="en-US" sz="3200" b="1" dirty="0">
                <a:solidFill>
                  <a:schemeClr val="tx1">
                    <a:lumMod val="95000"/>
                    <a:lumOff val="5000"/>
                  </a:schemeClr>
                </a:solidFill>
              </a:rPr>
              <a:t>Questions and Evaluation</a:t>
            </a:r>
          </a:p>
          <a:p>
            <a:endParaRPr lang="en-US" sz="3200" dirty="0">
              <a:solidFill>
                <a:schemeClr val="tx1">
                  <a:lumMod val="95000"/>
                  <a:lumOff val="5000"/>
                </a:schemeClr>
              </a:solidFill>
            </a:endParaRPr>
          </a:p>
        </p:txBody>
      </p:sp>
    </p:spTree>
    <p:extLst>
      <p:ext uri="{BB962C8B-B14F-4D97-AF65-F5344CB8AC3E}">
        <p14:creationId xmlns:p14="http://schemas.microsoft.com/office/powerpoint/2010/main" val="209197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2708920"/>
            <a:ext cx="2607189" cy="1077218"/>
          </a:xfrm>
          <a:prstGeom prst="rect">
            <a:avLst/>
          </a:prstGeom>
          <a:noFill/>
        </p:spPr>
        <p:txBody>
          <a:bodyPr wrap="none" rtlCol="0">
            <a:spAutoFit/>
          </a:bodyPr>
          <a:lstStyle/>
          <a:p>
            <a:endParaRPr lang="en-US" sz="3200" b="1" dirty="0">
              <a:solidFill>
                <a:srgbClr val="0B5323"/>
              </a:solidFill>
            </a:endParaRPr>
          </a:p>
          <a:p>
            <a:r>
              <a:rPr lang="en-US" sz="3200" b="1" dirty="0">
                <a:solidFill>
                  <a:schemeClr val="tx1">
                    <a:lumMod val="95000"/>
                    <a:lumOff val="5000"/>
                  </a:schemeClr>
                </a:solidFill>
              </a:rPr>
              <a:t>Questionnaire</a:t>
            </a:r>
          </a:p>
        </p:txBody>
      </p:sp>
      <p:sp>
        <p:nvSpPr>
          <p:cNvPr id="3" name="Subtitle 2">
            <a:extLst>
              <a:ext uri="{FF2B5EF4-FFF2-40B4-BE49-F238E27FC236}">
                <a16:creationId xmlns:a16="http://schemas.microsoft.com/office/drawing/2014/main" xmlns="" id="{A38093FA-2179-C146-B692-A0E0700C2C9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6159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431088" cy="584775"/>
          </a:xfrm>
          <a:prstGeom prst="rect">
            <a:avLst/>
          </a:prstGeom>
          <a:noFill/>
        </p:spPr>
        <p:txBody>
          <a:bodyPr wrap="square" rtlCol="0">
            <a:spAutoFit/>
          </a:bodyPr>
          <a:lstStyle/>
          <a:p>
            <a:pPr algn="ctr"/>
            <a:r>
              <a:rPr lang="en-US" sz="3200" b="1" dirty="0">
                <a:solidFill>
                  <a:srgbClr val="0B5323"/>
                </a:solidFill>
              </a:rPr>
              <a:t>Lay Apostolates Guidance </a:t>
            </a:r>
          </a:p>
        </p:txBody>
      </p:sp>
    </p:spTree>
    <p:extLst>
      <p:ext uri="{BB962C8B-B14F-4D97-AF65-F5344CB8AC3E}">
        <p14:creationId xmlns:p14="http://schemas.microsoft.com/office/powerpoint/2010/main" val="1879124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EF286789-99DA-064B-BEEF-8038843FDDCE}"/>
              </a:ext>
            </a:extLst>
          </p:cNvPr>
          <p:cNvSpPr/>
          <p:nvPr/>
        </p:nvSpPr>
        <p:spPr>
          <a:xfrm>
            <a:off x="6012160" y="4365104"/>
            <a:ext cx="1728192" cy="216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26" name="Picture 2" descr="\\ibcfileserver\Desktop\niall.moore\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20688"/>
            <a:ext cx="8280920" cy="52565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bcfileserver\Desktop\niall.moore\Deskto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472" y="4876269"/>
            <a:ext cx="2304255" cy="17053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D9D8C19F-F8D2-834F-81AC-0E0B874D4675}"/>
              </a:ext>
            </a:extLst>
          </p:cNvPr>
          <p:cNvSpPr/>
          <p:nvPr/>
        </p:nvSpPr>
        <p:spPr>
          <a:xfrm>
            <a:off x="4391980" y="5877272"/>
            <a:ext cx="4572508"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xmlns="" id="{D9D8C19F-F8D2-834F-81AC-0E0B874D4675}"/>
              </a:ext>
            </a:extLst>
          </p:cNvPr>
          <p:cNvSpPr/>
          <p:nvPr/>
        </p:nvSpPr>
        <p:spPr>
          <a:xfrm>
            <a:off x="7020272" y="4444908"/>
            <a:ext cx="1512168" cy="14761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954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C8A21A52-0D2D-CD4F-9A51-77A333A7C262}"/>
              </a:ext>
            </a:extLst>
          </p:cNvPr>
          <p:cNvSpPr/>
          <p:nvPr/>
        </p:nvSpPr>
        <p:spPr>
          <a:xfrm>
            <a:off x="8104570" y="4467766"/>
            <a:ext cx="1042026" cy="216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xmlns="" id="{D9D8C19F-F8D2-834F-81AC-0E0B874D4675}"/>
              </a:ext>
            </a:extLst>
          </p:cNvPr>
          <p:cNvSpPr/>
          <p:nvPr/>
        </p:nvSpPr>
        <p:spPr>
          <a:xfrm>
            <a:off x="3707904" y="5877272"/>
            <a:ext cx="5256584"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xmlns="" id="{EF286789-99DA-064B-BEEF-8038843FDDCE}"/>
              </a:ext>
            </a:extLst>
          </p:cNvPr>
          <p:cNvSpPr/>
          <p:nvPr/>
        </p:nvSpPr>
        <p:spPr>
          <a:xfrm>
            <a:off x="6012160" y="4437112"/>
            <a:ext cx="1728192" cy="216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050" name="Picture 2" descr="\\ibcfileserver\Desktop\niall.moore\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27368"/>
            <a:ext cx="7416824" cy="477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8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796" y="405091"/>
            <a:ext cx="7120407" cy="584775"/>
          </a:xfrm>
          <a:prstGeom prst="rect">
            <a:avLst/>
          </a:prstGeom>
          <a:noFill/>
        </p:spPr>
        <p:txBody>
          <a:bodyPr wrap="square" rtlCol="0">
            <a:spAutoFit/>
          </a:bodyPr>
          <a:lstStyle/>
          <a:p>
            <a:pPr algn="ctr"/>
            <a:r>
              <a:rPr lang="en-IE" sz="3200" b="1" dirty="0">
                <a:solidFill>
                  <a:srgbClr val="0B5323"/>
                </a:solidFill>
              </a:rPr>
              <a:t>  National Lay Apostolates</a:t>
            </a:r>
            <a:endParaRPr lang="en-IE" b="1" dirty="0">
              <a:solidFill>
                <a:srgbClr val="0B5323"/>
              </a:solidFill>
            </a:endParaRPr>
          </a:p>
        </p:txBody>
      </p:sp>
      <p:sp>
        <p:nvSpPr>
          <p:cNvPr id="6" name="Rectangle 5"/>
          <p:cNvSpPr/>
          <p:nvPr/>
        </p:nvSpPr>
        <p:spPr>
          <a:xfrm>
            <a:off x="1051992" y="1510201"/>
            <a:ext cx="7704856" cy="1938992"/>
          </a:xfrm>
          <a:prstGeom prst="rect">
            <a:avLst/>
          </a:prstGeom>
        </p:spPr>
        <p:txBody>
          <a:bodyPr wrap="square">
            <a:spAutoFit/>
          </a:bodyPr>
          <a:lstStyle/>
          <a:p>
            <a:pPr marL="285750" indent="-285750">
              <a:buFont typeface="Arial" panose="020B0604020202020204" pitchFamily="34" charset="0"/>
              <a:buChar char="•"/>
            </a:pPr>
            <a:r>
              <a:rPr lang="en-US" sz="2400" dirty="0"/>
              <a:t>Have their own policy procedures and governance arrangements</a:t>
            </a:r>
          </a:p>
          <a:p>
            <a:pPr marL="285750" indent="-285750">
              <a:buFont typeface="Arial" panose="020B0604020202020204" pitchFamily="34" charset="0"/>
              <a:buChar char="•"/>
            </a:pPr>
            <a:r>
              <a:rPr lang="en-US" sz="2400" dirty="0"/>
              <a:t>Sign external group form if you using Church property</a:t>
            </a:r>
          </a:p>
          <a:p>
            <a:pPr marL="285750" indent="-285750">
              <a:buFont typeface="Arial" panose="020B0604020202020204" pitchFamily="34" charset="0"/>
              <a:buChar char="•"/>
            </a:pPr>
            <a:r>
              <a:rPr lang="en-US" sz="2400" dirty="0"/>
              <a:t>Agree which procedure you are following when ministering on behalf of the Church body</a:t>
            </a:r>
          </a:p>
        </p:txBody>
      </p:sp>
    </p:spTree>
    <p:extLst>
      <p:ext uri="{BB962C8B-B14F-4D97-AF65-F5344CB8AC3E}">
        <p14:creationId xmlns:p14="http://schemas.microsoft.com/office/powerpoint/2010/main" val="116021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796" y="405091"/>
            <a:ext cx="7120407" cy="1077218"/>
          </a:xfrm>
          <a:prstGeom prst="rect">
            <a:avLst/>
          </a:prstGeom>
          <a:noFill/>
        </p:spPr>
        <p:txBody>
          <a:bodyPr wrap="square" rtlCol="0">
            <a:spAutoFit/>
          </a:bodyPr>
          <a:lstStyle/>
          <a:p>
            <a:pPr algn="ctr"/>
            <a:r>
              <a:rPr lang="en-IE" sz="3200" b="1" dirty="0">
                <a:solidFill>
                  <a:srgbClr val="0B5323"/>
                </a:solidFill>
              </a:rPr>
              <a:t>  Local Lay Apostolates –with your own procedures</a:t>
            </a:r>
            <a:endParaRPr lang="en-IE" b="1" dirty="0">
              <a:solidFill>
                <a:srgbClr val="0B5323"/>
              </a:solidFill>
            </a:endParaRPr>
          </a:p>
        </p:txBody>
      </p:sp>
      <p:sp>
        <p:nvSpPr>
          <p:cNvPr id="6" name="Rectangle 5"/>
          <p:cNvSpPr/>
          <p:nvPr/>
        </p:nvSpPr>
        <p:spPr>
          <a:xfrm>
            <a:off x="1051992" y="1510201"/>
            <a:ext cx="7704856" cy="1200329"/>
          </a:xfrm>
          <a:prstGeom prst="rect">
            <a:avLst/>
          </a:prstGeom>
        </p:spPr>
        <p:txBody>
          <a:bodyPr wrap="square">
            <a:spAutoFit/>
          </a:bodyPr>
          <a:lstStyle/>
          <a:p>
            <a:pPr marL="285750" indent="-285750">
              <a:buFont typeface="Arial" panose="020B0604020202020204" pitchFamily="34" charset="0"/>
              <a:buChar char="•"/>
            </a:pPr>
            <a:r>
              <a:rPr lang="en-US" sz="2400" dirty="0"/>
              <a:t>If you have your own policy and procedure group completes 1.5E Template 1 for the Church authority</a:t>
            </a:r>
          </a:p>
          <a:p>
            <a:pPr marL="285750" indent="-285750">
              <a:buFont typeface="Arial" panose="020B0604020202020204" pitchFamily="34" charset="0"/>
              <a:buChar char="•"/>
            </a:pPr>
            <a:r>
              <a:rPr lang="en-US" sz="2400" dirty="0"/>
              <a:t>Sign external groups form if using Church property</a:t>
            </a:r>
          </a:p>
        </p:txBody>
      </p:sp>
    </p:spTree>
    <p:extLst>
      <p:ext uri="{BB962C8B-B14F-4D97-AF65-F5344CB8AC3E}">
        <p14:creationId xmlns:p14="http://schemas.microsoft.com/office/powerpoint/2010/main" val="1329986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889</TotalTime>
  <Words>1452</Words>
  <Application>Microsoft Office PowerPoint</Application>
  <PresentationFormat>On-screen Show (4:3)</PresentationFormat>
  <Paragraphs>178</Paragraphs>
  <Slides>38</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 2: Procedures for Responding to Child Protection Suspicions, Concerns, Knowledge or Allegations.</vt:lpstr>
      <vt:lpstr>PowerPoint Presentation</vt:lpstr>
      <vt:lpstr>PowerPoint Presentation</vt:lpstr>
      <vt:lpstr>PowerPoint Presentation</vt:lpstr>
      <vt:lpstr>PowerPoint Presentation</vt:lpstr>
      <vt:lpstr>PowerPoint Presentation</vt:lpstr>
      <vt:lpstr>Standard 1: Creating and Maintaining  Safe Environments</vt:lpstr>
      <vt:lpstr>PowerPoint Presentation</vt:lpstr>
      <vt:lpstr>Standard 5: Training and Support  for Keeping Children Safe</vt:lpstr>
      <vt:lpstr>PowerPoint Presentation</vt:lpstr>
      <vt:lpstr>Standard 6: Communicating the  Church’s Safeguarding Message</vt:lpstr>
      <vt:lpstr>PowerPoint Presentation</vt:lpstr>
      <vt:lpstr>PowerPoint Presentation</vt:lpstr>
      <vt:lpstr>PowerPoint Presentation</vt:lpstr>
      <vt:lpstr>Standard 7: Quality Assuring  Compliance with the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214</cp:revision>
  <cp:lastPrinted>2019-02-15T14:44:28Z</cp:lastPrinted>
  <dcterms:created xsi:type="dcterms:W3CDTF">2011-12-09T20:21:14Z</dcterms:created>
  <dcterms:modified xsi:type="dcterms:W3CDTF">2019-04-15T09:13:13Z</dcterms:modified>
</cp:coreProperties>
</file>