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13" r:id="rId3"/>
    <p:sldId id="442" r:id="rId4"/>
    <p:sldId id="365" r:id="rId5"/>
    <p:sldId id="456" r:id="rId6"/>
    <p:sldId id="312" r:id="rId7"/>
    <p:sldId id="417" r:id="rId8"/>
    <p:sldId id="416" r:id="rId9"/>
    <p:sldId id="415" r:id="rId10"/>
    <p:sldId id="412" r:id="rId11"/>
    <p:sldId id="418" r:id="rId12"/>
    <p:sldId id="434" r:id="rId13"/>
    <p:sldId id="453" r:id="rId14"/>
    <p:sldId id="454" r:id="rId15"/>
    <p:sldId id="455" r:id="rId16"/>
    <p:sldId id="443" r:id="rId17"/>
    <p:sldId id="445" r:id="rId18"/>
    <p:sldId id="446" r:id="rId19"/>
    <p:sldId id="447" r:id="rId20"/>
    <p:sldId id="448" r:id="rId21"/>
    <p:sldId id="449" r:id="rId22"/>
    <p:sldId id="450" r:id="rId23"/>
    <p:sldId id="386" r:id="rId24"/>
    <p:sldId id="435" r:id="rId25"/>
    <p:sldId id="437" r:id="rId26"/>
    <p:sldId id="451" r:id="rId27"/>
    <p:sldId id="452" r:id="rId28"/>
    <p:sldId id="444" r:id="rId29"/>
    <p:sldId id="402" r:id="rId30"/>
    <p:sldId id="403" r:id="rId31"/>
    <p:sldId id="404" r:id="rId32"/>
    <p:sldId id="408" r:id="rId33"/>
    <p:sldId id="409" r:id="rId34"/>
    <p:sldId id="414" r:id="rId35"/>
    <p:sldId id="410" r:id="rId36"/>
    <p:sldId id="439" r:id="rId37"/>
    <p:sldId id="440" r:id="rId38"/>
    <p:sldId id="441" r:id="rId39"/>
    <p:sldId id="39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Objects="1" showGuides="1">
      <p:cViewPr>
        <p:scale>
          <a:sx n="81" d="100"/>
          <a:sy n="81" d="100"/>
        </p:scale>
        <p:origin x="-888" y="-720"/>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4/21/2015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10</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11</a:t>
            </a:fld>
            <a:endParaRPr lang="en-GB"/>
          </a:p>
        </p:txBody>
      </p:sp>
    </p:spTree>
    <p:extLst>
      <p:ext uri="{BB962C8B-B14F-4D97-AF65-F5344CB8AC3E}">
        <p14:creationId xmlns:p14="http://schemas.microsoft.com/office/powerpoint/2010/main" val="175878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7AC66-2A48-EB41-B84A-8829A12B0A94}" type="slidenum">
              <a:rPr lang="en-GB"/>
              <a:pPr/>
              <a:t>12</a:t>
            </a:fld>
            <a:endParaRPr lang="en-GB"/>
          </a:p>
        </p:txBody>
      </p:sp>
      <p:sp>
        <p:nvSpPr>
          <p:cNvPr id="89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90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pPr eaLnBrk="1" hangingPunct="1">
                <a:defRPr/>
              </a:pPr>
              <a:t>13</a:t>
            </a:fld>
            <a:endParaRPr lang="en-GB" sz="1200" smtClean="0"/>
          </a:p>
        </p:txBody>
      </p:sp>
      <p:sp>
        <p:nvSpPr>
          <p:cNvPr id="78850" name="Rectangle 2"/>
          <p:cNvSpPr>
            <a:spLocks noGrp="1" noRot="1" noChangeAspect="1" noChangeArrowheads="1" noTextEdit="1"/>
          </p:cNvSpPr>
          <p:nvPr>
            <p:ph type="sldImg"/>
          </p:nvPr>
        </p:nvSpPr>
        <p:spPr>
          <a:ln/>
          <a:extLst>
            <a:ext uri="{FAA26D3D-D897-4be2-8F04-BA451C77F1D7}"/>
          </a:extLst>
        </p:spPr>
      </p:sp>
      <p:sp>
        <p:nvSpPr>
          <p:cNvPr id="78851"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14</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17</a:t>
            </a:fld>
            <a:endParaRPr lang="en-IE"/>
          </a:p>
        </p:txBody>
      </p:sp>
    </p:spTree>
    <p:extLst>
      <p:ext uri="{BB962C8B-B14F-4D97-AF65-F5344CB8AC3E}">
        <p14:creationId xmlns:p14="http://schemas.microsoft.com/office/powerpoint/2010/main" val="3906383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18</a:t>
            </a:fld>
            <a:endParaRPr lang="en-IE"/>
          </a:p>
        </p:txBody>
      </p:sp>
    </p:spTree>
    <p:extLst>
      <p:ext uri="{BB962C8B-B14F-4D97-AF65-F5344CB8AC3E}">
        <p14:creationId xmlns:p14="http://schemas.microsoft.com/office/powerpoint/2010/main" val="198379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19</a:t>
            </a:fld>
            <a:endParaRPr lang="en-IE"/>
          </a:p>
        </p:txBody>
      </p:sp>
    </p:spTree>
    <p:extLst>
      <p:ext uri="{BB962C8B-B14F-4D97-AF65-F5344CB8AC3E}">
        <p14:creationId xmlns:p14="http://schemas.microsoft.com/office/powerpoint/2010/main" val="137827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20</a:t>
            </a:fld>
            <a:endParaRPr lang="en-IE"/>
          </a:p>
        </p:txBody>
      </p:sp>
    </p:spTree>
    <p:extLst>
      <p:ext uri="{BB962C8B-B14F-4D97-AF65-F5344CB8AC3E}">
        <p14:creationId xmlns:p14="http://schemas.microsoft.com/office/powerpoint/2010/main" val="377464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23</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24</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28</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29</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30</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33</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34</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38</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39</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42DFE88-94E1-4163-B2CF-A1B1299076D8}" type="slidenum">
              <a:rPr lang="en-IE" smtClean="0"/>
              <a:t>4</a:t>
            </a:fld>
            <a:endParaRPr lang="en-IE"/>
          </a:p>
        </p:txBody>
      </p:sp>
    </p:spTree>
    <p:extLst>
      <p:ext uri="{BB962C8B-B14F-4D97-AF65-F5344CB8AC3E}">
        <p14:creationId xmlns:p14="http://schemas.microsoft.com/office/powerpoint/2010/main" val="54099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42DFE88-94E1-4163-B2CF-A1B1299076D8}" type="slidenum">
              <a:rPr lang="en-IE" smtClean="0"/>
              <a:t>5</a:t>
            </a:fld>
            <a:endParaRPr lang="en-IE"/>
          </a:p>
        </p:txBody>
      </p:sp>
    </p:spTree>
    <p:extLst>
      <p:ext uri="{BB962C8B-B14F-4D97-AF65-F5344CB8AC3E}">
        <p14:creationId xmlns:p14="http://schemas.microsoft.com/office/powerpoint/2010/main" val="54099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8</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9</a:t>
            </a:fld>
            <a:endParaRPr lang="en-GB"/>
          </a:p>
        </p:txBody>
      </p:sp>
    </p:spTree>
    <p:extLst>
      <p:ext uri="{BB962C8B-B14F-4D97-AF65-F5344CB8AC3E}">
        <p14:creationId xmlns:p14="http://schemas.microsoft.com/office/powerpoint/2010/main" val="348098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a:p>
        </p:txBody>
      </p:sp>
    </p:spTree>
    <p:extLst>
      <p:ext uri="{BB962C8B-B14F-4D97-AF65-F5344CB8AC3E}">
        <p14:creationId xmlns:p14="http://schemas.microsoft.com/office/powerpoint/2010/main" val="11162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243224B-BDCD-514D-A2D1-8A2006BB7182}" type="slidenum">
              <a:rPr lang="en-GB"/>
              <a:pPr/>
              <a:t>‹#›</a:t>
            </a:fld>
            <a:endParaRPr lang="en-GB"/>
          </a:p>
        </p:txBody>
      </p:sp>
    </p:spTree>
    <p:extLst>
      <p:ext uri="{BB962C8B-B14F-4D97-AF65-F5344CB8AC3E}">
        <p14:creationId xmlns:p14="http://schemas.microsoft.com/office/powerpoint/2010/main" val="2070806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077218"/>
          </a:xfrm>
          <a:prstGeom prst="rect">
            <a:avLst/>
          </a:prstGeom>
          <a:noFill/>
        </p:spPr>
        <p:txBody>
          <a:bodyPr wrap="square" rtlCol="0">
            <a:spAutoFit/>
          </a:bodyPr>
          <a:lstStyle/>
          <a:p>
            <a:r>
              <a:rPr lang="en-US" sz="3200" b="1" dirty="0" smtClean="0">
                <a:solidFill>
                  <a:srgbClr val="0B5323"/>
                </a:solidFill>
              </a:rPr>
              <a:t>Training for Support People</a:t>
            </a:r>
          </a:p>
          <a:p>
            <a:r>
              <a:rPr lang="en-US" sz="3200" b="1" dirty="0" smtClean="0">
                <a:solidFill>
                  <a:srgbClr val="0B5323"/>
                </a:solidFill>
              </a:rPr>
              <a:t>22</a:t>
            </a:r>
            <a:r>
              <a:rPr lang="en-US" sz="3200" b="1" baseline="30000" dirty="0" smtClean="0">
                <a:solidFill>
                  <a:srgbClr val="0B5323"/>
                </a:solidFill>
              </a:rPr>
              <a:t>nd</a:t>
            </a:r>
            <a:r>
              <a:rPr lang="en-US" sz="3200" b="1" dirty="0" smtClean="0">
                <a:solidFill>
                  <a:srgbClr val="0B5323"/>
                </a:solidFill>
              </a:rPr>
              <a:t>   April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708920"/>
            <a:ext cx="2919790" cy="1077218"/>
          </a:xfrm>
          <a:prstGeom prst="rect">
            <a:avLst/>
          </a:prstGeom>
          <a:noFill/>
        </p:spPr>
        <p:txBody>
          <a:bodyPr wrap="none" rtlCol="0">
            <a:spAutoFit/>
          </a:bodyPr>
          <a:lstStyle/>
          <a:p>
            <a:endParaRPr lang="en-US" sz="3200" b="1" dirty="0" smtClean="0">
              <a:solidFill>
                <a:srgbClr val="0B5323"/>
              </a:solidFill>
            </a:endParaRPr>
          </a:p>
          <a:p>
            <a:r>
              <a:rPr lang="en-US" sz="3200" b="1" dirty="0" smtClean="0">
                <a:solidFill>
                  <a:schemeClr val="tx1">
                    <a:lumMod val="95000"/>
                    <a:lumOff val="5000"/>
                  </a:schemeClr>
                </a:solidFill>
              </a:rPr>
              <a:t>The 7 Standards</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96159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639669"/>
            <a:ext cx="7532756" cy="646331"/>
          </a:xfrm>
          <a:prstGeom prst="rect">
            <a:avLst/>
          </a:prstGeom>
          <a:noFill/>
        </p:spPr>
        <p:txBody>
          <a:bodyPr wrap="none" rtlCol="0">
            <a:spAutoFit/>
          </a:bodyPr>
          <a:lstStyle/>
          <a:p>
            <a:r>
              <a:rPr lang="en-US" sz="3600" dirty="0" smtClean="0">
                <a:solidFill>
                  <a:srgbClr val="0B5323"/>
                </a:solidFill>
              </a:rPr>
              <a:t>What is expected: The Seven Standards</a:t>
            </a:r>
            <a:endParaRPr lang="en-US" sz="3600" dirty="0">
              <a:solidFill>
                <a:srgbClr val="0B5323"/>
              </a:solidFill>
            </a:endParaRPr>
          </a:p>
        </p:txBody>
      </p:sp>
      <p:sp>
        <p:nvSpPr>
          <p:cNvPr id="7" name="TextBox 6"/>
          <p:cNvSpPr txBox="1">
            <a:spLocks/>
          </p:cNvSpPr>
          <p:nvPr/>
        </p:nvSpPr>
        <p:spPr>
          <a:xfrm>
            <a:off x="698622" y="2438400"/>
            <a:ext cx="7772400" cy="3939539"/>
          </a:xfrm>
          <a:prstGeom prst="rect">
            <a:avLst/>
          </a:prstGeom>
          <a:noFill/>
        </p:spPr>
        <p:txBody>
          <a:bodyPr wrap="square" rtlCol="0">
            <a:spAutoFit/>
          </a:bodyPr>
          <a:lstStyle/>
          <a:p>
            <a:pPr marL="457200" indent="-457200">
              <a:spcAft>
                <a:spcPts val="600"/>
              </a:spcAft>
              <a:buFont typeface="Arial"/>
              <a:buChar char="•"/>
            </a:pPr>
            <a:r>
              <a:rPr lang="en-US" sz="2200" dirty="0" smtClean="0">
                <a:solidFill>
                  <a:schemeClr val="tx1">
                    <a:lumMod val="95000"/>
                    <a:lumOff val="5000"/>
                  </a:schemeClr>
                </a:solidFill>
              </a:rPr>
              <a:t>A written policy for keeping children safe.</a:t>
            </a:r>
          </a:p>
          <a:p>
            <a:pPr marL="457200" indent="-457200">
              <a:spcAft>
                <a:spcPts val="600"/>
              </a:spcAft>
              <a:buFont typeface="Arial"/>
              <a:buChar char="•"/>
            </a:pPr>
            <a:r>
              <a:rPr lang="en-US" sz="2200" dirty="0" smtClean="0">
                <a:solidFill>
                  <a:schemeClr val="tx1">
                    <a:lumMod val="95000"/>
                    <a:lumOff val="5000"/>
                  </a:schemeClr>
                </a:solidFill>
              </a:rPr>
              <a:t>Written procedures for responding to allegations, suspicions and concerns.</a:t>
            </a:r>
          </a:p>
          <a:p>
            <a:pPr marL="457200" indent="-457200">
              <a:spcAft>
                <a:spcPts val="600"/>
              </a:spcAft>
              <a:buFont typeface="Arial"/>
              <a:buChar char="•"/>
            </a:pPr>
            <a:r>
              <a:rPr lang="en-US" sz="2200" dirty="0" smtClean="0">
                <a:solidFill>
                  <a:schemeClr val="tx1">
                    <a:lumMod val="95000"/>
                    <a:lumOff val="5000"/>
                  </a:schemeClr>
                </a:solidFill>
              </a:rPr>
              <a:t>Policies and practices to prevent harm to children.</a:t>
            </a:r>
          </a:p>
          <a:p>
            <a:pPr marL="457200" indent="-457200">
              <a:spcAft>
                <a:spcPts val="600"/>
              </a:spcAft>
              <a:buFont typeface="Arial"/>
              <a:buChar char="•"/>
            </a:pPr>
            <a:r>
              <a:rPr lang="en-US" sz="2200" dirty="0" smtClean="0">
                <a:solidFill>
                  <a:schemeClr val="tx1">
                    <a:lumMod val="95000"/>
                    <a:lumOff val="5000"/>
                  </a:schemeClr>
                </a:solidFill>
              </a:rPr>
              <a:t>Training and education </a:t>
            </a:r>
            <a:r>
              <a:rPr lang="en-US" sz="2200" smtClean="0">
                <a:solidFill>
                  <a:schemeClr val="tx1">
                    <a:lumMod val="95000"/>
                    <a:lumOff val="5000"/>
                  </a:schemeClr>
                </a:solidFill>
              </a:rPr>
              <a:t>for safeguarding </a:t>
            </a:r>
            <a:r>
              <a:rPr lang="en-US" sz="2200" dirty="0" smtClean="0">
                <a:solidFill>
                  <a:schemeClr val="tx1">
                    <a:lumMod val="95000"/>
                    <a:lumOff val="5000"/>
                  </a:schemeClr>
                </a:solidFill>
              </a:rPr>
              <a:t>personnel.</a:t>
            </a:r>
          </a:p>
          <a:p>
            <a:pPr marL="457200" indent="-457200">
              <a:spcAft>
                <a:spcPts val="600"/>
              </a:spcAft>
              <a:buFont typeface="Arial"/>
              <a:buChar char="•"/>
            </a:pPr>
            <a:r>
              <a:rPr lang="en-US" sz="2200" dirty="0" smtClean="0">
                <a:solidFill>
                  <a:schemeClr val="tx1">
                    <a:lumMod val="95000"/>
                    <a:lumOff val="5000"/>
                  </a:schemeClr>
                </a:solidFill>
              </a:rPr>
              <a:t>Clear processes to communicate the Church’s child safeguarding policy and procedures.</a:t>
            </a:r>
          </a:p>
          <a:p>
            <a:pPr marL="457200" indent="-457200">
              <a:spcAft>
                <a:spcPts val="600"/>
              </a:spcAft>
              <a:buFont typeface="Arial"/>
              <a:buChar char="•"/>
            </a:pPr>
            <a:r>
              <a:rPr lang="en-US" sz="2200" dirty="0" smtClean="0">
                <a:solidFill>
                  <a:schemeClr val="tx1">
                    <a:lumMod val="95000"/>
                    <a:lumOff val="5000"/>
                  </a:schemeClr>
                </a:solidFill>
              </a:rPr>
              <a:t>Access to advice and support for victims and perpetrators.</a:t>
            </a:r>
          </a:p>
          <a:p>
            <a:pPr marL="457200" indent="-457200">
              <a:spcAft>
                <a:spcPts val="600"/>
              </a:spcAft>
              <a:buFont typeface="Arial"/>
              <a:buChar char="•"/>
            </a:pPr>
            <a:r>
              <a:rPr lang="en-US" sz="2200" dirty="0" smtClean="0">
                <a:solidFill>
                  <a:schemeClr val="tx1">
                    <a:lumMod val="95000"/>
                    <a:lumOff val="5000"/>
                  </a:schemeClr>
                </a:solidFill>
              </a:rPr>
              <a:t>A plan to implement and monitor policies </a:t>
            </a:r>
            <a:br>
              <a:rPr lang="en-US" sz="2200" dirty="0" smtClean="0">
                <a:solidFill>
                  <a:schemeClr val="tx1">
                    <a:lumMod val="95000"/>
                    <a:lumOff val="5000"/>
                  </a:schemeClr>
                </a:solidFill>
              </a:rPr>
            </a:br>
            <a:r>
              <a:rPr lang="en-US" sz="2200" dirty="0" smtClean="0">
                <a:solidFill>
                  <a:schemeClr val="tx1">
                    <a:lumMod val="95000"/>
                    <a:lumOff val="5000"/>
                  </a:schemeClr>
                </a:solidFill>
              </a:rPr>
              <a:t>and procedures.</a:t>
            </a:r>
            <a:endParaRPr lang="en-US" sz="2200" dirty="0">
              <a:solidFill>
                <a:schemeClr val="tx1">
                  <a:lumMod val="95000"/>
                  <a:lumOff val="5000"/>
                </a:schemeClr>
              </a:solidFill>
            </a:endParaRPr>
          </a:p>
        </p:txBody>
      </p:sp>
    </p:spTree>
    <p:extLst>
      <p:ext uri="{BB962C8B-B14F-4D97-AF65-F5344CB8AC3E}">
        <p14:creationId xmlns:p14="http://schemas.microsoft.com/office/powerpoint/2010/main" val="91216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reeform 2"/>
          <p:cNvSpPr>
            <a:spLocks/>
          </p:cNvSpPr>
          <p:nvPr/>
        </p:nvSpPr>
        <p:spPr bwMode="auto">
          <a:xfrm>
            <a:off x="3530600" y="2756818"/>
            <a:ext cx="2093913" cy="2306638"/>
          </a:xfrm>
          <a:custGeom>
            <a:avLst/>
            <a:gdLst>
              <a:gd name="T0" fmla="*/ 912 w 1690"/>
              <a:gd name="T1" fmla="*/ 202 h 1862"/>
              <a:gd name="T2" fmla="*/ 936 w 1690"/>
              <a:gd name="T3" fmla="*/ 146 h 1862"/>
              <a:gd name="T4" fmla="*/ 990 w 1690"/>
              <a:gd name="T5" fmla="*/ 84 h 1862"/>
              <a:gd name="T6" fmla="*/ 958 w 1690"/>
              <a:gd name="T7" fmla="*/ 30 h 1862"/>
              <a:gd name="T8" fmla="*/ 828 w 1690"/>
              <a:gd name="T9" fmla="*/ 0 h 1862"/>
              <a:gd name="T10" fmla="*/ 712 w 1690"/>
              <a:gd name="T11" fmla="*/ 54 h 1862"/>
              <a:gd name="T12" fmla="*/ 710 w 1690"/>
              <a:gd name="T13" fmla="*/ 112 h 1862"/>
              <a:gd name="T14" fmla="*/ 778 w 1690"/>
              <a:gd name="T15" fmla="*/ 172 h 1862"/>
              <a:gd name="T16" fmla="*/ 756 w 1690"/>
              <a:gd name="T17" fmla="*/ 224 h 1862"/>
              <a:gd name="T18" fmla="*/ 268 w 1690"/>
              <a:gd name="T19" fmla="*/ 514 h 1862"/>
              <a:gd name="T20" fmla="*/ 212 w 1690"/>
              <a:gd name="T21" fmla="*/ 506 h 1862"/>
              <a:gd name="T22" fmla="*/ 196 w 1690"/>
              <a:gd name="T23" fmla="*/ 416 h 1862"/>
              <a:gd name="T24" fmla="*/ 142 w 1690"/>
              <a:gd name="T25" fmla="*/ 388 h 1862"/>
              <a:gd name="T26" fmla="*/ 40 w 1690"/>
              <a:gd name="T27" fmla="*/ 462 h 1862"/>
              <a:gd name="T28" fmla="*/ 0 w 1690"/>
              <a:gd name="T29" fmla="*/ 590 h 1862"/>
              <a:gd name="T30" fmla="*/ 30 w 1690"/>
              <a:gd name="T31" fmla="*/ 644 h 1862"/>
              <a:gd name="T32" fmla="*/ 112 w 1690"/>
              <a:gd name="T33" fmla="*/ 628 h 1862"/>
              <a:gd name="T34" fmla="*/ 172 w 1690"/>
              <a:gd name="T35" fmla="*/ 636 h 1862"/>
              <a:gd name="T36" fmla="*/ 178 w 1690"/>
              <a:gd name="T37" fmla="*/ 1152 h 1862"/>
              <a:gd name="T38" fmla="*/ 172 w 1690"/>
              <a:gd name="T39" fmla="*/ 1236 h 1862"/>
              <a:gd name="T40" fmla="*/ 104 w 1690"/>
              <a:gd name="T41" fmla="*/ 1230 h 1862"/>
              <a:gd name="T42" fmla="*/ 36 w 1690"/>
              <a:gd name="T43" fmla="*/ 1222 h 1862"/>
              <a:gd name="T44" fmla="*/ 6 w 1690"/>
              <a:gd name="T45" fmla="*/ 1302 h 1862"/>
              <a:gd name="T46" fmla="*/ 60 w 1690"/>
              <a:gd name="T47" fmla="*/ 1424 h 1862"/>
              <a:gd name="T48" fmla="*/ 160 w 1690"/>
              <a:gd name="T49" fmla="*/ 1480 h 1862"/>
              <a:gd name="T50" fmla="*/ 204 w 1690"/>
              <a:gd name="T51" fmla="*/ 1442 h 1862"/>
              <a:gd name="T52" fmla="*/ 226 w 1690"/>
              <a:gd name="T53" fmla="*/ 1354 h 1862"/>
              <a:gd name="T54" fmla="*/ 296 w 1690"/>
              <a:gd name="T55" fmla="*/ 1368 h 1862"/>
              <a:gd name="T56" fmla="*/ 766 w 1690"/>
              <a:gd name="T57" fmla="*/ 1644 h 1862"/>
              <a:gd name="T58" fmla="*/ 776 w 1690"/>
              <a:gd name="T59" fmla="*/ 1698 h 1862"/>
              <a:gd name="T60" fmla="*/ 706 w 1690"/>
              <a:gd name="T61" fmla="*/ 1758 h 1862"/>
              <a:gd name="T62" fmla="*/ 718 w 1690"/>
              <a:gd name="T63" fmla="*/ 1818 h 1862"/>
              <a:gd name="T64" fmla="*/ 846 w 1690"/>
              <a:gd name="T65" fmla="*/ 1862 h 1862"/>
              <a:gd name="T66" fmla="*/ 966 w 1690"/>
              <a:gd name="T67" fmla="*/ 1826 h 1862"/>
              <a:gd name="T68" fmla="*/ 990 w 1690"/>
              <a:gd name="T69" fmla="*/ 1766 h 1862"/>
              <a:gd name="T70" fmla="*/ 922 w 1690"/>
              <a:gd name="T71" fmla="*/ 1704 h 1862"/>
              <a:gd name="T72" fmla="*/ 918 w 1690"/>
              <a:gd name="T73" fmla="*/ 1652 h 1862"/>
              <a:gd name="T74" fmla="*/ 1386 w 1690"/>
              <a:gd name="T75" fmla="*/ 1380 h 1862"/>
              <a:gd name="T76" fmla="*/ 1456 w 1690"/>
              <a:gd name="T77" fmla="*/ 1350 h 1862"/>
              <a:gd name="T78" fmla="*/ 1484 w 1690"/>
              <a:gd name="T79" fmla="*/ 1430 h 1862"/>
              <a:gd name="T80" fmla="*/ 1520 w 1690"/>
              <a:gd name="T81" fmla="*/ 1480 h 1862"/>
              <a:gd name="T82" fmla="*/ 1614 w 1690"/>
              <a:gd name="T83" fmla="*/ 1444 h 1862"/>
              <a:gd name="T84" fmla="*/ 1680 w 1690"/>
              <a:gd name="T85" fmla="*/ 1330 h 1862"/>
              <a:gd name="T86" fmla="*/ 1664 w 1690"/>
              <a:gd name="T87" fmla="*/ 1232 h 1862"/>
              <a:gd name="T88" fmla="*/ 1602 w 1690"/>
              <a:gd name="T89" fmla="*/ 1224 h 1862"/>
              <a:gd name="T90" fmla="*/ 1520 w 1690"/>
              <a:gd name="T91" fmla="*/ 1240 h 1862"/>
              <a:gd name="T92" fmla="*/ 1510 w 1690"/>
              <a:gd name="T93" fmla="*/ 1164 h 1862"/>
              <a:gd name="T94" fmla="*/ 1512 w 1690"/>
              <a:gd name="T95" fmla="*/ 634 h 1862"/>
              <a:gd name="T96" fmla="*/ 1562 w 1690"/>
              <a:gd name="T97" fmla="*/ 612 h 1862"/>
              <a:gd name="T98" fmla="*/ 1648 w 1690"/>
              <a:gd name="T99" fmla="*/ 640 h 1862"/>
              <a:gd name="T100" fmla="*/ 1688 w 1690"/>
              <a:gd name="T101" fmla="*/ 590 h 1862"/>
              <a:gd name="T102" fmla="*/ 1660 w 1690"/>
              <a:gd name="T103" fmla="*/ 468 h 1862"/>
              <a:gd name="T104" fmla="*/ 1556 w 1690"/>
              <a:gd name="T105" fmla="*/ 378 h 1862"/>
              <a:gd name="T106" fmla="*/ 1498 w 1690"/>
              <a:gd name="T107" fmla="*/ 400 h 1862"/>
              <a:gd name="T108" fmla="*/ 1482 w 1690"/>
              <a:gd name="T109" fmla="*/ 488 h 1862"/>
              <a:gd name="T110" fmla="*/ 1432 w 1690"/>
              <a:gd name="T111" fmla="*/ 51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2" y="194"/>
                </a:lnTo>
                <a:lnTo>
                  <a:pt x="780" y="202"/>
                </a:lnTo>
                <a:lnTo>
                  <a:pt x="774" y="212"/>
                </a:lnTo>
                <a:lnTo>
                  <a:pt x="766" y="218"/>
                </a:lnTo>
                <a:lnTo>
                  <a:pt x="756" y="224"/>
                </a:lnTo>
                <a:lnTo>
                  <a:pt x="734" y="236"/>
                </a:lnTo>
                <a:lnTo>
                  <a:pt x="712" y="242"/>
                </a:lnTo>
                <a:lnTo>
                  <a:pt x="446" y="238"/>
                </a:lnTo>
                <a:lnTo>
                  <a:pt x="306" y="484"/>
                </a:lnTo>
                <a:lnTo>
                  <a:pt x="306" y="484"/>
                </a:lnTo>
                <a:lnTo>
                  <a:pt x="288" y="500"/>
                </a:lnTo>
                <a:lnTo>
                  <a:pt x="268" y="514"/>
                </a:lnTo>
                <a:lnTo>
                  <a:pt x="258" y="518"/>
                </a:lnTo>
                <a:lnTo>
                  <a:pt x="248" y="522"/>
                </a:lnTo>
                <a:lnTo>
                  <a:pt x="238" y="522"/>
                </a:lnTo>
                <a:lnTo>
                  <a:pt x="230" y="520"/>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66" y="630"/>
                </a:lnTo>
                <a:lnTo>
                  <a:pt x="172" y="636"/>
                </a:lnTo>
                <a:lnTo>
                  <a:pt x="176" y="646"/>
                </a:lnTo>
                <a:lnTo>
                  <a:pt x="178" y="656"/>
                </a:lnTo>
                <a:lnTo>
                  <a:pt x="180" y="668"/>
                </a:lnTo>
                <a:lnTo>
                  <a:pt x="176" y="692"/>
                </a:lnTo>
                <a:lnTo>
                  <a:pt x="172" y="714"/>
                </a:lnTo>
                <a:lnTo>
                  <a:pt x="48" y="928"/>
                </a:lnTo>
                <a:lnTo>
                  <a:pt x="178" y="1152"/>
                </a:lnTo>
                <a:lnTo>
                  <a:pt x="178" y="1152"/>
                </a:lnTo>
                <a:lnTo>
                  <a:pt x="184" y="1174"/>
                </a:lnTo>
                <a:lnTo>
                  <a:pt x="186" y="1200"/>
                </a:lnTo>
                <a:lnTo>
                  <a:pt x="186" y="1212"/>
                </a:lnTo>
                <a:lnTo>
                  <a:pt x="184" y="1222"/>
                </a:lnTo>
                <a:lnTo>
                  <a:pt x="178" y="1230"/>
                </a:lnTo>
                <a:lnTo>
                  <a:pt x="172" y="1236"/>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36" y="1348"/>
                </a:lnTo>
                <a:lnTo>
                  <a:pt x="244" y="1344"/>
                </a:lnTo>
                <a:lnTo>
                  <a:pt x="254" y="1346"/>
                </a:lnTo>
                <a:lnTo>
                  <a:pt x="264" y="1348"/>
                </a:lnTo>
                <a:lnTo>
                  <a:pt x="276" y="1354"/>
                </a:lnTo>
                <a:lnTo>
                  <a:pt x="296" y="1368"/>
                </a:lnTo>
                <a:lnTo>
                  <a:pt x="312" y="1384"/>
                </a:lnTo>
                <a:lnTo>
                  <a:pt x="448" y="1620"/>
                </a:lnTo>
                <a:lnTo>
                  <a:pt x="712" y="1620"/>
                </a:lnTo>
                <a:lnTo>
                  <a:pt x="712" y="1620"/>
                </a:lnTo>
                <a:lnTo>
                  <a:pt x="734" y="1628"/>
                </a:lnTo>
                <a:lnTo>
                  <a:pt x="756" y="1638"/>
                </a:lnTo>
                <a:lnTo>
                  <a:pt x="766" y="1644"/>
                </a:lnTo>
                <a:lnTo>
                  <a:pt x="774" y="1652"/>
                </a:lnTo>
                <a:lnTo>
                  <a:pt x="780" y="1660"/>
                </a:lnTo>
                <a:lnTo>
                  <a:pt x="782" y="1668"/>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0" y="1668"/>
                </a:lnTo>
                <a:lnTo>
                  <a:pt x="912" y="1660"/>
                </a:lnTo>
                <a:lnTo>
                  <a:pt x="918" y="1652"/>
                </a:lnTo>
                <a:lnTo>
                  <a:pt x="926" y="1644"/>
                </a:lnTo>
                <a:lnTo>
                  <a:pt x="936" y="1638"/>
                </a:lnTo>
                <a:lnTo>
                  <a:pt x="960" y="1628"/>
                </a:lnTo>
                <a:lnTo>
                  <a:pt x="982" y="1620"/>
                </a:lnTo>
                <a:lnTo>
                  <a:pt x="1248" y="1620"/>
                </a:lnTo>
                <a:lnTo>
                  <a:pt x="1386" y="1380"/>
                </a:lnTo>
                <a:lnTo>
                  <a:pt x="1386" y="1380"/>
                </a:lnTo>
                <a:lnTo>
                  <a:pt x="1402" y="1366"/>
                </a:lnTo>
                <a:lnTo>
                  <a:pt x="1420" y="1354"/>
                </a:lnTo>
                <a:lnTo>
                  <a:pt x="1430" y="1350"/>
                </a:lnTo>
                <a:lnTo>
                  <a:pt x="1440" y="1348"/>
                </a:lnTo>
                <a:lnTo>
                  <a:pt x="1448" y="1348"/>
                </a:lnTo>
                <a:lnTo>
                  <a:pt x="1456" y="1350"/>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20" y="1240"/>
                </a:lnTo>
                <a:lnTo>
                  <a:pt x="1514" y="1234"/>
                </a:lnTo>
                <a:lnTo>
                  <a:pt x="1508" y="1226"/>
                </a:lnTo>
                <a:lnTo>
                  <a:pt x="1506" y="1218"/>
                </a:lnTo>
                <a:lnTo>
                  <a:pt x="1506" y="1208"/>
                </a:lnTo>
                <a:lnTo>
                  <a:pt x="1506" y="1186"/>
                </a:lnTo>
                <a:lnTo>
                  <a:pt x="1510" y="1164"/>
                </a:lnTo>
                <a:lnTo>
                  <a:pt x="1648" y="928"/>
                </a:lnTo>
                <a:lnTo>
                  <a:pt x="1516" y="700"/>
                </a:lnTo>
                <a:lnTo>
                  <a:pt x="1516" y="700"/>
                </a:lnTo>
                <a:lnTo>
                  <a:pt x="1512" y="678"/>
                </a:lnTo>
                <a:lnTo>
                  <a:pt x="1510" y="656"/>
                </a:lnTo>
                <a:lnTo>
                  <a:pt x="1510" y="644"/>
                </a:lnTo>
                <a:lnTo>
                  <a:pt x="1512" y="634"/>
                </a:lnTo>
                <a:lnTo>
                  <a:pt x="1518" y="626"/>
                </a:lnTo>
                <a:lnTo>
                  <a:pt x="1524" y="620"/>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67" name="Freeform 3"/>
          <p:cNvSpPr>
            <a:spLocks/>
          </p:cNvSpPr>
          <p:nvPr/>
        </p:nvSpPr>
        <p:spPr bwMode="auto">
          <a:xfrm>
            <a:off x="3576638" y="4761831"/>
            <a:ext cx="2020887" cy="1717675"/>
          </a:xfrm>
          <a:custGeom>
            <a:avLst/>
            <a:gdLst>
              <a:gd name="T0" fmla="*/ 1602 w 1632"/>
              <a:gd name="T1" fmla="*/ 382 h 1386"/>
              <a:gd name="T2" fmla="*/ 1624 w 1632"/>
              <a:gd name="T3" fmla="*/ 360 h 1386"/>
              <a:gd name="T4" fmla="*/ 1632 w 1632"/>
              <a:gd name="T5" fmla="*/ 302 h 1386"/>
              <a:gd name="T6" fmla="*/ 1602 w 1632"/>
              <a:gd name="T7" fmla="*/ 216 h 1386"/>
              <a:gd name="T8" fmla="*/ 1570 w 1632"/>
              <a:gd name="T9" fmla="*/ 172 h 1386"/>
              <a:gd name="T10" fmla="*/ 1504 w 1632"/>
              <a:gd name="T11" fmla="*/ 128 h 1386"/>
              <a:gd name="T12" fmla="*/ 1474 w 1632"/>
              <a:gd name="T13" fmla="*/ 128 h 1386"/>
              <a:gd name="T14" fmla="*/ 1444 w 1632"/>
              <a:gd name="T15" fmla="*/ 148 h 1386"/>
              <a:gd name="T16" fmla="*/ 1434 w 1632"/>
              <a:gd name="T17" fmla="*/ 196 h 1386"/>
              <a:gd name="T18" fmla="*/ 1422 w 1632"/>
              <a:gd name="T19" fmla="*/ 244 h 1386"/>
              <a:gd name="T20" fmla="*/ 1400 w 1632"/>
              <a:gd name="T21" fmla="*/ 260 h 1386"/>
              <a:gd name="T22" fmla="*/ 1376 w 1632"/>
              <a:gd name="T23" fmla="*/ 258 h 1386"/>
              <a:gd name="T24" fmla="*/ 1200 w 1632"/>
              <a:gd name="T25" fmla="*/ 0 h 1386"/>
              <a:gd name="T26" fmla="*/ 890 w 1632"/>
              <a:gd name="T27" fmla="*/ 18 h 1386"/>
              <a:gd name="T28" fmla="*/ 864 w 1632"/>
              <a:gd name="T29" fmla="*/ 48 h 1386"/>
              <a:gd name="T30" fmla="*/ 872 w 1632"/>
              <a:gd name="T31" fmla="*/ 78 h 1386"/>
              <a:gd name="T32" fmla="*/ 918 w 1632"/>
              <a:gd name="T33" fmla="*/ 112 h 1386"/>
              <a:gd name="T34" fmla="*/ 944 w 1632"/>
              <a:gd name="T35" fmla="*/ 146 h 1386"/>
              <a:gd name="T36" fmla="*/ 940 w 1632"/>
              <a:gd name="T37" fmla="*/ 180 h 1386"/>
              <a:gd name="T38" fmla="*/ 912 w 1632"/>
              <a:gd name="T39" fmla="*/ 212 h 1386"/>
              <a:gd name="T40" fmla="*/ 820 w 1632"/>
              <a:gd name="T41" fmla="*/ 242 h 1386"/>
              <a:gd name="T42" fmla="*/ 758 w 1632"/>
              <a:gd name="T43" fmla="*/ 238 h 1386"/>
              <a:gd name="T44" fmla="*/ 680 w 1632"/>
              <a:gd name="T45" fmla="*/ 206 h 1386"/>
              <a:gd name="T46" fmla="*/ 658 w 1632"/>
              <a:gd name="T47" fmla="*/ 170 h 1386"/>
              <a:gd name="T48" fmla="*/ 660 w 1632"/>
              <a:gd name="T49" fmla="*/ 138 h 1386"/>
              <a:gd name="T50" fmla="*/ 696 w 1632"/>
              <a:gd name="T51" fmla="*/ 104 h 1386"/>
              <a:gd name="T52" fmla="*/ 732 w 1632"/>
              <a:gd name="T53" fmla="*/ 70 h 1386"/>
              <a:gd name="T54" fmla="*/ 734 w 1632"/>
              <a:gd name="T55" fmla="*/ 40 h 1386"/>
              <a:gd name="T56" fmla="*/ 688 w 1632"/>
              <a:gd name="T57" fmla="*/ 8 h 1386"/>
              <a:gd name="T58" fmla="*/ 248 w 1632"/>
              <a:gd name="T59" fmla="*/ 268 h 1386"/>
              <a:gd name="T60" fmla="*/ 242 w 1632"/>
              <a:gd name="T61" fmla="*/ 336 h 1386"/>
              <a:gd name="T62" fmla="*/ 264 w 1632"/>
              <a:gd name="T63" fmla="*/ 356 h 1386"/>
              <a:gd name="T64" fmla="*/ 308 w 1632"/>
              <a:gd name="T65" fmla="*/ 352 h 1386"/>
              <a:gd name="T66" fmla="*/ 360 w 1632"/>
              <a:gd name="T67" fmla="*/ 328 h 1386"/>
              <a:gd name="T68" fmla="*/ 390 w 1632"/>
              <a:gd name="T69" fmla="*/ 336 h 1386"/>
              <a:gd name="T70" fmla="*/ 416 w 1632"/>
              <a:gd name="T71" fmla="*/ 368 h 1386"/>
              <a:gd name="T72" fmla="*/ 414 w 1632"/>
              <a:gd name="T73" fmla="*/ 440 h 1386"/>
              <a:gd name="T74" fmla="*/ 390 w 1632"/>
              <a:gd name="T75" fmla="*/ 502 h 1386"/>
              <a:gd name="T76" fmla="*/ 330 w 1632"/>
              <a:gd name="T77" fmla="*/ 570 h 1386"/>
              <a:gd name="T78" fmla="*/ 276 w 1632"/>
              <a:gd name="T79" fmla="*/ 592 h 1386"/>
              <a:gd name="T80" fmla="*/ 246 w 1632"/>
              <a:gd name="T81" fmla="*/ 586 h 1386"/>
              <a:gd name="T82" fmla="*/ 222 w 1632"/>
              <a:gd name="T83" fmla="*/ 556 h 1386"/>
              <a:gd name="T84" fmla="*/ 216 w 1632"/>
              <a:gd name="T85" fmla="*/ 490 h 1386"/>
              <a:gd name="T86" fmla="*/ 190 w 1632"/>
              <a:gd name="T87" fmla="*/ 460 h 1386"/>
              <a:gd name="T88" fmla="*/ 162 w 1632"/>
              <a:gd name="T89" fmla="*/ 462 h 1386"/>
              <a:gd name="T90" fmla="*/ 4 w 1632"/>
              <a:gd name="T91" fmla="*/ 688 h 1386"/>
              <a:gd name="T92" fmla="*/ 1200 w 1632"/>
              <a:gd name="T93" fmla="*/ 1386 h 1386"/>
              <a:gd name="T94" fmla="*/ 1458 w 1632"/>
              <a:gd name="T95" fmla="*/ 448 h 1386"/>
              <a:gd name="T96" fmla="*/ 1456 w 1632"/>
              <a:gd name="T97" fmla="*/ 382 h 1386"/>
              <a:gd name="T98" fmla="*/ 1482 w 1632"/>
              <a:gd name="T99" fmla="*/ 362 h 1386"/>
              <a:gd name="T100" fmla="*/ 1518 w 1632"/>
              <a:gd name="T101" fmla="*/ 364 h 1386"/>
              <a:gd name="T102" fmla="*/ 1576 w 1632"/>
              <a:gd name="T103" fmla="*/ 39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2" h="1386">
                <a:moveTo>
                  <a:pt x="1576" y="390"/>
                </a:moveTo>
                <a:lnTo>
                  <a:pt x="1576" y="390"/>
                </a:lnTo>
                <a:lnTo>
                  <a:pt x="1588" y="388"/>
                </a:lnTo>
                <a:lnTo>
                  <a:pt x="1602" y="382"/>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86" y="126"/>
                </a:lnTo>
                <a:lnTo>
                  <a:pt x="1474" y="128"/>
                </a:lnTo>
                <a:lnTo>
                  <a:pt x="1460" y="134"/>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6" y="258"/>
                </a:lnTo>
                <a:lnTo>
                  <a:pt x="1400" y="260"/>
                </a:lnTo>
                <a:lnTo>
                  <a:pt x="1392" y="260"/>
                </a:lnTo>
                <a:lnTo>
                  <a:pt x="1392" y="260"/>
                </a:lnTo>
                <a:lnTo>
                  <a:pt x="1384" y="260"/>
                </a:lnTo>
                <a:lnTo>
                  <a:pt x="1376" y="258"/>
                </a:lnTo>
                <a:lnTo>
                  <a:pt x="1360" y="248"/>
                </a:lnTo>
                <a:lnTo>
                  <a:pt x="1344" y="236"/>
                </a:lnTo>
                <a:lnTo>
                  <a:pt x="1330" y="224"/>
                </a:lnTo>
                <a:lnTo>
                  <a:pt x="1200" y="0"/>
                </a:lnTo>
                <a:lnTo>
                  <a:pt x="936" y="0"/>
                </a:lnTo>
                <a:lnTo>
                  <a:pt x="936" y="0"/>
                </a:lnTo>
                <a:lnTo>
                  <a:pt x="914" y="8"/>
                </a:lnTo>
                <a:lnTo>
                  <a:pt x="890" y="18"/>
                </a:lnTo>
                <a:lnTo>
                  <a:pt x="880" y="24"/>
                </a:lnTo>
                <a:lnTo>
                  <a:pt x="872" y="32"/>
                </a:lnTo>
                <a:lnTo>
                  <a:pt x="866" y="40"/>
                </a:lnTo>
                <a:lnTo>
                  <a:pt x="864" y="48"/>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6" y="48"/>
                </a:lnTo>
                <a:lnTo>
                  <a:pt x="734" y="40"/>
                </a:lnTo>
                <a:lnTo>
                  <a:pt x="728" y="32"/>
                </a:lnTo>
                <a:lnTo>
                  <a:pt x="720" y="24"/>
                </a:lnTo>
                <a:lnTo>
                  <a:pt x="710" y="18"/>
                </a:lnTo>
                <a:lnTo>
                  <a:pt x="688" y="8"/>
                </a:lnTo>
                <a:lnTo>
                  <a:pt x="666" y="0"/>
                </a:lnTo>
                <a:lnTo>
                  <a:pt x="402" y="0"/>
                </a:lnTo>
                <a:lnTo>
                  <a:pt x="248" y="268"/>
                </a:lnTo>
                <a:lnTo>
                  <a:pt x="248" y="268"/>
                </a:lnTo>
                <a:lnTo>
                  <a:pt x="242" y="290"/>
                </a:lnTo>
                <a:lnTo>
                  <a:pt x="240" y="314"/>
                </a:lnTo>
                <a:lnTo>
                  <a:pt x="240" y="326"/>
                </a:lnTo>
                <a:lnTo>
                  <a:pt x="242" y="336"/>
                </a:lnTo>
                <a:lnTo>
                  <a:pt x="248" y="344"/>
                </a:lnTo>
                <a:lnTo>
                  <a:pt x="254" y="350"/>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8" y="448"/>
                </a:lnTo>
                <a:lnTo>
                  <a:pt x="1454" y="426"/>
                </a:lnTo>
                <a:lnTo>
                  <a:pt x="1452" y="402"/>
                </a:lnTo>
                <a:lnTo>
                  <a:pt x="1454" y="392"/>
                </a:lnTo>
                <a:lnTo>
                  <a:pt x="1456" y="382"/>
                </a:lnTo>
                <a:lnTo>
                  <a:pt x="1460" y="374"/>
                </a:lnTo>
                <a:lnTo>
                  <a:pt x="1466" y="368"/>
                </a:lnTo>
                <a:lnTo>
                  <a:pt x="1466" y="368"/>
                </a:lnTo>
                <a:lnTo>
                  <a:pt x="1482" y="362"/>
                </a:lnTo>
                <a:lnTo>
                  <a:pt x="1496" y="360"/>
                </a:lnTo>
                <a:lnTo>
                  <a:pt x="1496" y="360"/>
                </a:lnTo>
                <a:lnTo>
                  <a:pt x="1508" y="360"/>
                </a:lnTo>
                <a:lnTo>
                  <a:pt x="1518" y="364"/>
                </a:lnTo>
                <a:lnTo>
                  <a:pt x="1536" y="374"/>
                </a:lnTo>
                <a:lnTo>
                  <a:pt x="1556" y="384"/>
                </a:lnTo>
                <a:lnTo>
                  <a:pt x="1566" y="388"/>
                </a:lnTo>
                <a:lnTo>
                  <a:pt x="1576" y="390"/>
                </a:lnTo>
                <a:lnTo>
                  <a:pt x="1576" y="390"/>
                </a:lnTo>
                <a:close/>
              </a:path>
            </a:pathLst>
          </a:custGeom>
          <a:solidFill>
            <a:srgbClr val="EF43AF"/>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68" name="Freeform 4"/>
          <p:cNvSpPr>
            <a:spLocks/>
          </p:cNvSpPr>
          <p:nvPr/>
        </p:nvSpPr>
        <p:spPr bwMode="auto">
          <a:xfrm>
            <a:off x="2097088" y="3610893"/>
            <a:ext cx="2001837" cy="2005013"/>
          </a:xfrm>
          <a:custGeom>
            <a:avLst/>
            <a:gdLst>
              <a:gd name="T0" fmla="*/ 1358 w 1616"/>
              <a:gd name="T1" fmla="*/ 1392 h 1618"/>
              <a:gd name="T2" fmla="*/ 1396 w 1616"/>
              <a:gd name="T3" fmla="*/ 1398 h 1618"/>
              <a:gd name="T4" fmla="*/ 1414 w 1616"/>
              <a:gd name="T5" fmla="*/ 1452 h 1618"/>
              <a:gd name="T6" fmla="*/ 1432 w 1616"/>
              <a:gd name="T7" fmla="*/ 1508 h 1618"/>
              <a:gd name="T8" fmla="*/ 1472 w 1616"/>
              <a:gd name="T9" fmla="*/ 1522 h 1618"/>
              <a:gd name="T10" fmla="*/ 1544 w 1616"/>
              <a:gd name="T11" fmla="*/ 1484 h 1618"/>
              <a:gd name="T12" fmla="*/ 1596 w 1616"/>
              <a:gd name="T13" fmla="*/ 1416 h 1618"/>
              <a:gd name="T14" fmla="*/ 1614 w 1616"/>
              <a:gd name="T15" fmla="*/ 1310 h 1618"/>
              <a:gd name="T16" fmla="*/ 1586 w 1616"/>
              <a:gd name="T17" fmla="*/ 1266 h 1618"/>
              <a:gd name="T18" fmla="*/ 1548 w 1616"/>
              <a:gd name="T19" fmla="*/ 1260 h 1618"/>
              <a:gd name="T20" fmla="*/ 1480 w 1616"/>
              <a:gd name="T21" fmla="*/ 1288 h 1618"/>
              <a:gd name="T22" fmla="*/ 1444 w 1616"/>
              <a:gd name="T23" fmla="*/ 1274 h 1618"/>
              <a:gd name="T24" fmla="*/ 1444 w 1616"/>
              <a:gd name="T25" fmla="*/ 1198 h 1618"/>
              <a:gd name="T26" fmla="*/ 1462 w 1616"/>
              <a:gd name="T27" fmla="*/ 694 h 1618"/>
              <a:gd name="T28" fmla="*/ 1394 w 1616"/>
              <a:gd name="T29" fmla="*/ 654 h 1618"/>
              <a:gd name="T30" fmla="*/ 1364 w 1616"/>
              <a:gd name="T31" fmla="*/ 678 h 1618"/>
              <a:gd name="T32" fmla="*/ 1354 w 1616"/>
              <a:gd name="T33" fmla="*/ 752 h 1618"/>
              <a:gd name="T34" fmla="*/ 1330 w 1616"/>
              <a:gd name="T35" fmla="*/ 782 h 1618"/>
              <a:gd name="T36" fmla="*/ 1278 w 1616"/>
              <a:gd name="T37" fmla="*/ 784 h 1618"/>
              <a:gd name="T38" fmla="*/ 1196 w 1616"/>
              <a:gd name="T39" fmla="*/ 716 h 1618"/>
              <a:gd name="T40" fmla="*/ 1162 w 1616"/>
              <a:gd name="T41" fmla="*/ 638 h 1618"/>
              <a:gd name="T42" fmla="*/ 1164 w 1616"/>
              <a:gd name="T43" fmla="*/ 556 h 1618"/>
              <a:gd name="T44" fmla="*/ 1198 w 1616"/>
              <a:gd name="T45" fmla="*/ 528 h 1618"/>
              <a:gd name="T46" fmla="*/ 1254 w 1616"/>
              <a:gd name="T47" fmla="*/ 540 h 1618"/>
              <a:gd name="T48" fmla="*/ 1312 w 1616"/>
              <a:gd name="T49" fmla="*/ 552 h 1618"/>
              <a:gd name="T50" fmla="*/ 1336 w 1616"/>
              <a:gd name="T51" fmla="*/ 522 h 1618"/>
              <a:gd name="T52" fmla="*/ 1198 w 1616"/>
              <a:gd name="T53" fmla="*/ 238 h 1618"/>
              <a:gd name="T54" fmla="*/ 902 w 1616"/>
              <a:gd name="T55" fmla="*/ 230 h 1618"/>
              <a:gd name="T56" fmla="*/ 896 w 1616"/>
              <a:gd name="T57" fmla="*/ 226 h 1618"/>
              <a:gd name="T58" fmla="*/ 890 w 1616"/>
              <a:gd name="T59" fmla="*/ 224 h 1618"/>
              <a:gd name="T60" fmla="*/ 886 w 1616"/>
              <a:gd name="T61" fmla="*/ 220 h 1618"/>
              <a:gd name="T62" fmla="*/ 880 w 1616"/>
              <a:gd name="T63" fmla="*/ 216 h 1618"/>
              <a:gd name="T64" fmla="*/ 876 w 1616"/>
              <a:gd name="T65" fmla="*/ 212 h 1618"/>
              <a:gd name="T66" fmla="*/ 874 w 1616"/>
              <a:gd name="T67" fmla="*/ 208 h 1618"/>
              <a:gd name="T68" fmla="*/ 872 w 1616"/>
              <a:gd name="T69" fmla="*/ 206 h 1618"/>
              <a:gd name="T70" fmla="*/ 868 w 1616"/>
              <a:gd name="T71" fmla="*/ 200 h 1618"/>
              <a:gd name="T72" fmla="*/ 868 w 1616"/>
              <a:gd name="T73" fmla="*/ 194 h 1618"/>
              <a:gd name="T74" fmla="*/ 868 w 1616"/>
              <a:gd name="T75" fmla="*/ 194 h 1618"/>
              <a:gd name="T76" fmla="*/ 894 w 1616"/>
              <a:gd name="T77" fmla="*/ 148 h 1618"/>
              <a:gd name="T78" fmla="*/ 944 w 1616"/>
              <a:gd name="T79" fmla="*/ 106 h 1618"/>
              <a:gd name="T80" fmla="*/ 944 w 1616"/>
              <a:gd name="T81" fmla="*/ 64 h 1618"/>
              <a:gd name="T82" fmla="*/ 894 w 1616"/>
              <a:gd name="T83" fmla="*/ 18 h 1618"/>
              <a:gd name="T84" fmla="*/ 804 w 1616"/>
              <a:gd name="T85" fmla="*/ 0 h 1618"/>
              <a:gd name="T86" fmla="*/ 694 w 1616"/>
              <a:gd name="T87" fmla="*/ 30 h 1618"/>
              <a:gd name="T88" fmla="*/ 662 w 1616"/>
              <a:gd name="T89" fmla="*/ 74 h 1618"/>
              <a:gd name="T90" fmla="*/ 668 w 1616"/>
              <a:gd name="T91" fmla="*/ 114 h 1618"/>
              <a:gd name="T92" fmla="*/ 728 w 1616"/>
              <a:gd name="T93" fmla="*/ 158 h 1618"/>
              <a:gd name="T94" fmla="*/ 740 w 1616"/>
              <a:gd name="T95" fmla="*/ 194 h 1618"/>
              <a:gd name="T96" fmla="*/ 740 w 1616"/>
              <a:gd name="T97" fmla="*/ 194 h 1618"/>
              <a:gd name="T98" fmla="*/ 740 w 1616"/>
              <a:gd name="T99" fmla="*/ 202 h 1618"/>
              <a:gd name="T100" fmla="*/ 738 w 1616"/>
              <a:gd name="T101" fmla="*/ 206 h 1618"/>
              <a:gd name="T102" fmla="*/ 734 w 1616"/>
              <a:gd name="T103" fmla="*/ 210 h 1618"/>
              <a:gd name="T104" fmla="*/ 732 w 1616"/>
              <a:gd name="T105" fmla="*/ 212 h 1618"/>
              <a:gd name="T106" fmla="*/ 726 w 1616"/>
              <a:gd name="T107" fmla="*/ 218 h 1618"/>
              <a:gd name="T108" fmla="*/ 722 w 1616"/>
              <a:gd name="T109" fmla="*/ 220 h 1618"/>
              <a:gd name="T110" fmla="*/ 716 w 1616"/>
              <a:gd name="T111" fmla="*/ 224 h 1618"/>
              <a:gd name="T112" fmla="*/ 712 w 1616"/>
              <a:gd name="T113" fmla="*/ 226 h 1618"/>
              <a:gd name="T114" fmla="*/ 706 w 1616"/>
              <a:gd name="T115" fmla="*/ 230 h 1618"/>
              <a:gd name="T116" fmla="*/ 0 w 1616"/>
              <a:gd name="T117" fmla="*/ 926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62" y="694"/>
                </a:lnTo>
                <a:lnTo>
                  <a:pt x="1446" y="678"/>
                </a:lnTo>
                <a:lnTo>
                  <a:pt x="1426" y="664"/>
                </a:lnTo>
                <a:lnTo>
                  <a:pt x="1414" y="658"/>
                </a:lnTo>
                <a:lnTo>
                  <a:pt x="1404" y="656"/>
                </a:lnTo>
                <a:lnTo>
                  <a:pt x="1394" y="654"/>
                </a:lnTo>
                <a:lnTo>
                  <a:pt x="1386" y="658"/>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2" y="546"/>
                </a:lnTo>
                <a:lnTo>
                  <a:pt x="1328" y="540"/>
                </a:lnTo>
                <a:lnTo>
                  <a:pt x="1334" y="532"/>
                </a:lnTo>
                <a:lnTo>
                  <a:pt x="1336" y="522"/>
                </a:lnTo>
                <a:lnTo>
                  <a:pt x="1336" y="510"/>
                </a:lnTo>
                <a:lnTo>
                  <a:pt x="1334" y="484"/>
                </a:lnTo>
                <a:lnTo>
                  <a:pt x="1328" y="462"/>
                </a:lnTo>
                <a:lnTo>
                  <a:pt x="1198" y="238"/>
                </a:lnTo>
                <a:lnTo>
                  <a:pt x="1198" y="238"/>
                </a:lnTo>
                <a:lnTo>
                  <a:pt x="924" y="238"/>
                </a:lnTo>
                <a:lnTo>
                  <a:pt x="924" y="238"/>
                </a:lnTo>
                <a:lnTo>
                  <a:pt x="902" y="230"/>
                </a:lnTo>
                <a:lnTo>
                  <a:pt x="902" y="230"/>
                </a:lnTo>
                <a:lnTo>
                  <a:pt x="902" y="230"/>
                </a:lnTo>
                <a:lnTo>
                  <a:pt x="902" y="230"/>
                </a:lnTo>
                <a:lnTo>
                  <a:pt x="898" y="228"/>
                </a:lnTo>
                <a:lnTo>
                  <a:pt x="898" y="228"/>
                </a:lnTo>
                <a:lnTo>
                  <a:pt x="896" y="226"/>
                </a:lnTo>
                <a:lnTo>
                  <a:pt x="896" y="226"/>
                </a:lnTo>
                <a:lnTo>
                  <a:pt x="894" y="226"/>
                </a:lnTo>
                <a:lnTo>
                  <a:pt x="894" y="226"/>
                </a:lnTo>
                <a:lnTo>
                  <a:pt x="892" y="224"/>
                </a:lnTo>
                <a:lnTo>
                  <a:pt x="892" y="224"/>
                </a:lnTo>
                <a:lnTo>
                  <a:pt x="890" y="224"/>
                </a:lnTo>
                <a:lnTo>
                  <a:pt x="890" y="224"/>
                </a:lnTo>
                <a:lnTo>
                  <a:pt x="888" y="222"/>
                </a:lnTo>
                <a:lnTo>
                  <a:pt x="888" y="222"/>
                </a:lnTo>
                <a:lnTo>
                  <a:pt x="886" y="220"/>
                </a:lnTo>
                <a:lnTo>
                  <a:pt x="886" y="220"/>
                </a:lnTo>
                <a:lnTo>
                  <a:pt x="884" y="220"/>
                </a:lnTo>
                <a:lnTo>
                  <a:pt x="884" y="220"/>
                </a:lnTo>
                <a:lnTo>
                  <a:pt x="882" y="218"/>
                </a:lnTo>
                <a:lnTo>
                  <a:pt x="882" y="218"/>
                </a:lnTo>
                <a:lnTo>
                  <a:pt x="880" y="216"/>
                </a:lnTo>
                <a:lnTo>
                  <a:pt x="880" y="216"/>
                </a:lnTo>
                <a:lnTo>
                  <a:pt x="878" y="214"/>
                </a:lnTo>
                <a:lnTo>
                  <a:pt x="878" y="214"/>
                </a:lnTo>
                <a:lnTo>
                  <a:pt x="876" y="212"/>
                </a:lnTo>
                <a:lnTo>
                  <a:pt x="876" y="212"/>
                </a:lnTo>
                <a:lnTo>
                  <a:pt x="876" y="212"/>
                </a:lnTo>
                <a:lnTo>
                  <a:pt x="876" y="212"/>
                </a:lnTo>
                <a:lnTo>
                  <a:pt x="874" y="210"/>
                </a:lnTo>
                <a:lnTo>
                  <a:pt x="874" y="210"/>
                </a:lnTo>
                <a:lnTo>
                  <a:pt x="874" y="208"/>
                </a:lnTo>
                <a:lnTo>
                  <a:pt x="874" y="208"/>
                </a:lnTo>
                <a:lnTo>
                  <a:pt x="872" y="206"/>
                </a:lnTo>
                <a:lnTo>
                  <a:pt x="872" y="206"/>
                </a:lnTo>
                <a:lnTo>
                  <a:pt x="872" y="206"/>
                </a:lnTo>
                <a:lnTo>
                  <a:pt x="872" y="206"/>
                </a:lnTo>
                <a:lnTo>
                  <a:pt x="870" y="204"/>
                </a:lnTo>
                <a:lnTo>
                  <a:pt x="870" y="204"/>
                </a:lnTo>
                <a:lnTo>
                  <a:pt x="870" y="202"/>
                </a:lnTo>
                <a:lnTo>
                  <a:pt x="870" y="202"/>
                </a:lnTo>
                <a:lnTo>
                  <a:pt x="868" y="200"/>
                </a:lnTo>
                <a:lnTo>
                  <a:pt x="868" y="200"/>
                </a:lnTo>
                <a:lnTo>
                  <a:pt x="868" y="198"/>
                </a:lnTo>
                <a:lnTo>
                  <a:pt x="868" y="198"/>
                </a:lnTo>
                <a:lnTo>
                  <a:pt x="868" y="194"/>
                </a:lnTo>
                <a:lnTo>
                  <a:pt x="868" y="194"/>
                </a:lnTo>
                <a:lnTo>
                  <a:pt x="868" y="194"/>
                </a:lnTo>
                <a:lnTo>
                  <a:pt x="868" y="194"/>
                </a:lnTo>
                <a:lnTo>
                  <a:pt x="868" y="194"/>
                </a:lnTo>
                <a:lnTo>
                  <a:pt x="868" y="194"/>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4"/>
                </a:lnTo>
                <a:lnTo>
                  <a:pt x="740" y="194"/>
                </a:lnTo>
                <a:lnTo>
                  <a:pt x="740" y="194"/>
                </a:lnTo>
                <a:lnTo>
                  <a:pt x="740" y="194"/>
                </a:lnTo>
                <a:lnTo>
                  <a:pt x="740" y="194"/>
                </a:lnTo>
                <a:lnTo>
                  <a:pt x="740" y="194"/>
                </a:lnTo>
                <a:lnTo>
                  <a:pt x="740" y="198"/>
                </a:lnTo>
                <a:lnTo>
                  <a:pt x="740" y="198"/>
                </a:lnTo>
                <a:lnTo>
                  <a:pt x="740" y="200"/>
                </a:lnTo>
                <a:lnTo>
                  <a:pt x="740" y="200"/>
                </a:lnTo>
                <a:lnTo>
                  <a:pt x="740" y="202"/>
                </a:lnTo>
                <a:lnTo>
                  <a:pt x="740" y="202"/>
                </a:lnTo>
                <a:lnTo>
                  <a:pt x="738" y="204"/>
                </a:lnTo>
                <a:lnTo>
                  <a:pt x="738" y="204"/>
                </a:lnTo>
                <a:lnTo>
                  <a:pt x="738" y="206"/>
                </a:lnTo>
                <a:lnTo>
                  <a:pt x="738" y="206"/>
                </a:lnTo>
                <a:lnTo>
                  <a:pt x="736" y="206"/>
                </a:lnTo>
                <a:lnTo>
                  <a:pt x="736" y="206"/>
                </a:lnTo>
                <a:lnTo>
                  <a:pt x="736" y="208"/>
                </a:lnTo>
                <a:lnTo>
                  <a:pt x="736" y="208"/>
                </a:lnTo>
                <a:lnTo>
                  <a:pt x="734" y="210"/>
                </a:lnTo>
                <a:lnTo>
                  <a:pt x="734" y="210"/>
                </a:lnTo>
                <a:lnTo>
                  <a:pt x="734" y="212"/>
                </a:lnTo>
                <a:lnTo>
                  <a:pt x="734" y="212"/>
                </a:lnTo>
                <a:lnTo>
                  <a:pt x="732" y="212"/>
                </a:lnTo>
                <a:lnTo>
                  <a:pt x="732" y="212"/>
                </a:lnTo>
                <a:lnTo>
                  <a:pt x="730" y="214"/>
                </a:lnTo>
                <a:lnTo>
                  <a:pt x="730" y="214"/>
                </a:lnTo>
                <a:lnTo>
                  <a:pt x="730" y="216"/>
                </a:lnTo>
                <a:lnTo>
                  <a:pt x="730" y="216"/>
                </a:lnTo>
                <a:lnTo>
                  <a:pt x="726" y="218"/>
                </a:lnTo>
                <a:lnTo>
                  <a:pt x="726" y="218"/>
                </a:lnTo>
                <a:lnTo>
                  <a:pt x="724" y="220"/>
                </a:lnTo>
                <a:lnTo>
                  <a:pt x="724" y="220"/>
                </a:lnTo>
                <a:lnTo>
                  <a:pt x="722" y="220"/>
                </a:lnTo>
                <a:lnTo>
                  <a:pt x="722" y="220"/>
                </a:lnTo>
                <a:lnTo>
                  <a:pt x="720" y="222"/>
                </a:lnTo>
                <a:lnTo>
                  <a:pt x="720" y="222"/>
                </a:lnTo>
                <a:lnTo>
                  <a:pt x="718" y="224"/>
                </a:lnTo>
                <a:lnTo>
                  <a:pt x="718" y="224"/>
                </a:lnTo>
                <a:lnTo>
                  <a:pt x="716" y="224"/>
                </a:lnTo>
                <a:lnTo>
                  <a:pt x="716" y="224"/>
                </a:lnTo>
                <a:lnTo>
                  <a:pt x="714" y="226"/>
                </a:lnTo>
                <a:lnTo>
                  <a:pt x="714" y="226"/>
                </a:lnTo>
                <a:lnTo>
                  <a:pt x="712" y="226"/>
                </a:lnTo>
                <a:lnTo>
                  <a:pt x="712" y="226"/>
                </a:lnTo>
                <a:lnTo>
                  <a:pt x="710" y="228"/>
                </a:lnTo>
                <a:lnTo>
                  <a:pt x="710" y="228"/>
                </a:lnTo>
                <a:lnTo>
                  <a:pt x="708" y="230"/>
                </a:lnTo>
                <a:lnTo>
                  <a:pt x="708" y="230"/>
                </a:lnTo>
                <a:lnTo>
                  <a:pt x="706"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50EC20"/>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69" name="Freeform 5"/>
          <p:cNvSpPr>
            <a:spLocks/>
          </p:cNvSpPr>
          <p:nvPr/>
        </p:nvSpPr>
        <p:spPr bwMode="auto">
          <a:xfrm>
            <a:off x="2097088" y="2193256"/>
            <a:ext cx="1997075" cy="1717675"/>
          </a:xfrm>
          <a:custGeom>
            <a:avLst/>
            <a:gdLst>
              <a:gd name="T0" fmla="*/ 694 w 1612"/>
              <a:gd name="T1" fmla="*/ 1382 h 1386"/>
              <a:gd name="T2" fmla="*/ 710 w 1612"/>
              <a:gd name="T3" fmla="*/ 1376 h 1386"/>
              <a:gd name="T4" fmla="*/ 714 w 1612"/>
              <a:gd name="T5" fmla="*/ 1374 h 1386"/>
              <a:gd name="T6" fmla="*/ 720 w 1612"/>
              <a:gd name="T7" fmla="*/ 1370 h 1386"/>
              <a:gd name="T8" fmla="*/ 724 w 1612"/>
              <a:gd name="T9" fmla="*/ 1368 h 1386"/>
              <a:gd name="T10" fmla="*/ 730 w 1612"/>
              <a:gd name="T11" fmla="*/ 1362 h 1386"/>
              <a:gd name="T12" fmla="*/ 734 w 1612"/>
              <a:gd name="T13" fmla="*/ 1360 h 1386"/>
              <a:gd name="T14" fmla="*/ 736 w 1612"/>
              <a:gd name="T15" fmla="*/ 1354 h 1386"/>
              <a:gd name="T16" fmla="*/ 738 w 1612"/>
              <a:gd name="T17" fmla="*/ 1352 h 1386"/>
              <a:gd name="T18" fmla="*/ 740 w 1612"/>
              <a:gd name="T19" fmla="*/ 1346 h 1386"/>
              <a:gd name="T20" fmla="*/ 740 w 1612"/>
              <a:gd name="T21" fmla="*/ 1342 h 1386"/>
              <a:gd name="T22" fmla="*/ 716 w 1612"/>
              <a:gd name="T23" fmla="*/ 1296 h 1386"/>
              <a:gd name="T24" fmla="*/ 664 w 1612"/>
              <a:gd name="T25" fmla="*/ 1254 h 1386"/>
              <a:gd name="T26" fmla="*/ 660 w 1612"/>
              <a:gd name="T27" fmla="*/ 1232 h 1386"/>
              <a:gd name="T28" fmla="*/ 676 w 1612"/>
              <a:gd name="T29" fmla="*/ 1194 h 1386"/>
              <a:gd name="T30" fmla="*/ 762 w 1612"/>
              <a:gd name="T31" fmla="*/ 1152 h 1386"/>
              <a:gd name="T32" fmla="*/ 846 w 1612"/>
              <a:gd name="T33" fmla="*/ 1152 h 1386"/>
              <a:gd name="T34" fmla="*/ 932 w 1612"/>
              <a:gd name="T35" fmla="*/ 1194 h 1386"/>
              <a:gd name="T36" fmla="*/ 948 w 1612"/>
              <a:gd name="T37" fmla="*/ 1232 h 1386"/>
              <a:gd name="T38" fmla="*/ 944 w 1612"/>
              <a:gd name="T39" fmla="*/ 1254 h 1386"/>
              <a:gd name="T40" fmla="*/ 894 w 1612"/>
              <a:gd name="T41" fmla="*/ 1296 h 1386"/>
              <a:gd name="T42" fmla="*/ 868 w 1612"/>
              <a:gd name="T43" fmla="*/ 1342 h 1386"/>
              <a:gd name="T44" fmla="*/ 868 w 1612"/>
              <a:gd name="T45" fmla="*/ 1346 h 1386"/>
              <a:gd name="T46" fmla="*/ 870 w 1612"/>
              <a:gd name="T47" fmla="*/ 1352 h 1386"/>
              <a:gd name="T48" fmla="*/ 872 w 1612"/>
              <a:gd name="T49" fmla="*/ 1354 h 1386"/>
              <a:gd name="T50" fmla="*/ 876 w 1612"/>
              <a:gd name="T51" fmla="*/ 1360 h 1386"/>
              <a:gd name="T52" fmla="*/ 878 w 1612"/>
              <a:gd name="T53" fmla="*/ 1362 h 1386"/>
              <a:gd name="T54" fmla="*/ 884 w 1612"/>
              <a:gd name="T55" fmla="*/ 1368 h 1386"/>
              <a:gd name="T56" fmla="*/ 888 w 1612"/>
              <a:gd name="T57" fmla="*/ 1370 h 1386"/>
              <a:gd name="T58" fmla="*/ 894 w 1612"/>
              <a:gd name="T59" fmla="*/ 1374 h 1386"/>
              <a:gd name="T60" fmla="*/ 898 w 1612"/>
              <a:gd name="T61" fmla="*/ 1376 h 1386"/>
              <a:gd name="T62" fmla="*/ 914 w 1612"/>
              <a:gd name="T63" fmla="*/ 1382 h 1386"/>
              <a:gd name="T64" fmla="*/ 1322 w 1612"/>
              <a:gd name="T65" fmla="*/ 1172 h 1386"/>
              <a:gd name="T66" fmla="*/ 1326 w 1612"/>
              <a:gd name="T67" fmla="*/ 1104 h 1386"/>
              <a:gd name="T68" fmla="*/ 1294 w 1612"/>
              <a:gd name="T69" fmla="*/ 1080 h 1386"/>
              <a:gd name="T70" fmla="*/ 1232 w 1612"/>
              <a:gd name="T71" fmla="*/ 1104 h 1386"/>
              <a:gd name="T72" fmla="*/ 1180 w 1612"/>
              <a:gd name="T73" fmla="*/ 1102 h 1386"/>
              <a:gd name="T74" fmla="*/ 1154 w 1612"/>
              <a:gd name="T75" fmla="*/ 1070 h 1386"/>
              <a:gd name="T76" fmla="*/ 1162 w 1612"/>
              <a:gd name="T77" fmla="*/ 974 h 1386"/>
              <a:gd name="T78" fmla="*/ 1204 w 1612"/>
              <a:gd name="T79" fmla="*/ 902 h 1386"/>
              <a:gd name="T80" fmla="*/ 1282 w 1612"/>
              <a:gd name="T81" fmla="*/ 848 h 1386"/>
              <a:gd name="T82" fmla="*/ 1324 w 1612"/>
              <a:gd name="T83" fmla="*/ 854 h 1386"/>
              <a:gd name="T84" fmla="*/ 1350 w 1612"/>
              <a:gd name="T85" fmla="*/ 900 h 1386"/>
              <a:gd name="T86" fmla="*/ 1362 w 1612"/>
              <a:gd name="T87" fmla="*/ 964 h 1386"/>
              <a:gd name="T88" fmla="*/ 1398 w 1612"/>
              <a:gd name="T89" fmla="*/ 980 h 1386"/>
              <a:gd name="T90" fmla="*/ 1598 w 1612"/>
              <a:gd name="T91" fmla="*/ 696 h 1386"/>
              <a:gd name="T92" fmla="*/ 1432 w 1612"/>
              <a:gd name="T93" fmla="*/ 382 h 1386"/>
              <a:gd name="T94" fmla="*/ 1446 w 1612"/>
              <a:gd name="T95" fmla="*/ 342 h 1386"/>
              <a:gd name="T96" fmla="*/ 1500 w 1612"/>
              <a:gd name="T97" fmla="*/ 340 h 1386"/>
              <a:gd name="T98" fmla="*/ 1562 w 1612"/>
              <a:gd name="T99" fmla="*/ 364 h 1386"/>
              <a:gd name="T100" fmla="*/ 1596 w 1612"/>
              <a:gd name="T101" fmla="*/ 346 h 1386"/>
              <a:gd name="T102" fmla="*/ 1612 w 1612"/>
              <a:gd name="T103" fmla="*/ 296 h 1386"/>
              <a:gd name="T104" fmla="*/ 1582 w 1612"/>
              <a:gd name="T105" fmla="*/ 198 h 1386"/>
              <a:gd name="T106" fmla="*/ 1500 w 1612"/>
              <a:gd name="T107" fmla="*/ 116 h 1386"/>
              <a:gd name="T108" fmla="*/ 1448 w 1612"/>
              <a:gd name="T109" fmla="*/ 110 h 1386"/>
              <a:gd name="T110" fmla="*/ 1416 w 1612"/>
              <a:gd name="T111" fmla="*/ 138 h 1386"/>
              <a:gd name="T112" fmla="*/ 1412 w 1612"/>
              <a:gd name="T113" fmla="*/ 182 h 1386"/>
              <a:gd name="T114" fmla="*/ 1392 w 1612"/>
              <a:gd name="T115" fmla="*/ 234 h 1386"/>
              <a:gd name="T116" fmla="*/ 1360 w 1612"/>
              <a:gd name="T117" fmla="*/ 240 h 1386"/>
              <a:gd name="T118" fmla="*/ 400 w 1612"/>
              <a:gd name="T119"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 h="1386">
                <a:moveTo>
                  <a:pt x="674" y="1382"/>
                </a:moveTo>
                <a:lnTo>
                  <a:pt x="674" y="1382"/>
                </a:lnTo>
                <a:lnTo>
                  <a:pt x="670" y="1382"/>
                </a:lnTo>
                <a:lnTo>
                  <a:pt x="694" y="1382"/>
                </a:lnTo>
                <a:lnTo>
                  <a:pt x="694" y="1382"/>
                </a:lnTo>
                <a:lnTo>
                  <a:pt x="706" y="1378"/>
                </a:lnTo>
                <a:lnTo>
                  <a:pt x="706" y="1378"/>
                </a:lnTo>
                <a:lnTo>
                  <a:pt x="708" y="1378"/>
                </a:lnTo>
                <a:lnTo>
                  <a:pt x="708" y="1378"/>
                </a:lnTo>
                <a:lnTo>
                  <a:pt x="710" y="1376"/>
                </a:lnTo>
                <a:lnTo>
                  <a:pt x="710" y="1376"/>
                </a:lnTo>
                <a:lnTo>
                  <a:pt x="712" y="1374"/>
                </a:lnTo>
                <a:lnTo>
                  <a:pt x="712" y="1374"/>
                </a:lnTo>
                <a:lnTo>
                  <a:pt x="714" y="1374"/>
                </a:lnTo>
                <a:lnTo>
                  <a:pt x="714" y="1374"/>
                </a:lnTo>
                <a:lnTo>
                  <a:pt x="716" y="1372"/>
                </a:lnTo>
                <a:lnTo>
                  <a:pt x="716" y="1372"/>
                </a:lnTo>
                <a:lnTo>
                  <a:pt x="718" y="1372"/>
                </a:lnTo>
                <a:lnTo>
                  <a:pt x="718" y="1372"/>
                </a:lnTo>
                <a:lnTo>
                  <a:pt x="720" y="1370"/>
                </a:lnTo>
                <a:lnTo>
                  <a:pt x="720" y="1370"/>
                </a:lnTo>
                <a:lnTo>
                  <a:pt x="722" y="1368"/>
                </a:lnTo>
                <a:lnTo>
                  <a:pt x="722" y="1368"/>
                </a:lnTo>
                <a:lnTo>
                  <a:pt x="724" y="1368"/>
                </a:lnTo>
                <a:lnTo>
                  <a:pt x="724" y="1368"/>
                </a:lnTo>
                <a:lnTo>
                  <a:pt x="726" y="1366"/>
                </a:lnTo>
                <a:lnTo>
                  <a:pt x="726" y="1366"/>
                </a:lnTo>
                <a:lnTo>
                  <a:pt x="730" y="1364"/>
                </a:lnTo>
                <a:lnTo>
                  <a:pt x="730" y="1364"/>
                </a:lnTo>
                <a:lnTo>
                  <a:pt x="730" y="1362"/>
                </a:lnTo>
                <a:lnTo>
                  <a:pt x="730" y="1362"/>
                </a:lnTo>
                <a:lnTo>
                  <a:pt x="732" y="1360"/>
                </a:lnTo>
                <a:lnTo>
                  <a:pt x="732" y="1360"/>
                </a:lnTo>
                <a:lnTo>
                  <a:pt x="734" y="1360"/>
                </a:lnTo>
                <a:lnTo>
                  <a:pt x="734" y="1360"/>
                </a:lnTo>
                <a:lnTo>
                  <a:pt x="734" y="1358"/>
                </a:lnTo>
                <a:lnTo>
                  <a:pt x="734" y="1358"/>
                </a:lnTo>
                <a:lnTo>
                  <a:pt x="736" y="1356"/>
                </a:lnTo>
                <a:lnTo>
                  <a:pt x="736" y="1356"/>
                </a:lnTo>
                <a:lnTo>
                  <a:pt x="736" y="1354"/>
                </a:lnTo>
                <a:lnTo>
                  <a:pt x="736" y="1354"/>
                </a:lnTo>
                <a:lnTo>
                  <a:pt x="738" y="1354"/>
                </a:lnTo>
                <a:lnTo>
                  <a:pt x="738" y="1354"/>
                </a:lnTo>
                <a:lnTo>
                  <a:pt x="738" y="1352"/>
                </a:lnTo>
                <a:lnTo>
                  <a:pt x="738" y="1352"/>
                </a:lnTo>
                <a:lnTo>
                  <a:pt x="740" y="1350"/>
                </a:lnTo>
                <a:lnTo>
                  <a:pt x="740" y="1350"/>
                </a:lnTo>
                <a:lnTo>
                  <a:pt x="740" y="1348"/>
                </a:lnTo>
                <a:lnTo>
                  <a:pt x="740" y="1348"/>
                </a:lnTo>
                <a:lnTo>
                  <a:pt x="740" y="1346"/>
                </a:lnTo>
                <a:lnTo>
                  <a:pt x="740" y="1346"/>
                </a:lnTo>
                <a:lnTo>
                  <a:pt x="740" y="1342"/>
                </a:lnTo>
                <a:lnTo>
                  <a:pt x="740" y="1342"/>
                </a:lnTo>
                <a:lnTo>
                  <a:pt x="740" y="1342"/>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0" y="1232"/>
                </a:lnTo>
                <a:lnTo>
                  <a:pt x="660" y="1232"/>
                </a:lnTo>
                <a:lnTo>
                  <a:pt x="660" y="1232"/>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32"/>
                </a:lnTo>
                <a:lnTo>
                  <a:pt x="948" y="1232"/>
                </a:lnTo>
                <a:lnTo>
                  <a:pt x="948" y="123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2"/>
                </a:lnTo>
                <a:lnTo>
                  <a:pt x="868" y="1342"/>
                </a:lnTo>
                <a:lnTo>
                  <a:pt x="868" y="1342"/>
                </a:lnTo>
                <a:lnTo>
                  <a:pt x="868" y="1346"/>
                </a:lnTo>
                <a:lnTo>
                  <a:pt x="868" y="1346"/>
                </a:lnTo>
                <a:lnTo>
                  <a:pt x="868" y="1348"/>
                </a:lnTo>
                <a:lnTo>
                  <a:pt x="868" y="1348"/>
                </a:lnTo>
                <a:lnTo>
                  <a:pt x="870" y="1350"/>
                </a:lnTo>
                <a:lnTo>
                  <a:pt x="870" y="1350"/>
                </a:lnTo>
                <a:lnTo>
                  <a:pt x="870" y="1352"/>
                </a:lnTo>
                <a:lnTo>
                  <a:pt x="870" y="1352"/>
                </a:lnTo>
                <a:lnTo>
                  <a:pt x="872" y="1354"/>
                </a:lnTo>
                <a:lnTo>
                  <a:pt x="872" y="1354"/>
                </a:lnTo>
                <a:lnTo>
                  <a:pt x="872" y="1354"/>
                </a:lnTo>
                <a:lnTo>
                  <a:pt x="872" y="1354"/>
                </a:lnTo>
                <a:lnTo>
                  <a:pt x="874" y="1356"/>
                </a:lnTo>
                <a:lnTo>
                  <a:pt x="874" y="1356"/>
                </a:lnTo>
                <a:lnTo>
                  <a:pt x="874" y="1358"/>
                </a:lnTo>
                <a:lnTo>
                  <a:pt x="874" y="1358"/>
                </a:lnTo>
                <a:lnTo>
                  <a:pt x="876" y="1360"/>
                </a:lnTo>
                <a:lnTo>
                  <a:pt x="876" y="1360"/>
                </a:lnTo>
                <a:lnTo>
                  <a:pt x="876" y="1360"/>
                </a:lnTo>
                <a:lnTo>
                  <a:pt x="876" y="1360"/>
                </a:lnTo>
                <a:lnTo>
                  <a:pt x="878" y="1362"/>
                </a:lnTo>
                <a:lnTo>
                  <a:pt x="878" y="1362"/>
                </a:lnTo>
                <a:lnTo>
                  <a:pt x="880" y="1364"/>
                </a:lnTo>
                <a:lnTo>
                  <a:pt x="880" y="1364"/>
                </a:lnTo>
                <a:lnTo>
                  <a:pt x="882" y="1366"/>
                </a:lnTo>
                <a:lnTo>
                  <a:pt x="882" y="1366"/>
                </a:lnTo>
                <a:lnTo>
                  <a:pt x="884" y="1368"/>
                </a:lnTo>
                <a:lnTo>
                  <a:pt x="884" y="1368"/>
                </a:lnTo>
                <a:lnTo>
                  <a:pt x="886" y="1368"/>
                </a:lnTo>
                <a:lnTo>
                  <a:pt x="886" y="1368"/>
                </a:lnTo>
                <a:lnTo>
                  <a:pt x="888" y="1370"/>
                </a:lnTo>
                <a:lnTo>
                  <a:pt x="888" y="1370"/>
                </a:lnTo>
                <a:lnTo>
                  <a:pt x="890" y="1372"/>
                </a:lnTo>
                <a:lnTo>
                  <a:pt x="890" y="1372"/>
                </a:lnTo>
                <a:lnTo>
                  <a:pt x="892" y="1372"/>
                </a:lnTo>
                <a:lnTo>
                  <a:pt x="892" y="1372"/>
                </a:lnTo>
                <a:lnTo>
                  <a:pt x="894" y="1374"/>
                </a:lnTo>
                <a:lnTo>
                  <a:pt x="894" y="1374"/>
                </a:lnTo>
                <a:lnTo>
                  <a:pt x="896" y="1374"/>
                </a:lnTo>
                <a:lnTo>
                  <a:pt x="896" y="1374"/>
                </a:lnTo>
                <a:lnTo>
                  <a:pt x="898" y="1376"/>
                </a:lnTo>
                <a:lnTo>
                  <a:pt x="898" y="1376"/>
                </a:lnTo>
                <a:lnTo>
                  <a:pt x="902" y="1378"/>
                </a:lnTo>
                <a:lnTo>
                  <a:pt x="902" y="1378"/>
                </a:lnTo>
                <a:lnTo>
                  <a:pt x="902" y="1378"/>
                </a:lnTo>
                <a:lnTo>
                  <a:pt x="902" y="1378"/>
                </a:lnTo>
                <a:lnTo>
                  <a:pt x="914" y="1382"/>
                </a:lnTo>
                <a:lnTo>
                  <a:pt x="940" y="1382"/>
                </a:lnTo>
                <a:lnTo>
                  <a:pt x="940" y="1382"/>
                </a:lnTo>
                <a:lnTo>
                  <a:pt x="934" y="1382"/>
                </a:lnTo>
                <a:lnTo>
                  <a:pt x="1198" y="1386"/>
                </a:lnTo>
                <a:lnTo>
                  <a:pt x="1322" y="1172"/>
                </a:lnTo>
                <a:lnTo>
                  <a:pt x="1322" y="1172"/>
                </a:lnTo>
                <a:lnTo>
                  <a:pt x="1326" y="1150"/>
                </a:lnTo>
                <a:lnTo>
                  <a:pt x="1330" y="1126"/>
                </a:lnTo>
                <a:lnTo>
                  <a:pt x="1328" y="1114"/>
                </a:lnTo>
                <a:lnTo>
                  <a:pt x="1326" y="1104"/>
                </a:lnTo>
                <a:lnTo>
                  <a:pt x="1322" y="1094"/>
                </a:lnTo>
                <a:lnTo>
                  <a:pt x="1316" y="1088"/>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0" y="978"/>
                </a:lnTo>
                <a:lnTo>
                  <a:pt x="1388" y="980"/>
                </a:lnTo>
                <a:lnTo>
                  <a:pt x="1398" y="980"/>
                </a:lnTo>
                <a:lnTo>
                  <a:pt x="1408" y="976"/>
                </a:lnTo>
                <a:lnTo>
                  <a:pt x="1418" y="972"/>
                </a:lnTo>
                <a:lnTo>
                  <a:pt x="1438" y="958"/>
                </a:lnTo>
                <a:lnTo>
                  <a:pt x="1456" y="942"/>
                </a:lnTo>
                <a:lnTo>
                  <a:pt x="1598" y="696"/>
                </a:lnTo>
                <a:lnTo>
                  <a:pt x="1436" y="418"/>
                </a:lnTo>
                <a:lnTo>
                  <a:pt x="1436" y="418"/>
                </a:lnTo>
                <a:lnTo>
                  <a:pt x="1434" y="400"/>
                </a:lnTo>
                <a:lnTo>
                  <a:pt x="1432" y="382"/>
                </a:lnTo>
                <a:lnTo>
                  <a:pt x="1432" y="382"/>
                </a:lnTo>
                <a:lnTo>
                  <a:pt x="1432" y="370"/>
                </a:lnTo>
                <a:lnTo>
                  <a:pt x="1434" y="358"/>
                </a:lnTo>
                <a:lnTo>
                  <a:pt x="1440" y="348"/>
                </a:lnTo>
                <a:lnTo>
                  <a:pt x="1446" y="342"/>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82" y="356"/>
                </a:lnTo>
                <a:lnTo>
                  <a:pt x="1590" y="352"/>
                </a:lnTo>
                <a:lnTo>
                  <a:pt x="1596" y="346"/>
                </a:lnTo>
                <a:lnTo>
                  <a:pt x="1600" y="340"/>
                </a:lnTo>
                <a:lnTo>
                  <a:pt x="1604" y="332"/>
                </a:lnTo>
                <a:lnTo>
                  <a:pt x="1610" y="316"/>
                </a:lnTo>
                <a:lnTo>
                  <a:pt x="1612" y="296"/>
                </a:lnTo>
                <a:lnTo>
                  <a:pt x="1612" y="296"/>
                </a:lnTo>
                <a:lnTo>
                  <a:pt x="1608" y="268"/>
                </a:lnTo>
                <a:lnTo>
                  <a:pt x="1602" y="242"/>
                </a:lnTo>
                <a:lnTo>
                  <a:pt x="1592" y="218"/>
                </a:lnTo>
                <a:lnTo>
                  <a:pt x="1582" y="19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8" y="116"/>
                </a:lnTo>
                <a:lnTo>
                  <a:pt x="1430" y="120"/>
                </a:lnTo>
                <a:lnTo>
                  <a:pt x="1424" y="126"/>
                </a:lnTo>
                <a:lnTo>
                  <a:pt x="1416" y="138"/>
                </a:lnTo>
                <a:lnTo>
                  <a:pt x="1412" y="150"/>
                </a:lnTo>
                <a:lnTo>
                  <a:pt x="1410" y="164"/>
                </a:lnTo>
                <a:lnTo>
                  <a:pt x="1410" y="164"/>
                </a:lnTo>
                <a:lnTo>
                  <a:pt x="1412" y="182"/>
                </a:lnTo>
                <a:lnTo>
                  <a:pt x="1412" y="182"/>
                </a:lnTo>
                <a:lnTo>
                  <a:pt x="1410" y="198"/>
                </a:lnTo>
                <a:lnTo>
                  <a:pt x="1408" y="212"/>
                </a:lnTo>
                <a:lnTo>
                  <a:pt x="1404" y="220"/>
                </a:lnTo>
                <a:lnTo>
                  <a:pt x="1398" y="226"/>
                </a:lnTo>
                <a:lnTo>
                  <a:pt x="1392" y="234"/>
                </a:lnTo>
                <a:lnTo>
                  <a:pt x="1382" y="240"/>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20B7EC"/>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70" name="Freeform 6"/>
          <p:cNvSpPr>
            <a:spLocks/>
          </p:cNvSpPr>
          <p:nvPr/>
        </p:nvSpPr>
        <p:spPr bwMode="auto">
          <a:xfrm>
            <a:off x="5064125" y="3904581"/>
            <a:ext cx="1981200" cy="1711325"/>
          </a:xfrm>
          <a:custGeom>
            <a:avLst/>
            <a:gdLst>
              <a:gd name="T0" fmla="*/ 908 w 1600"/>
              <a:gd name="T1" fmla="*/ 4 h 1382"/>
              <a:gd name="T2" fmla="*/ 892 w 1600"/>
              <a:gd name="T3" fmla="*/ 10 h 1382"/>
              <a:gd name="T4" fmla="*/ 884 w 1600"/>
              <a:gd name="T5" fmla="*/ 14 h 1382"/>
              <a:gd name="T6" fmla="*/ 876 w 1600"/>
              <a:gd name="T7" fmla="*/ 18 h 1382"/>
              <a:gd name="T8" fmla="*/ 870 w 1600"/>
              <a:gd name="T9" fmla="*/ 22 h 1382"/>
              <a:gd name="T10" fmla="*/ 862 w 1600"/>
              <a:gd name="T11" fmla="*/ 28 h 1382"/>
              <a:gd name="T12" fmla="*/ 858 w 1600"/>
              <a:gd name="T13" fmla="*/ 34 h 1382"/>
              <a:gd name="T14" fmla="*/ 856 w 1600"/>
              <a:gd name="T15" fmla="*/ 40 h 1382"/>
              <a:gd name="T16" fmla="*/ 854 w 1600"/>
              <a:gd name="T17" fmla="*/ 46 h 1382"/>
              <a:gd name="T18" fmla="*/ 856 w 1600"/>
              <a:gd name="T19" fmla="*/ 58 h 1382"/>
              <a:gd name="T20" fmla="*/ 856 w 1600"/>
              <a:gd name="T21" fmla="*/ 64 h 1382"/>
              <a:gd name="T22" fmla="*/ 866 w 1600"/>
              <a:gd name="T23" fmla="*/ 82 h 1382"/>
              <a:gd name="T24" fmla="*/ 906 w 1600"/>
              <a:gd name="T25" fmla="*/ 110 h 1382"/>
              <a:gd name="T26" fmla="*/ 914 w 1600"/>
              <a:gd name="T27" fmla="*/ 114 h 1382"/>
              <a:gd name="T28" fmla="*/ 924 w 1600"/>
              <a:gd name="T29" fmla="*/ 124 h 1382"/>
              <a:gd name="T30" fmla="*/ 928 w 1600"/>
              <a:gd name="T31" fmla="*/ 130 h 1382"/>
              <a:gd name="T32" fmla="*/ 934 w 1600"/>
              <a:gd name="T33" fmla="*/ 146 h 1382"/>
              <a:gd name="T34" fmla="*/ 934 w 1600"/>
              <a:gd name="T35" fmla="*/ 156 h 1382"/>
              <a:gd name="T36" fmla="*/ 910 w 1600"/>
              <a:gd name="T37" fmla="*/ 204 h 1382"/>
              <a:gd name="T38" fmla="*/ 790 w 1600"/>
              <a:gd name="T39" fmla="*/ 240 h 1382"/>
              <a:gd name="T40" fmla="*/ 680 w 1600"/>
              <a:gd name="T41" fmla="*/ 210 h 1382"/>
              <a:gd name="T42" fmla="*/ 646 w 1600"/>
              <a:gd name="T43" fmla="*/ 156 h 1382"/>
              <a:gd name="T44" fmla="*/ 648 w 1600"/>
              <a:gd name="T45" fmla="*/ 148 h 1382"/>
              <a:gd name="T46" fmla="*/ 650 w 1600"/>
              <a:gd name="T47" fmla="*/ 138 h 1382"/>
              <a:gd name="T48" fmla="*/ 656 w 1600"/>
              <a:gd name="T49" fmla="*/ 124 h 1382"/>
              <a:gd name="T50" fmla="*/ 662 w 1600"/>
              <a:gd name="T51" fmla="*/ 118 h 1382"/>
              <a:gd name="T52" fmla="*/ 672 w 1600"/>
              <a:gd name="T53" fmla="*/ 110 h 1382"/>
              <a:gd name="T54" fmla="*/ 702 w 1600"/>
              <a:gd name="T55" fmla="*/ 92 h 1382"/>
              <a:gd name="T56" fmla="*/ 724 w 1600"/>
              <a:gd name="T57" fmla="*/ 64 h 1382"/>
              <a:gd name="T58" fmla="*/ 726 w 1600"/>
              <a:gd name="T59" fmla="*/ 58 h 1382"/>
              <a:gd name="T60" fmla="*/ 726 w 1600"/>
              <a:gd name="T61" fmla="*/ 46 h 1382"/>
              <a:gd name="T62" fmla="*/ 726 w 1600"/>
              <a:gd name="T63" fmla="*/ 40 h 1382"/>
              <a:gd name="T64" fmla="*/ 722 w 1600"/>
              <a:gd name="T65" fmla="*/ 34 h 1382"/>
              <a:gd name="T66" fmla="*/ 718 w 1600"/>
              <a:gd name="T67" fmla="*/ 28 h 1382"/>
              <a:gd name="T68" fmla="*/ 710 w 1600"/>
              <a:gd name="T69" fmla="*/ 22 h 1382"/>
              <a:gd name="T70" fmla="*/ 704 w 1600"/>
              <a:gd name="T71" fmla="*/ 18 h 1382"/>
              <a:gd name="T72" fmla="*/ 696 w 1600"/>
              <a:gd name="T73" fmla="*/ 14 h 1382"/>
              <a:gd name="T74" fmla="*/ 688 w 1600"/>
              <a:gd name="T75" fmla="*/ 10 h 1382"/>
              <a:gd name="T76" fmla="*/ 674 w 1600"/>
              <a:gd name="T77" fmla="*/ 4 h 1382"/>
              <a:gd name="T78" fmla="*/ 402 w 1600"/>
              <a:gd name="T79" fmla="*/ 2 h 1382"/>
              <a:gd name="T80" fmla="*/ 262 w 1600"/>
              <a:gd name="T81" fmla="*/ 300 h 1382"/>
              <a:gd name="T82" fmla="*/ 302 w 1600"/>
              <a:gd name="T83" fmla="*/ 322 h 1382"/>
              <a:gd name="T84" fmla="*/ 380 w 1600"/>
              <a:gd name="T85" fmla="*/ 292 h 1382"/>
              <a:gd name="T86" fmla="*/ 424 w 1600"/>
              <a:gd name="T87" fmla="*/ 314 h 1382"/>
              <a:gd name="T88" fmla="*/ 434 w 1600"/>
              <a:gd name="T89" fmla="*/ 404 h 1382"/>
              <a:gd name="T90" fmla="*/ 384 w 1600"/>
              <a:gd name="T91" fmla="*/ 500 h 1382"/>
              <a:gd name="T92" fmla="*/ 296 w 1600"/>
              <a:gd name="T93" fmla="*/ 556 h 1382"/>
              <a:gd name="T94" fmla="*/ 248 w 1600"/>
              <a:gd name="T95" fmla="*/ 534 h 1382"/>
              <a:gd name="T96" fmla="*/ 234 w 1600"/>
              <a:gd name="T97" fmla="*/ 454 h 1382"/>
              <a:gd name="T98" fmla="*/ 202 w 1600"/>
              <a:gd name="T99" fmla="*/ 422 h 1382"/>
              <a:gd name="T100" fmla="*/ 4 w 1600"/>
              <a:gd name="T101" fmla="*/ 690 h 1382"/>
              <a:gd name="T102" fmla="*/ 146 w 1600"/>
              <a:gd name="T103" fmla="*/ 930 h 1382"/>
              <a:gd name="T104" fmla="*/ 198 w 1600"/>
              <a:gd name="T105" fmla="*/ 954 h 1382"/>
              <a:gd name="T106" fmla="*/ 228 w 1600"/>
              <a:gd name="T107" fmla="*/ 922 h 1382"/>
              <a:gd name="T108" fmla="*/ 242 w 1600"/>
              <a:gd name="T109" fmla="*/ 842 h 1382"/>
              <a:gd name="T110" fmla="*/ 286 w 1600"/>
              <a:gd name="T111" fmla="*/ 820 h 1382"/>
              <a:gd name="T112" fmla="*/ 372 w 1600"/>
              <a:gd name="T113" fmla="*/ 866 h 1382"/>
              <a:gd name="T114" fmla="*/ 424 w 1600"/>
              <a:gd name="T115" fmla="*/ 948 h 1382"/>
              <a:gd name="T116" fmla="*/ 428 w 1600"/>
              <a:gd name="T117" fmla="*/ 1054 h 1382"/>
              <a:gd name="T118" fmla="*/ 376 w 1600"/>
              <a:gd name="T119" fmla="*/ 1084 h 1382"/>
              <a:gd name="T120" fmla="*/ 308 w 1600"/>
              <a:gd name="T121" fmla="*/ 1056 h 1382"/>
              <a:gd name="T122" fmla="*/ 264 w 1600"/>
              <a:gd name="T123" fmla="*/ 1068 h 1382"/>
              <a:gd name="T124" fmla="*/ 402 w 1600"/>
              <a:gd name="T125" fmla="*/ 138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 h="1382">
                <a:moveTo>
                  <a:pt x="1200" y="2"/>
                </a:moveTo>
                <a:lnTo>
                  <a:pt x="912" y="2"/>
                </a:lnTo>
                <a:lnTo>
                  <a:pt x="912" y="2"/>
                </a:lnTo>
                <a:lnTo>
                  <a:pt x="912" y="2"/>
                </a:lnTo>
                <a:lnTo>
                  <a:pt x="912" y="2"/>
                </a:lnTo>
                <a:lnTo>
                  <a:pt x="908" y="4"/>
                </a:lnTo>
                <a:lnTo>
                  <a:pt x="908" y="4"/>
                </a:lnTo>
                <a:lnTo>
                  <a:pt x="906" y="4"/>
                </a:lnTo>
                <a:lnTo>
                  <a:pt x="906" y="4"/>
                </a:lnTo>
                <a:lnTo>
                  <a:pt x="894" y="8"/>
                </a:lnTo>
                <a:lnTo>
                  <a:pt x="894" y="8"/>
                </a:lnTo>
                <a:lnTo>
                  <a:pt x="892" y="10"/>
                </a:lnTo>
                <a:lnTo>
                  <a:pt x="892" y="10"/>
                </a:lnTo>
                <a:lnTo>
                  <a:pt x="890" y="10"/>
                </a:lnTo>
                <a:lnTo>
                  <a:pt x="890" y="10"/>
                </a:lnTo>
                <a:lnTo>
                  <a:pt x="886" y="12"/>
                </a:lnTo>
                <a:lnTo>
                  <a:pt x="886" y="12"/>
                </a:lnTo>
                <a:lnTo>
                  <a:pt x="884" y="14"/>
                </a:lnTo>
                <a:lnTo>
                  <a:pt x="884" y="14"/>
                </a:lnTo>
                <a:lnTo>
                  <a:pt x="882" y="14"/>
                </a:lnTo>
                <a:lnTo>
                  <a:pt x="882" y="14"/>
                </a:lnTo>
                <a:lnTo>
                  <a:pt x="880" y="16"/>
                </a:lnTo>
                <a:lnTo>
                  <a:pt x="880" y="16"/>
                </a:lnTo>
                <a:lnTo>
                  <a:pt x="876" y="18"/>
                </a:lnTo>
                <a:lnTo>
                  <a:pt x="876" y="18"/>
                </a:lnTo>
                <a:lnTo>
                  <a:pt x="874" y="18"/>
                </a:lnTo>
                <a:lnTo>
                  <a:pt x="874" y="18"/>
                </a:lnTo>
                <a:lnTo>
                  <a:pt x="870" y="22"/>
                </a:lnTo>
                <a:lnTo>
                  <a:pt x="870" y="22"/>
                </a:lnTo>
                <a:lnTo>
                  <a:pt x="870" y="22"/>
                </a:lnTo>
                <a:lnTo>
                  <a:pt x="870" y="22"/>
                </a:lnTo>
                <a:lnTo>
                  <a:pt x="866" y="26"/>
                </a:lnTo>
                <a:lnTo>
                  <a:pt x="866" y="26"/>
                </a:lnTo>
                <a:lnTo>
                  <a:pt x="864" y="26"/>
                </a:lnTo>
                <a:lnTo>
                  <a:pt x="864" y="26"/>
                </a:lnTo>
                <a:lnTo>
                  <a:pt x="862" y="28"/>
                </a:lnTo>
                <a:lnTo>
                  <a:pt x="862" y="28"/>
                </a:lnTo>
                <a:lnTo>
                  <a:pt x="862" y="30"/>
                </a:lnTo>
                <a:lnTo>
                  <a:pt x="862" y="30"/>
                </a:lnTo>
                <a:lnTo>
                  <a:pt x="860" y="32"/>
                </a:lnTo>
                <a:lnTo>
                  <a:pt x="860" y="32"/>
                </a:lnTo>
                <a:lnTo>
                  <a:pt x="858" y="34"/>
                </a:lnTo>
                <a:lnTo>
                  <a:pt x="858" y="34"/>
                </a:lnTo>
                <a:lnTo>
                  <a:pt x="856" y="36"/>
                </a:lnTo>
                <a:lnTo>
                  <a:pt x="856" y="36"/>
                </a:lnTo>
                <a:lnTo>
                  <a:pt x="856" y="38"/>
                </a:lnTo>
                <a:lnTo>
                  <a:pt x="856" y="38"/>
                </a:lnTo>
                <a:lnTo>
                  <a:pt x="856" y="40"/>
                </a:lnTo>
                <a:lnTo>
                  <a:pt x="856" y="40"/>
                </a:lnTo>
                <a:lnTo>
                  <a:pt x="854" y="42"/>
                </a:lnTo>
                <a:lnTo>
                  <a:pt x="854" y="42"/>
                </a:lnTo>
                <a:lnTo>
                  <a:pt x="854" y="46"/>
                </a:lnTo>
                <a:lnTo>
                  <a:pt x="854" y="46"/>
                </a:lnTo>
                <a:lnTo>
                  <a:pt x="854" y="46"/>
                </a:lnTo>
                <a:lnTo>
                  <a:pt x="854" y="46"/>
                </a:lnTo>
                <a:lnTo>
                  <a:pt x="854" y="52"/>
                </a:lnTo>
                <a:lnTo>
                  <a:pt x="854" y="52"/>
                </a:lnTo>
                <a:lnTo>
                  <a:pt x="854" y="54"/>
                </a:lnTo>
                <a:lnTo>
                  <a:pt x="854" y="54"/>
                </a:lnTo>
                <a:lnTo>
                  <a:pt x="856" y="58"/>
                </a:lnTo>
                <a:lnTo>
                  <a:pt x="856" y="58"/>
                </a:lnTo>
                <a:lnTo>
                  <a:pt x="856" y="60"/>
                </a:lnTo>
                <a:lnTo>
                  <a:pt x="856" y="60"/>
                </a:lnTo>
                <a:lnTo>
                  <a:pt x="856" y="64"/>
                </a:lnTo>
                <a:lnTo>
                  <a:pt x="856" y="64"/>
                </a:lnTo>
                <a:lnTo>
                  <a:pt x="856" y="64"/>
                </a:lnTo>
                <a:lnTo>
                  <a:pt x="856" y="64"/>
                </a:lnTo>
                <a:lnTo>
                  <a:pt x="858" y="70"/>
                </a:lnTo>
                <a:lnTo>
                  <a:pt x="858" y="70"/>
                </a:lnTo>
                <a:lnTo>
                  <a:pt x="858" y="70"/>
                </a:lnTo>
                <a:lnTo>
                  <a:pt x="862" y="76"/>
                </a:lnTo>
                <a:lnTo>
                  <a:pt x="866" y="82"/>
                </a:lnTo>
                <a:lnTo>
                  <a:pt x="878" y="92"/>
                </a:lnTo>
                <a:lnTo>
                  <a:pt x="890" y="100"/>
                </a:lnTo>
                <a:lnTo>
                  <a:pt x="904" y="108"/>
                </a:lnTo>
                <a:lnTo>
                  <a:pt x="904" y="108"/>
                </a:lnTo>
                <a:lnTo>
                  <a:pt x="906" y="110"/>
                </a:lnTo>
                <a:lnTo>
                  <a:pt x="906" y="110"/>
                </a:lnTo>
                <a:lnTo>
                  <a:pt x="908" y="110"/>
                </a:lnTo>
                <a:lnTo>
                  <a:pt x="908" y="110"/>
                </a:lnTo>
                <a:lnTo>
                  <a:pt x="912" y="114"/>
                </a:lnTo>
                <a:lnTo>
                  <a:pt x="912" y="114"/>
                </a:lnTo>
                <a:lnTo>
                  <a:pt x="914" y="114"/>
                </a:lnTo>
                <a:lnTo>
                  <a:pt x="914" y="114"/>
                </a:lnTo>
                <a:lnTo>
                  <a:pt x="918" y="118"/>
                </a:lnTo>
                <a:lnTo>
                  <a:pt x="918" y="118"/>
                </a:lnTo>
                <a:lnTo>
                  <a:pt x="920" y="120"/>
                </a:lnTo>
                <a:lnTo>
                  <a:pt x="920" y="120"/>
                </a:lnTo>
                <a:lnTo>
                  <a:pt x="924" y="124"/>
                </a:lnTo>
                <a:lnTo>
                  <a:pt x="924" y="124"/>
                </a:lnTo>
                <a:lnTo>
                  <a:pt x="924" y="124"/>
                </a:lnTo>
                <a:lnTo>
                  <a:pt x="924" y="124"/>
                </a:lnTo>
                <a:lnTo>
                  <a:pt x="928" y="130"/>
                </a:lnTo>
                <a:lnTo>
                  <a:pt x="928" y="130"/>
                </a:lnTo>
                <a:lnTo>
                  <a:pt x="928" y="130"/>
                </a:lnTo>
                <a:lnTo>
                  <a:pt x="928" y="130"/>
                </a:lnTo>
                <a:lnTo>
                  <a:pt x="930" y="138"/>
                </a:lnTo>
                <a:lnTo>
                  <a:pt x="930" y="138"/>
                </a:lnTo>
                <a:lnTo>
                  <a:pt x="932" y="138"/>
                </a:lnTo>
                <a:lnTo>
                  <a:pt x="932" y="138"/>
                </a:lnTo>
                <a:lnTo>
                  <a:pt x="934" y="146"/>
                </a:lnTo>
                <a:lnTo>
                  <a:pt x="934" y="146"/>
                </a:lnTo>
                <a:lnTo>
                  <a:pt x="934" y="148"/>
                </a:lnTo>
                <a:lnTo>
                  <a:pt x="934" y="148"/>
                </a:lnTo>
                <a:lnTo>
                  <a:pt x="934" y="156"/>
                </a:lnTo>
                <a:lnTo>
                  <a:pt x="934" y="156"/>
                </a:lnTo>
                <a:lnTo>
                  <a:pt x="934" y="156"/>
                </a:lnTo>
                <a:lnTo>
                  <a:pt x="934" y="156"/>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6" y="156"/>
                </a:lnTo>
                <a:lnTo>
                  <a:pt x="646" y="156"/>
                </a:lnTo>
                <a:lnTo>
                  <a:pt x="646" y="156"/>
                </a:lnTo>
                <a:lnTo>
                  <a:pt x="646" y="156"/>
                </a:lnTo>
                <a:lnTo>
                  <a:pt x="648" y="148"/>
                </a:lnTo>
                <a:lnTo>
                  <a:pt x="648" y="148"/>
                </a:lnTo>
                <a:lnTo>
                  <a:pt x="648" y="146"/>
                </a:lnTo>
                <a:lnTo>
                  <a:pt x="648" y="146"/>
                </a:lnTo>
                <a:lnTo>
                  <a:pt x="650" y="138"/>
                </a:lnTo>
                <a:lnTo>
                  <a:pt x="650" y="138"/>
                </a:lnTo>
                <a:lnTo>
                  <a:pt x="650" y="138"/>
                </a:lnTo>
                <a:lnTo>
                  <a:pt x="650" y="138"/>
                </a:lnTo>
                <a:lnTo>
                  <a:pt x="652" y="130"/>
                </a:lnTo>
                <a:lnTo>
                  <a:pt x="652" y="130"/>
                </a:lnTo>
                <a:lnTo>
                  <a:pt x="652" y="130"/>
                </a:lnTo>
                <a:lnTo>
                  <a:pt x="652" y="130"/>
                </a:lnTo>
                <a:lnTo>
                  <a:pt x="656" y="124"/>
                </a:lnTo>
                <a:lnTo>
                  <a:pt x="656" y="124"/>
                </a:lnTo>
                <a:lnTo>
                  <a:pt x="656" y="124"/>
                </a:lnTo>
                <a:lnTo>
                  <a:pt x="656" y="124"/>
                </a:lnTo>
                <a:lnTo>
                  <a:pt x="660" y="120"/>
                </a:lnTo>
                <a:lnTo>
                  <a:pt x="660" y="120"/>
                </a:lnTo>
                <a:lnTo>
                  <a:pt x="662" y="118"/>
                </a:lnTo>
                <a:lnTo>
                  <a:pt x="662" y="118"/>
                </a:lnTo>
                <a:lnTo>
                  <a:pt x="666" y="114"/>
                </a:lnTo>
                <a:lnTo>
                  <a:pt x="666" y="114"/>
                </a:lnTo>
                <a:lnTo>
                  <a:pt x="668" y="114"/>
                </a:lnTo>
                <a:lnTo>
                  <a:pt x="668" y="114"/>
                </a:lnTo>
                <a:lnTo>
                  <a:pt x="672" y="110"/>
                </a:lnTo>
                <a:lnTo>
                  <a:pt x="672" y="110"/>
                </a:lnTo>
                <a:lnTo>
                  <a:pt x="674" y="110"/>
                </a:lnTo>
                <a:lnTo>
                  <a:pt x="674" y="110"/>
                </a:lnTo>
                <a:lnTo>
                  <a:pt x="676" y="108"/>
                </a:lnTo>
                <a:lnTo>
                  <a:pt x="676" y="108"/>
                </a:lnTo>
                <a:lnTo>
                  <a:pt x="690" y="100"/>
                </a:lnTo>
                <a:lnTo>
                  <a:pt x="702" y="92"/>
                </a:lnTo>
                <a:lnTo>
                  <a:pt x="714" y="82"/>
                </a:lnTo>
                <a:lnTo>
                  <a:pt x="718" y="76"/>
                </a:lnTo>
                <a:lnTo>
                  <a:pt x="722" y="70"/>
                </a:lnTo>
                <a:lnTo>
                  <a:pt x="722" y="70"/>
                </a:lnTo>
                <a:lnTo>
                  <a:pt x="724" y="64"/>
                </a:lnTo>
                <a:lnTo>
                  <a:pt x="724" y="64"/>
                </a:lnTo>
                <a:lnTo>
                  <a:pt x="724" y="64"/>
                </a:lnTo>
                <a:lnTo>
                  <a:pt x="724" y="64"/>
                </a:lnTo>
                <a:lnTo>
                  <a:pt x="724" y="60"/>
                </a:lnTo>
                <a:lnTo>
                  <a:pt x="724" y="60"/>
                </a:lnTo>
                <a:lnTo>
                  <a:pt x="726" y="58"/>
                </a:lnTo>
                <a:lnTo>
                  <a:pt x="726" y="58"/>
                </a:lnTo>
                <a:lnTo>
                  <a:pt x="726" y="54"/>
                </a:lnTo>
                <a:lnTo>
                  <a:pt x="726" y="54"/>
                </a:lnTo>
                <a:lnTo>
                  <a:pt x="726" y="52"/>
                </a:lnTo>
                <a:lnTo>
                  <a:pt x="726" y="52"/>
                </a:lnTo>
                <a:lnTo>
                  <a:pt x="726" y="46"/>
                </a:lnTo>
                <a:lnTo>
                  <a:pt x="726" y="46"/>
                </a:lnTo>
                <a:lnTo>
                  <a:pt x="726" y="46"/>
                </a:lnTo>
                <a:lnTo>
                  <a:pt x="726" y="46"/>
                </a:lnTo>
                <a:lnTo>
                  <a:pt x="726" y="42"/>
                </a:lnTo>
                <a:lnTo>
                  <a:pt x="726" y="42"/>
                </a:lnTo>
                <a:lnTo>
                  <a:pt x="726" y="40"/>
                </a:lnTo>
                <a:lnTo>
                  <a:pt x="726" y="40"/>
                </a:lnTo>
                <a:lnTo>
                  <a:pt x="724" y="38"/>
                </a:lnTo>
                <a:lnTo>
                  <a:pt x="724" y="38"/>
                </a:lnTo>
                <a:lnTo>
                  <a:pt x="724" y="36"/>
                </a:lnTo>
                <a:lnTo>
                  <a:pt x="724" y="36"/>
                </a:lnTo>
                <a:lnTo>
                  <a:pt x="722" y="34"/>
                </a:lnTo>
                <a:lnTo>
                  <a:pt x="722" y="34"/>
                </a:lnTo>
                <a:lnTo>
                  <a:pt x="722" y="32"/>
                </a:lnTo>
                <a:lnTo>
                  <a:pt x="722" y="32"/>
                </a:lnTo>
                <a:lnTo>
                  <a:pt x="720" y="30"/>
                </a:lnTo>
                <a:lnTo>
                  <a:pt x="720" y="30"/>
                </a:lnTo>
                <a:lnTo>
                  <a:pt x="718" y="28"/>
                </a:lnTo>
                <a:lnTo>
                  <a:pt x="718" y="28"/>
                </a:lnTo>
                <a:lnTo>
                  <a:pt x="716" y="26"/>
                </a:lnTo>
                <a:lnTo>
                  <a:pt x="716" y="26"/>
                </a:lnTo>
                <a:lnTo>
                  <a:pt x="714" y="26"/>
                </a:lnTo>
                <a:lnTo>
                  <a:pt x="714" y="26"/>
                </a:lnTo>
                <a:lnTo>
                  <a:pt x="710" y="22"/>
                </a:lnTo>
                <a:lnTo>
                  <a:pt x="710" y="22"/>
                </a:lnTo>
                <a:lnTo>
                  <a:pt x="710" y="22"/>
                </a:lnTo>
                <a:lnTo>
                  <a:pt x="710" y="22"/>
                </a:lnTo>
                <a:lnTo>
                  <a:pt x="706" y="18"/>
                </a:lnTo>
                <a:lnTo>
                  <a:pt x="706" y="18"/>
                </a:lnTo>
                <a:lnTo>
                  <a:pt x="704" y="18"/>
                </a:lnTo>
                <a:lnTo>
                  <a:pt x="704" y="18"/>
                </a:lnTo>
                <a:lnTo>
                  <a:pt x="702" y="16"/>
                </a:lnTo>
                <a:lnTo>
                  <a:pt x="702" y="16"/>
                </a:lnTo>
                <a:lnTo>
                  <a:pt x="700" y="14"/>
                </a:lnTo>
                <a:lnTo>
                  <a:pt x="700" y="14"/>
                </a:lnTo>
                <a:lnTo>
                  <a:pt x="696" y="14"/>
                </a:lnTo>
                <a:lnTo>
                  <a:pt x="696" y="14"/>
                </a:lnTo>
                <a:lnTo>
                  <a:pt x="694" y="12"/>
                </a:lnTo>
                <a:lnTo>
                  <a:pt x="694" y="12"/>
                </a:lnTo>
                <a:lnTo>
                  <a:pt x="692" y="10"/>
                </a:lnTo>
                <a:lnTo>
                  <a:pt x="692" y="10"/>
                </a:lnTo>
                <a:lnTo>
                  <a:pt x="688" y="10"/>
                </a:lnTo>
                <a:lnTo>
                  <a:pt x="688" y="10"/>
                </a:lnTo>
                <a:lnTo>
                  <a:pt x="686" y="8"/>
                </a:lnTo>
                <a:lnTo>
                  <a:pt x="686" y="8"/>
                </a:lnTo>
                <a:lnTo>
                  <a:pt x="674" y="4"/>
                </a:lnTo>
                <a:lnTo>
                  <a:pt x="674" y="4"/>
                </a:lnTo>
                <a:lnTo>
                  <a:pt x="674" y="4"/>
                </a:lnTo>
                <a:lnTo>
                  <a:pt x="674" y="4"/>
                </a:lnTo>
                <a:lnTo>
                  <a:pt x="668" y="2"/>
                </a:lnTo>
                <a:lnTo>
                  <a:pt x="668" y="2"/>
                </a:lnTo>
                <a:lnTo>
                  <a:pt x="668" y="2"/>
                </a:lnTo>
                <a:lnTo>
                  <a:pt x="402" y="2"/>
                </a:lnTo>
                <a:lnTo>
                  <a:pt x="402" y="2"/>
                </a:lnTo>
                <a:lnTo>
                  <a:pt x="402" y="2"/>
                </a:lnTo>
                <a:lnTo>
                  <a:pt x="264" y="238"/>
                </a:lnTo>
                <a:lnTo>
                  <a:pt x="264" y="238"/>
                </a:lnTo>
                <a:lnTo>
                  <a:pt x="260" y="260"/>
                </a:lnTo>
                <a:lnTo>
                  <a:pt x="260" y="282"/>
                </a:lnTo>
                <a:lnTo>
                  <a:pt x="260" y="292"/>
                </a:lnTo>
                <a:lnTo>
                  <a:pt x="262" y="300"/>
                </a:lnTo>
                <a:lnTo>
                  <a:pt x="268" y="308"/>
                </a:lnTo>
                <a:lnTo>
                  <a:pt x="274" y="314"/>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32" y="918"/>
                </a:lnTo>
                <a:lnTo>
                  <a:pt x="146" y="930"/>
                </a:lnTo>
                <a:lnTo>
                  <a:pt x="160" y="942"/>
                </a:lnTo>
                <a:lnTo>
                  <a:pt x="176" y="950"/>
                </a:lnTo>
                <a:lnTo>
                  <a:pt x="184" y="954"/>
                </a:lnTo>
                <a:lnTo>
                  <a:pt x="192" y="954"/>
                </a:lnTo>
                <a:lnTo>
                  <a:pt x="192" y="954"/>
                </a:lnTo>
                <a:lnTo>
                  <a:pt x="198" y="954"/>
                </a:lnTo>
                <a:lnTo>
                  <a:pt x="202" y="952"/>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58" y="828"/>
                </a:lnTo>
                <a:lnTo>
                  <a:pt x="272" y="822"/>
                </a:lnTo>
                <a:lnTo>
                  <a:pt x="286" y="820"/>
                </a:lnTo>
                <a:lnTo>
                  <a:pt x="286" y="820"/>
                </a:lnTo>
                <a:lnTo>
                  <a:pt x="296" y="820"/>
                </a:lnTo>
                <a:lnTo>
                  <a:pt x="304" y="822"/>
                </a:lnTo>
                <a:lnTo>
                  <a:pt x="322" y="828"/>
                </a:lnTo>
                <a:lnTo>
                  <a:pt x="340" y="838"/>
                </a:lnTo>
                <a:lnTo>
                  <a:pt x="358" y="852"/>
                </a:lnTo>
                <a:lnTo>
                  <a:pt x="372" y="866"/>
                </a:lnTo>
                <a:lnTo>
                  <a:pt x="386" y="882"/>
                </a:lnTo>
                <a:lnTo>
                  <a:pt x="398" y="896"/>
                </a:lnTo>
                <a:lnTo>
                  <a:pt x="406" y="910"/>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404" y="1076"/>
                </a:lnTo>
                <a:lnTo>
                  <a:pt x="390" y="1082"/>
                </a:lnTo>
                <a:lnTo>
                  <a:pt x="376" y="1084"/>
                </a:lnTo>
                <a:lnTo>
                  <a:pt x="376" y="1084"/>
                </a:lnTo>
                <a:lnTo>
                  <a:pt x="366" y="1084"/>
                </a:lnTo>
                <a:lnTo>
                  <a:pt x="354" y="1080"/>
                </a:lnTo>
                <a:lnTo>
                  <a:pt x="336" y="1070"/>
                </a:lnTo>
                <a:lnTo>
                  <a:pt x="318" y="1060"/>
                </a:lnTo>
                <a:lnTo>
                  <a:pt x="308" y="1056"/>
                </a:lnTo>
                <a:lnTo>
                  <a:pt x="296" y="1054"/>
                </a:lnTo>
                <a:lnTo>
                  <a:pt x="296" y="1054"/>
                </a:lnTo>
                <a:lnTo>
                  <a:pt x="284" y="1056"/>
                </a:lnTo>
                <a:lnTo>
                  <a:pt x="270" y="1062"/>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0"/>
                </a:lnTo>
                <a:lnTo>
                  <a:pt x="1200" y="2"/>
                </a:lnTo>
                <a:close/>
              </a:path>
            </a:pathLst>
          </a:custGeom>
          <a:solidFill>
            <a:srgbClr val="FB80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71" name="Freeform 7"/>
          <p:cNvSpPr>
            <a:spLocks/>
          </p:cNvSpPr>
          <p:nvPr/>
        </p:nvSpPr>
        <p:spPr bwMode="auto">
          <a:xfrm>
            <a:off x="3582988" y="1340768"/>
            <a:ext cx="2027237" cy="1717675"/>
          </a:xfrm>
          <a:custGeom>
            <a:avLst/>
            <a:gdLst>
              <a:gd name="T0" fmla="*/ 198 w 1636"/>
              <a:gd name="T1" fmla="*/ 906 h 1386"/>
              <a:gd name="T2" fmla="*/ 214 w 1636"/>
              <a:gd name="T3" fmla="*/ 868 h 1386"/>
              <a:gd name="T4" fmla="*/ 214 w 1636"/>
              <a:gd name="T5" fmla="*/ 834 h 1386"/>
              <a:gd name="T6" fmla="*/ 232 w 1636"/>
              <a:gd name="T7" fmla="*/ 800 h 1386"/>
              <a:gd name="T8" fmla="*/ 260 w 1636"/>
              <a:gd name="T9" fmla="*/ 786 h 1386"/>
              <a:gd name="T10" fmla="*/ 302 w 1636"/>
              <a:gd name="T11" fmla="*/ 794 h 1386"/>
              <a:gd name="T12" fmla="*/ 374 w 1636"/>
              <a:gd name="T13" fmla="*/ 860 h 1386"/>
              <a:gd name="T14" fmla="*/ 406 w 1636"/>
              <a:gd name="T15" fmla="*/ 924 h 1386"/>
              <a:gd name="T16" fmla="*/ 414 w 1636"/>
              <a:gd name="T17" fmla="*/ 982 h 1386"/>
              <a:gd name="T18" fmla="*/ 404 w 1636"/>
              <a:gd name="T19" fmla="*/ 1032 h 1386"/>
              <a:gd name="T20" fmla="*/ 384 w 1636"/>
              <a:gd name="T21" fmla="*/ 1050 h 1386"/>
              <a:gd name="T22" fmla="*/ 346 w 1636"/>
              <a:gd name="T23" fmla="*/ 1058 h 1386"/>
              <a:gd name="T24" fmla="*/ 286 w 1636"/>
              <a:gd name="T25" fmla="*/ 1028 h 1386"/>
              <a:gd name="T26" fmla="*/ 248 w 1636"/>
              <a:gd name="T27" fmla="*/ 1036 h 1386"/>
              <a:gd name="T28" fmla="*/ 236 w 1636"/>
              <a:gd name="T29" fmla="*/ 1058 h 1386"/>
              <a:gd name="T30" fmla="*/ 240 w 1636"/>
              <a:gd name="T31" fmla="*/ 1102 h 1386"/>
              <a:gd name="T32" fmla="*/ 400 w 1636"/>
              <a:gd name="T33" fmla="*/ 1382 h 1386"/>
              <a:gd name="T34" fmla="*/ 664 w 1636"/>
              <a:gd name="T35" fmla="*/ 1386 h 1386"/>
              <a:gd name="T36" fmla="*/ 726 w 1636"/>
              <a:gd name="T37" fmla="*/ 1356 h 1386"/>
              <a:gd name="T38" fmla="*/ 734 w 1636"/>
              <a:gd name="T39" fmla="*/ 1326 h 1386"/>
              <a:gd name="T40" fmla="*/ 710 w 1636"/>
              <a:gd name="T41" fmla="*/ 1290 h 1386"/>
              <a:gd name="T42" fmla="*/ 662 w 1636"/>
              <a:gd name="T43" fmla="*/ 1256 h 1386"/>
              <a:gd name="T44" fmla="*/ 654 w 1636"/>
              <a:gd name="T45" fmla="*/ 1228 h 1386"/>
              <a:gd name="T46" fmla="*/ 670 w 1636"/>
              <a:gd name="T47" fmla="*/ 1188 h 1386"/>
              <a:gd name="T48" fmla="*/ 732 w 1636"/>
              <a:gd name="T49" fmla="*/ 1154 h 1386"/>
              <a:gd name="T50" fmla="*/ 798 w 1636"/>
              <a:gd name="T51" fmla="*/ 1144 h 1386"/>
              <a:gd name="T52" fmla="*/ 888 w 1636"/>
              <a:gd name="T53" fmla="*/ 1162 h 1386"/>
              <a:gd name="T54" fmla="*/ 934 w 1636"/>
              <a:gd name="T55" fmla="*/ 1198 h 1386"/>
              <a:gd name="T56" fmla="*/ 942 w 1636"/>
              <a:gd name="T57" fmla="*/ 1228 h 1386"/>
              <a:gd name="T58" fmla="*/ 930 w 1636"/>
              <a:gd name="T59" fmla="*/ 1264 h 1386"/>
              <a:gd name="T60" fmla="*/ 874 w 1636"/>
              <a:gd name="T61" fmla="*/ 1302 h 1386"/>
              <a:gd name="T62" fmla="*/ 862 w 1636"/>
              <a:gd name="T63" fmla="*/ 1338 h 1386"/>
              <a:gd name="T64" fmla="*/ 878 w 1636"/>
              <a:gd name="T65" fmla="*/ 1362 h 1386"/>
              <a:gd name="T66" fmla="*/ 1194 w 1636"/>
              <a:gd name="T67" fmla="*/ 1386 h 1386"/>
              <a:gd name="T68" fmla="*/ 1202 w 1636"/>
              <a:gd name="T69" fmla="*/ 1378 h 1386"/>
              <a:gd name="T70" fmla="*/ 1340 w 1636"/>
              <a:gd name="T71" fmla="*/ 1138 h 1386"/>
              <a:gd name="T72" fmla="*/ 1394 w 1636"/>
              <a:gd name="T73" fmla="*/ 1104 h 1386"/>
              <a:gd name="T74" fmla="*/ 1420 w 1636"/>
              <a:gd name="T75" fmla="*/ 1114 h 1386"/>
              <a:gd name="T76" fmla="*/ 1438 w 1636"/>
              <a:gd name="T77" fmla="*/ 1152 h 1386"/>
              <a:gd name="T78" fmla="*/ 1444 w 1636"/>
              <a:gd name="T79" fmla="*/ 1210 h 1386"/>
              <a:gd name="T80" fmla="*/ 1466 w 1636"/>
              <a:gd name="T81" fmla="*/ 1232 h 1386"/>
              <a:gd name="T82" fmla="*/ 1506 w 1636"/>
              <a:gd name="T83" fmla="*/ 1238 h 1386"/>
              <a:gd name="T84" fmla="*/ 1568 w 1636"/>
              <a:gd name="T85" fmla="*/ 1202 h 1386"/>
              <a:gd name="T86" fmla="*/ 1610 w 1636"/>
              <a:gd name="T87" fmla="*/ 1150 h 1386"/>
              <a:gd name="T88" fmla="*/ 1632 w 1636"/>
              <a:gd name="T89" fmla="*/ 1094 h 1386"/>
              <a:gd name="T90" fmla="*/ 1634 w 1636"/>
              <a:gd name="T91" fmla="*/ 1026 h 1386"/>
              <a:gd name="T92" fmla="*/ 1606 w 1636"/>
              <a:gd name="T93" fmla="*/ 990 h 1386"/>
              <a:gd name="T94" fmla="*/ 1570 w 1636"/>
              <a:gd name="T95" fmla="*/ 984 h 1386"/>
              <a:gd name="T96" fmla="*/ 1510 w 1636"/>
              <a:gd name="T97" fmla="*/ 1012 h 1386"/>
              <a:gd name="T98" fmla="*/ 1472 w 1636"/>
              <a:gd name="T99" fmla="*/ 1004 h 1386"/>
              <a:gd name="T100" fmla="*/ 1458 w 1636"/>
              <a:gd name="T101" fmla="*/ 982 h 1386"/>
              <a:gd name="T102" fmla="*/ 1464 w 1636"/>
              <a:gd name="T103" fmla="*/ 926 h 1386"/>
              <a:gd name="T104" fmla="*/ 1582 w 1636"/>
              <a:gd name="T105" fmla="*/ 668 h 1386"/>
              <a:gd name="T106" fmla="*/ 322 w 1636"/>
              <a:gd name="T107" fmla="*/ 132 h 1386"/>
              <a:gd name="T108" fmla="*/ 132 w 1636"/>
              <a:gd name="T109" fmla="*/ 902 h 1386"/>
              <a:gd name="T110" fmla="*/ 176 w 1636"/>
              <a:gd name="T111" fmla="*/ 92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4" y="868"/>
                </a:lnTo>
                <a:lnTo>
                  <a:pt x="212" y="850"/>
                </a:lnTo>
                <a:lnTo>
                  <a:pt x="212" y="850"/>
                </a:lnTo>
                <a:lnTo>
                  <a:pt x="214" y="834"/>
                </a:lnTo>
                <a:lnTo>
                  <a:pt x="216" y="820"/>
                </a:lnTo>
                <a:lnTo>
                  <a:pt x="220" y="812"/>
                </a:lnTo>
                <a:lnTo>
                  <a:pt x="224" y="806"/>
                </a:lnTo>
                <a:lnTo>
                  <a:pt x="232" y="800"/>
                </a:lnTo>
                <a:lnTo>
                  <a:pt x="240" y="794"/>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84" y="876"/>
                </a:lnTo>
                <a:lnTo>
                  <a:pt x="396" y="898"/>
                </a:lnTo>
                <a:lnTo>
                  <a:pt x="406" y="924"/>
                </a:lnTo>
                <a:lnTo>
                  <a:pt x="412" y="954"/>
                </a:lnTo>
                <a:lnTo>
                  <a:pt x="414" y="968"/>
                </a:lnTo>
                <a:lnTo>
                  <a:pt x="414" y="982"/>
                </a:lnTo>
                <a:lnTo>
                  <a:pt x="414" y="982"/>
                </a:lnTo>
                <a:lnTo>
                  <a:pt x="414" y="1004"/>
                </a:lnTo>
                <a:lnTo>
                  <a:pt x="412" y="1014"/>
                </a:lnTo>
                <a:lnTo>
                  <a:pt x="408" y="1022"/>
                </a:lnTo>
                <a:lnTo>
                  <a:pt x="404" y="1032"/>
                </a:lnTo>
                <a:lnTo>
                  <a:pt x="398" y="1038"/>
                </a:lnTo>
                <a:lnTo>
                  <a:pt x="392" y="1046"/>
                </a:lnTo>
                <a:lnTo>
                  <a:pt x="384" y="1050"/>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8" y="1036"/>
                </a:lnTo>
                <a:lnTo>
                  <a:pt x="242" y="1042"/>
                </a:lnTo>
                <a:lnTo>
                  <a:pt x="238" y="1048"/>
                </a:lnTo>
                <a:lnTo>
                  <a:pt x="236" y="1058"/>
                </a:lnTo>
                <a:lnTo>
                  <a:pt x="234" y="1068"/>
                </a:lnTo>
                <a:lnTo>
                  <a:pt x="234" y="1068"/>
                </a:lnTo>
                <a:lnTo>
                  <a:pt x="236" y="1086"/>
                </a:lnTo>
                <a:lnTo>
                  <a:pt x="240" y="1102"/>
                </a:lnTo>
                <a:lnTo>
                  <a:pt x="398" y="1378"/>
                </a:lnTo>
                <a:lnTo>
                  <a:pt x="402" y="1378"/>
                </a:lnTo>
                <a:lnTo>
                  <a:pt x="402" y="1380"/>
                </a:lnTo>
                <a:lnTo>
                  <a:pt x="400" y="1382"/>
                </a:lnTo>
                <a:lnTo>
                  <a:pt x="400" y="1382"/>
                </a:lnTo>
                <a:lnTo>
                  <a:pt x="402" y="1386"/>
                </a:lnTo>
                <a:lnTo>
                  <a:pt x="664" y="1386"/>
                </a:lnTo>
                <a:lnTo>
                  <a:pt x="664" y="1386"/>
                </a:lnTo>
                <a:lnTo>
                  <a:pt x="686" y="1380"/>
                </a:lnTo>
                <a:lnTo>
                  <a:pt x="708" y="1368"/>
                </a:lnTo>
                <a:lnTo>
                  <a:pt x="718" y="1362"/>
                </a:lnTo>
                <a:lnTo>
                  <a:pt x="726" y="1356"/>
                </a:lnTo>
                <a:lnTo>
                  <a:pt x="732" y="1346"/>
                </a:lnTo>
                <a:lnTo>
                  <a:pt x="734" y="1338"/>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2" y="1338"/>
                </a:lnTo>
                <a:lnTo>
                  <a:pt x="864" y="1346"/>
                </a:lnTo>
                <a:lnTo>
                  <a:pt x="870" y="1356"/>
                </a:lnTo>
                <a:lnTo>
                  <a:pt x="878" y="1362"/>
                </a:lnTo>
                <a:lnTo>
                  <a:pt x="888" y="1368"/>
                </a:lnTo>
                <a:lnTo>
                  <a:pt x="912" y="1380"/>
                </a:lnTo>
                <a:lnTo>
                  <a:pt x="934" y="1386"/>
                </a:lnTo>
                <a:lnTo>
                  <a:pt x="1194" y="1386"/>
                </a:lnTo>
                <a:lnTo>
                  <a:pt x="1198" y="1380"/>
                </a:lnTo>
                <a:lnTo>
                  <a:pt x="1198" y="1380"/>
                </a:lnTo>
                <a:lnTo>
                  <a:pt x="1198" y="1378"/>
                </a:lnTo>
                <a:lnTo>
                  <a:pt x="1202" y="1378"/>
                </a:lnTo>
                <a:lnTo>
                  <a:pt x="1204" y="1372"/>
                </a:lnTo>
                <a:lnTo>
                  <a:pt x="1240" y="1310"/>
                </a:lnTo>
                <a:lnTo>
                  <a:pt x="1340" y="1138"/>
                </a:lnTo>
                <a:lnTo>
                  <a:pt x="1340" y="1138"/>
                </a:lnTo>
                <a:lnTo>
                  <a:pt x="1356" y="1124"/>
                </a:lnTo>
                <a:lnTo>
                  <a:pt x="1376" y="1112"/>
                </a:lnTo>
                <a:lnTo>
                  <a:pt x="1384" y="1108"/>
                </a:lnTo>
                <a:lnTo>
                  <a:pt x="1394" y="1104"/>
                </a:lnTo>
                <a:lnTo>
                  <a:pt x="1402" y="1104"/>
                </a:lnTo>
                <a:lnTo>
                  <a:pt x="1410" y="1108"/>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0" y="1150"/>
                </a:lnTo>
                <a:lnTo>
                  <a:pt x="1618" y="1132"/>
                </a:lnTo>
                <a:lnTo>
                  <a:pt x="1628" y="1112"/>
                </a:lnTo>
                <a:lnTo>
                  <a:pt x="1628" y="1112"/>
                </a:lnTo>
                <a:lnTo>
                  <a:pt x="1632" y="1094"/>
                </a:lnTo>
                <a:lnTo>
                  <a:pt x="1636" y="1076"/>
                </a:lnTo>
                <a:lnTo>
                  <a:pt x="1636" y="1060"/>
                </a:lnTo>
                <a:lnTo>
                  <a:pt x="1636" y="1042"/>
                </a:lnTo>
                <a:lnTo>
                  <a:pt x="1634" y="1026"/>
                </a:lnTo>
                <a:lnTo>
                  <a:pt x="1628" y="1012"/>
                </a:lnTo>
                <a:lnTo>
                  <a:pt x="1618" y="1000"/>
                </a:lnTo>
                <a:lnTo>
                  <a:pt x="1606" y="99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72" y="1004"/>
                </a:lnTo>
                <a:lnTo>
                  <a:pt x="1464" y="1000"/>
                </a:lnTo>
                <a:lnTo>
                  <a:pt x="1460" y="992"/>
                </a:lnTo>
                <a:lnTo>
                  <a:pt x="1458" y="982"/>
                </a:lnTo>
                <a:lnTo>
                  <a:pt x="1458" y="972"/>
                </a:lnTo>
                <a:lnTo>
                  <a:pt x="1458" y="950"/>
                </a:lnTo>
                <a:lnTo>
                  <a:pt x="1462" y="928"/>
                </a:lnTo>
                <a:lnTo>
                  <a:pt x="1464" y="926"/>
                </a:lnTo>
                <a:lnTo>
                  <a:pt x="1464" y="926"/>
                </a:lnTo>
                <a:lnTo>
                  <a:pt x="1466" y="920"/>
                </a:lnTo>
                <a:lnTo>
                  <a:pt x="1598" y="692"/>
                </a:lnTo>
                <a:lnTo>
                  <a:pt x="1582" y="668"/>
                </a:lnTo>
                <a:lnTo>
                  <a:pt x="1584" y="668"/>
                </a:lnTo>
                <a:lnTo>
                  <a:pt x="1198" y="0"/>
                </a:lnTo>
                <a:lnTo>
                  <a:pt x="398" y="0"/>
                </a:lnTo>
                <a:lnTo>
                  <a:pt x="322" y="132"/>
                </a:lnTo>
                <a:lnTo>
                  <a:pt x="0" y="690"/>
                </a:lnTo>
                <a:lnTo>
                  <a:pt x="116" y="888"/>
                </a:lnTo>
                <a:lnTo>
                  <a:pt x="116" y="888"/>
                </a:lnTo>
                <a:lnTo>
                  <a:pt x="132" y="902"/>
                </a:lnTo>
                <a:lnTo>
                  <a:pt x="150" y="914"/>
                </a:lnTo>
                <a:lnTo>
                  <a:pt x="160" y="918"/>
                </a:lnTo>
                <a:lnTo>
                  <a:pt x="168" y="920"/>
                </a:lnTo>
                <a:lnTo>
                  <a:pt x="176" y="920"/>
                </a:lnTo>
                <a:lnTo>
                  <a:pt x="184" y="918"/>
                </a:lnTo>
                <a:lnTo>
                  <a:pt x="184" y="918"/>
                </a:lnTo>
                <a:close/>
              </a:path>
            </a:pathLst>
          </a:custGeom>
          <a:solidFill>
            <a:srgbClr val="438DEF"/>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72" name="Freeform 8"/>
          <p:cNvSpPr>
            <a:spLocks/>
          </p:cNvSpPr>
          <p:nvPr/>
        </p:nvSpPr>
        <p:spPr bwMode="auto">
          <a:xfrm>
            <a:off x="5064125" y="2193256"/>
            <a:ext cx="1981200" cy="2011362"/>
          </a:xfrm>
          <a:custGeom>
            <a:avLst/>
            <a:gdLst>
              <a:gd name="T0" fmla="*/ 262 w 1600"/>
              <a:gd name="T1" fmla="*/ 260 h 1624"/>
              <a:gd name="T2" fmla="*/ 286 w 1600"/>
              <a:gd name="T3" fmla="*/ 316 h 1624"/>
              <a:gd name="T4" fmla="*/ 374 w 1600"/>
              <a:gd name="T5" fmla="*/ 290 h 1624"/>
              <a:gd name="T6" fmla="*/ 424 w 1600"/>
              <a:gd name="T7" fmla="*/ 306 h 1624"/>
              <a:gd name="T8" fmla="*/ 430 w 1600"/>
              <a:gd name="T9" fmla="*/ 426 h 1624"/>
              <a:gd name="T10" fmla="*/ 368 w 1600"/>
              <a:gd name="T11" fmla="*/ 524 h 1624"/>
              <a:gd name="T12" fmla="*/ 274 w 1600"/>
              <a:gd name="T13" fmla="*/ 558 h 1624"/>
              <a:gd name="T14" fmla="*/ 238 w 1600"/>
              <a:gd name="T15" fmla="*/ 508 h 1624"/>
              <a:gd name="T16" fmla="*/ 210 w 1600"/>
              <a:gd name="T17" fmla="*/ 430 h 1624"/>
              <a:gd name="T18" fmla="*/ 140 w 1600"/>
              <a:gd name="T19" fmla="*/ 460 h 1624"/>
              <a:gd name="T20" fmla="*/ 140 w 1600"/>
              <a:gd name="T21" fmla="*/ 934 h 1624"/>
              <a:gd name="T22" fmla="*/ 214 w 1600"/>
              <a:gd name="T23" fmla="*/ 968 h 1624"/>
              <a:gd name="T24" fmla="*/ 242 w 1600"/>
              <a:gd name="T25" fmla="*/ 906 h 1624"/>
              <a:gd name="T26" fmla="*/ 268 w 1600"/>
              <a:gd name="T27" fmla="*/ 844 h 1624"/>
              <a:gd name="T28" fmla="*/ 352 w 1600"/>
              <a:gd name="T29" fmla="*/ 858 h 1624"/>
              <a:gd name="T30" fmla="*/ 432 w 1600"/>
              <a:gd name="T31" fmla="*/ 964 h 1624"/>
              <a:gd name="T32" fmla="*/ 430 w 1600"/>
              <a:gd name="T33" fmla="*/ 1078 h 1624"/>
              <a:gd name="T34" fmla="*/ 376 w 1600"/>
              <a:gd name="T35" fmla="*/ 1100 h 1624"/>
              <a:gd name="T36" fmla="*/ 288 w 1600"/>
              <a:gd name="T37" fmla="*/ 1074 h 1624"/>
              <a:gd name="T38" fmla="*/ 266 w 1600"/>
              <a:gd name="T39" fmla="*/ 1136 h 1624"/>
              <a:gd name="T40" fmla="*/ 668 w 1600"/>
              <a:gd name="T41" fmla="*/ 1386 h 1624"/>
              <a:gd name="T42" fmla="*/ 686 w 1600"/>
              <a:gd name="T43" fmla="*/ 1392 h 1624"/>
              <a:gd name="T44" fmla="*/ 696 w 1600"/>
              <a:gd name="T45" fmla="*/ 1398 h 1624"/>
              <a:gd name="T46" fmla="*/ 704 w 1600"/>
              <a:gd name="T47" fmla="*/ 1402 h 1624"/>
              <a:gd name="T48" fmla="*/ 714 w 1600"/>
              <a:gd name="T49" fmla="*/ 1410 h 1624"/>
              <a:gd name="T50" fmla="*/ 720 w 1600"/>
              <a:gd name="T51" fmla="*/ 1414 h 1624"/>
              <a:gd name="T52" fmla="*/ 724 w 1600"/>
              <a:gd name="T53" fmla="*/ 1422 h 1624"/>
              <a:gd name="T54" fmla="*/ 726 w 1600"/>
              <a:gd name="T55" fmla="*/ 1430 h 1624"/>
              <a:gd name="T56" fmla="*/ 726 w 1600"/>
              <a:gd name="T57" fmla="*/ 1436 h 1624"/>
              <a:gd name="T58" fmla="*/ 724 w 1600"/>
              <a:gd name="T59" fmla="*/ 1448 h 1624"/>
              <a:gd name="T60" fmla="*/ 704 w 1600"/>
              <a:gd name="T61" fmla="*/ 1476 h 1624"/>
              <a:gd name="T62" fmla="*/ 672 w 1600"/>
              <a:gd name="T63" fmla="*/ 1494 h 1624"/>
              <a:gd name="T64" fmla="*/ 660 w 1600"/>
              <a:gd name="T65" fmla="*/ 1504 h 1624"/>
              <a:gd name="T66" fmla="*/ 652 w 1600"/>
              <a:gd name="T67" fmla="*/ 1514 h 1624"/>
              <a:gd name="T68" fmla="*/ 648 w 1600"/>
              <a:gd name="T69" fmla="*/ 1530 h 1624"/>
              <a:gd name="T70" fmla="*/ 650 w 1600"/>
              <a:gd name="T71" fmla="*/ 1562 h 1624"/>
              <a:gd name="T72" fmla="*/ 748 w 1600"/>
              <a:gd name="T73" fmla="*/ 1620 h 1624"/>
              <a:gd name="T74" fmla="*/ 880 w 1600"/>
              <a:gd name="T75" fmla="*/ 1606 h 1624"/>
              <a:gd name="T76" fmla="*/ 934 w 1600"/>
              <a:gd name="T77" fmla="*/ 1540 h 1624"/>
              <a:gd name="T78" fmla="*/ 932 w 1600"/>
              <a:gd name="T79" fmla="*/ 1522 h 1624"/>
              <a:gd name="T80" fmla="*/ 924 w 1600"/>
              <a:gd name="T81" fmla="*/ 1508 h 1624"/>
              <a:gd name="T82" fmla="*/ 918 w 1600"/>
              <a:gd name="T83" fmla="*/ 1502 h 1624"/>
              <a:gd name="T84" fmla="*/ 906 w 1600"/>
              <a:gd name="T85" fmla="*/ 1494 h 1624"/>
              <a:gd name="T86" fmla="*/ 862 w 1600"/>
              <a:gd name="T87" fmla="*/ 1460 h 1624"/>
              <a:gd name="T88" fmla="*/ 856 w 1600"/>
              <a:gd name="T89" fmla="*/ 1448 h 1624"/>
              <a:gd name="T90" fmla="*/ 854 w 1600"/>
              <a:gd name="T91" fmla="*/ 1438 h 1624"/>
              <a:gd name="T92" fmla="*/ 854 w 1600"/>
              <a:gd name="T93" fmla="*/ 1430 h 1624"/>
              <a:gd name="T94" fmla="*/ 856 w 1600"/>
              <a:gd name="T95" fmla="*/ 1422 h 1624"/>
              <a:gd name="T96" fmla="*/ 860 w 1600"/>
              <a:gd name="T97" fmla="*/ 1416 h 1624"/>
              <a:gd name="T98" fmla="*/ 866 w 1600"/>
              <a:gd name="T99" fmla="*/ 1410 h 1624"/>
              <a:gd name="T100" fmla="*/ 874 w 1600"/>
              <a:gd name="T101" fmla="*/ 1402 h 1624"/>
              <a:gd name="T102" fmla="*/ 884 w 1600"/>
              <a:gd name="T103" fmla="*/ 1398 h 1624"/>
              <a:gd name="T104" fmla="*/ 892 w 1600"/>
              <a:gd name="T105" fmla="*/ 1394 h 1624"/>
              <a:gd name="T106" fmla="*/ 912 w 1600"/>
              <a:gd name="T107" fmla="*/ 1386 h 1624"/>
              <a:gd name="T108" fmla="*/ 1200 w 1600"/>
              <a:gd name="T109" fmla="*/ 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0" h="1624">
                <a:moveTo>
                  <a:pt x="1200" y="0"/>
                </a:moveTo>
                <a:lnTo>
                  <a:pt x="402" y="0"/>
                </a:lnTo>
                <a:lnTo>
                  <a:pt x="400" y="6"/>
                </a:lnTo>
                <a:lnTo>
                  <a:pt x="400" y="8"/>
                </a:lnTo>
                <a:lnTo>
                  <a:pt x="266" y="240"/>
                </a:lnTo>
                <a:lnTo>
                  <a:pt x="266" y="240"/>
                </a:lnTo>
                <a:lnTo>
                  <a:pt x="262" y="260"/>
                </a:lnTo>
                <a:lnTo>
                  <a:pt x="262" y="282"/>
                </a:lnTo>
                <a:lnTo>
                  <a:pt x="264" y="290"/>
                </a:lnTo>
                <a:lnTo>
                  <a:pt x="266" y="298"/>
                </a:lnTo>
                <a:lnTo>
                  <a:pt x="270" y="306"/>
                </a:lnTo>
                <a:lnTo>
                  <a:pt x="276" y="310"/>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2" y="296"/>
                </a:lnTo>
                <a:lnTo>
                  <a:pt x="418" y="302"/>
                </a:lnTo>
                <a:lnTo>
                  <a:pt x="424" y="306"/>
                </a:lnTo>
                <a:lnTo>
                  <a:pt x="434" y="320"/>
                </a:lnTo>
                <a:lnTo>
                  <a:pt x="438" y="336"/>
                </a:lnTo>
                <a:lnTo>
                  <a:pt x="442" y="352"/>
                </a:lnTo>
                <a:lnTo>
                  <a:pt x="442" y="370"/>
                </a:lnTo>
                <a:lnTo>
                  <a:pt x="438" y="390"/>
                </a:lnTo>
                <a:lnTo>
                  <a:pt x="434" y="408"/>
                </a:lnTo>
                <a:lnTo>
                  <a:pt x="430" y="426"/>
                </a:lnTo>
                <a:lnTo>
                  <a:pt x="430" y="426"/>
                </a:lnTo>
                <a:lnTo>
                  <a:pt x="420" y="450"/>
                </a:lnTo>
                <a:lnTo>
                  <a:pt x="410" y="472"/>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10" y="430"/>
                </a:lnTo>
                <a:lnTo>
                  <a:pt x="202" y="426"/>
                </a:lnTo>
                <a:lnTo>
                  <a:pt x="192" y="426"/>
                </a:lnTo>
                <a:lnTo>
                  <a:pt x="184" y="430"/>
                </a:lnTo>
                <a:lnTo>
                  <a:pt x="174" y="434"/>
                </a:lnTo>
                <a:lnTo>
                  <a:pt x="156" y="446"/>
                </a:lnTo>
                <a:lnTo>
                  <a:pt x="140" y="460"/>
                </a:lnTo>
                <a:lnTo>
                  <a:pt x="40" y="632"/>
                </a:lnTo>
                <a:lnTo>
                  <a:pt x="4" y="694"/>
                </a:lnTo>
                <a:lnTo>
                  <a:pt x="0" y="694"/>
                </a:lnTo>
                <a:lnTo>
                  <a:pt x="0" y="694"/>
                </a:lnTo>
                <a:lnTo>
                  <a:pt x="2" y="696"/>
                </a:lnTo>
                <a:lnTo>
                  <a:pt x="4" y="696"/>
                </a:lnTo>
                <a:lnTo>
                  <a:pt x="140" y="934"/>
                </a:lnTo>
                <a:lnTo>
                  <a:pt x="140" y="934"/>
                </a:lnTo>
                <a:lnTo>
                  <a:pt x="158" y="948"/>
                </a:lnTo>
                <a:lnTo>
                  <a:pt x="176" y="962"/>
                </a:lnTo>
                <a:lnTo>
                  <a:pt x="186" y="968"/>
                </a:lnTo>
                <a:lnTo>
                  <a:pt x="196" y="970"/>
                </a:lnTo>
                <a:lnTo>
                  <a:pt x="206" y="970"/>
                </a:lnTo>
                <a:lnTo>
                  <a:pt x="214" y="968"/>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8" y="1078"/>
                </a:lnTo>
                <a:lnTo>
                  <a:pt x="272" y="1084"/>
                </a:lnTo>
                <a:lnTo>
                  <a:pt x="266" y="1092"/>
                </a:lnTo>
                <a:lnTo>
                  <a:pt x="264" y="1102"/>
                </a:lnTo>
                <a:lnTo>
                  <a:pt x="264" y="1114"/>
                </a:lnTo>
                <a:lnTo>
                  <a:pt x="266" y="1136"/>
                </a:lnTo>
                <a:lnTo>
                  <a:pt x="270" y="1158"/>
                </a:lnTo>
                <a:lnTo>
                  <a:pt x="402" y="1386"/>
                </a:lnTo>
                <a:lnTo>
                  <a:pt x="402" y="1386"/>
                </a:lnTo>
                <a:lnTo>
                  <a:pt x="402" y="1386"/>
                </a:lnTo>
                <a:lnTo>
                  <a:pt x="668" y="1386"/>
                </a:lnTo>
                <a:lnTo>
                  <a:pt x="668" y="1386"/>
                </a:lnTo>
                <a:lnTo>
                  <a:pt x="668" y="1386"/>
                </a:lnTo>
                <a:lnTo>
                  <a:pt x="668" y="1386"/>
                </a:lnTo>
                <a:lnTo>
                  <a:pt x="674" y="1388"/>
                </a:lnTo>
                <a:lnTo>
                  <a:pt x="674" y="1388"/>
                </a:lnTo>
                <a:lnTo>
                  <a:pt x="674" y="1388"/>
                </a:lnTo>
                <a:lnTo>
                  <a:pt x="674" y="1388"/>
                </a:lnTo>
                <a:lnTo>
                  <a:pt x="686" y="1392"/>
                </a:lnTo>
                <a:lnTo>
                  <a:pt x="686" y="1392"/>
                </a:lnTo>
                <a:lnTo>
                  <a:pt x="688" y="1394"/>
                </a:lnTo>
                <a:lnTo>
                  <a:pt x="688" y="1394"/>
                </a:lnTo>
                <a:lnTo>
                  <a:pt x="692" y="1394"/>
                </a:lnTo>
                <a:lnTo>
                  <a:pt x="692" y="1394"/>
                </a:lnTo>
                <a:lnTo>
                  <a:pt x="694" y="1396"/>
                </a:lnTo>
                <a:lnTo>
                  <a:pt x="694" y="1396"/>
                </a:lnTo>
                <a:lnTo>
                  <a:pt x="696" y="1398"/>
                </a:lnTo>
                <a:lnTo>
                  <a:pt x="696" y="1398"/>
                </a:lnTo>
                <a:lnTo>
                  <a:pt x="700" y="1398"/>
                </a:lnTo>
                <a:lnTo>
                  <a:pt x="700" y="1398"/>
                </a:lnTo>
                <a:lnTo>
                  <a:pt x="702" y="1400"/>
                </a:lnTo>
                <a:lnTo>
                  <a:pt x="702" y="1400"/>
                </a:lnTo>
                <a:lnTo>
                  <a:pt x="704" y="1402"/>
                </a:lnTo>
                <a:lnTo>
                  <a:pt x="704" y="1402"/>
                </a:lnTo>
                <a:lnTo>
                  <a:pt x="706" y="1402"/>
                </a:lnTo>
                <a:lnTo>
                  <a:pt x="706" y="1402"/>
                </a:lnTo>
                <a:lnTo>
                  <a:pt x="710" y="1406"/>
                </a:lnTo>
                <a:lnTo>
                  <a:pt x="710" y="1406"/>
                </a:lnTo>
                <a:lnTo>
                  <a:pt x="710" y="1406"/>
                </a:lnTo>
                <a:lnTo>
                  <a:pt x="710" y="1406"/>
                </a:lnTo>
                <a:lnTo>
                  <a:pt x="714" y="1410"/>
                </a:lnTo>
                <a:lnTo>
                  <a:pt x="714" y="1410"/>
                </a:lnTo>
                <a:lnTo>
                  <a:pt x="716" y="1410"/>
                </a:lnTo>
                <a:lnTo>
                  <a:pt x="716" y="1410"/>
                </a:lnTo>
                <a:lnTo>
                  <a:pt x="718" y="1412"/>
                </a:lnTo>
                <a:lnTo>
                  <a:pt x="718" y="1412"/>
                </a:lnTo>
                <a:lnTo>
                  <a:pt x="720" y="1414"/>
                </a:lnTo>
                <a:lnTo>
                  <a:pt x="720" y="1414"/>
                </a:lnTo>
                <a:lnTo>
                  <a:pt x="722" y="1416"/>
                </a:lnTo>
                <a:lnTo>
                  <a:pt x="722" y="1416"/>
                </a:lnTo>
                <a:lnTo>
                  <a:pt x="722" y="1418"/>
                </a:lnTo>
                <a:lnTo>
                  <a:pt x="722" y="1418"/>
                </a:lnTo>
                <a:lnTo>
                  <a:pt x="724" y="1420"/>
                </a:lnTo>
                <a:lnTo>
                  <a:pt x="724" y="1420"/>
                </a:lnTo>
                <a:lnTo>
                  <a:pt x="724" y="1422"/>
                </a:lnTo>
                <a:lnTo>
                  <a:pt x="724" y="1422"/>
                </a:lnTo>
                <a:lnTo>
                  <a:pt x="726" y="1424"/>
                </a:lnTo>
                <a:lnTo>
                  <a:pt x="726" y="1424"/>
                </a:lnTo>
                <a:lnTo>
                  <a:pt x="726" y="1426"/>
                </a:lnTo>
                <a:lnTo>
                  <a:pt x="726" y="1426"/>
                </a:lnTo>
                <a:lnTo>
                  <a:pt x="726" y="1430"/>
                </a:lnTo>
                <a:lnTo>
                  <a:pt x="726" y="1430"/>
                </a:lnTo>
                <a:lnTo>
                  <a:pt x="726" y="1430"/>
                </a:lnTo>
                <a:lnTo>
                  <a:pt x="726" y="1430"/>
                </a:lnTo>
                <a:lnTo>
                  <a:pt x="726" y="1430"/>
                </a:lnTo>
                <a:lnTo>
                  <a:pt x="726" y="1430"/>
                </a:lnTo>
                <a:lnTo>
                  <a:pt x="726" y="1430"/>
                </a:lnTo>
                <a:lnTo>
                  <a:pt x="726" y="1436"/>
                </a:lnTo>
                <a:lnTo>
                  <a:pt x="726" y="1436"/>
                </a:lnTo>
                <a:lnTo>
                  <a:pt x="726" y="1438"/>
                </a:lnTo>
                <a:lnTo>
                  <a:pt x="726" y="1438"/>
                </a:lnTo>
                <a:lnTo>
                  <a:pt x="726" y="1442"/>
                </a:lnTo>
                <a:lnTo>
                  <a:pt x="726" y="1442"/>
                </a:lnTo>
                <a:lnTo>
                  <a:pt x="724" y="1444"/>
                </a:lnTo>
                <a:lnTo>
                  <a:pt x="724" y="1444"/>
                </a:lnTo>
                <a:lnTo>
                  <a:pt x="724" y="1448"/>
                </a:lnTo>
                <a:lnTo>
                  <a:pt x="724" y="1448"/>
                </a:lnTo>
                <a:lnTo>
                  <a:pt x="724" y="1448"/>
                </a:lnTo>
                <a:lnTo>
                  <a:pt x="724" y="1448"/>
                </a:lnTo>
                <a:lnTo>
                  <a:pt x="720" y="1458"/>
                </a:lnTo>
                <a:lnTo>
                  <a:pt x="716" y="1464"/>
                </a:lnTo>
                <a:lnTo>
                  <a:pt x="710" y="1470"/>
                </a:lnTo>
                <a:lnTo>
                  <a:pt x="704" y="1476"/>
                </a:lnTo>
                <a:lnTo>
                  <a:pt x="690" y="1484"/>
                </a:lnTo>
                <a:lnTo>
                  <a:pt x="676" y="1492"/>
                </a:lnTo>
                <a:lnTo>
                  <a:pt x="676" y="1492"/>
                </a:lnTo>
                <a:lnTo>
                  <a:pt x="674" y="1494"/>
                </a:lnTo>
                <a:lnTo>
                  <a:pt x="674" y="1494"/>
                </a:lnTo>
                <a:lnTo>
                  <a:pt x="672" y="1494"/>
                </a:lnTo>
                <a:lnTo>
                  <a:pt x="672" y="1494"/>
                </a:lnTo>
                <a:lnTo>
                  <a:pt x="668" y="1498"/>
                </a:lnTo>
                <a:lnTo>
                  <a:pt x="668" y="1498"/>
                </a:lnTo>
                <a:lnTo>
                  <a:pt x="666" y="1498"/>
                </a:lnTo>
                <a:lnTo>
                  <a:pt x="666" y="1498"/>
                </a:lnTo>
                <a:lnTo>
                  <a:pt x="662" y="1502"/>
                </a:lnTo>
                <a:lnTo>
                  <a:pt x="662" y="1502"/>
                </a:lnTo>
                <a:lnTo>
                  <a:pt x="660" y="1504"/>
                </a:lnTo>
                <a:lnTo>
                  <a:pt x="660" y="1504"/>
                </a:lnTo>
                <a:lnTo>
                  <a:pt x="656" y="1508"/>
                </a:lnTo>
                <a:lnTo>
                  <a:pt x="656" y="1508"/>
                </a:lnTo>
                <a:lnTo>
                  <a:pt x="656" y="1508"/>
                </a:lnTo>
                <a:lnTo>
                  <a:pt x="656" y="1508"/>
                </a:lnTo>
                <a:lnTo>
                  <a:pt x="652" y="1514"/>
                </a:lnTo>
                <a:lnTo>
                  <a:pt x="652" y="1514"/>
                </a:lnTo>
                <a:lnTo>
                  <a:pt x="652" y="1514"/>
                </a:lnTo>
                <a:lnTo>
                  <a:pt x="652" y="1514"/>
                </a:lnTo>
                <a:lnTo>
                  <a:pt x="650" y="1522"/>
                </a:lnTo>
                <a:lnTo>
                  <a:pt x="650" y="1522"/>
                </a:lnTo>
                <a:lnTo>
                  <a:pt x="650" y="1522"/>
                </a:lnTo>
                <a:lnTo>
                  <a:pt x="650" y="1522"/>
                </a:lnTo>
                <a:lnTo>
                  <a:pt x="648" y="1530"/>
                </a:lnTo>
                <a:lnTo>
                  <a:pt x="648" y="1530"/>
                </a:lnTo>
                <a:lnTo>
                  <a:pt x="648" y="1532"/>
                </a:lnTo>
                <a:lnTo>
                  <a:pt x="648" y="1532"/>
                </a:lnTo>
                <a:lnTo>
                  <a:pt x="646" y="1540"/>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40"/>
                </a:lnTo>
                <a:lnTo>
                  <a:pt x="934" y="1532"/>
                </a:lnTo>
                <a:lnTo>
                  <a:pt x="934" y="1532"/>
                </a:lnTo>
                <a:lnTo>
                  <a:pt x="934" y="1530"/>
                </a:lnTo>
                <a:lnTo>
                  <a:pt x="934" y="1530"/>
                </a:lnTo>
                <a:lnTo>
                  <a:pt x="932" y="1522"/>
                </a:lnTo>
                <a:lnTo>
                  <a:pt x="932" y="1522"/>
                </a:lnTo>
                <a:lnTo>
                  <a:pt x="930" y="1522"/>
                </a:lnTo>
                <a:lnTo>
                  <a:pt x="930" y="1522"/>
                </a:lnTo>
                <a:lnTo>
                  <a:pt x="928" y="1514"/>
                </a:lnTo>
                <a:lnTo>
                  <a:pt x="928" y="1514"/>
                </a:lnTo>
                <a:lnTo>
                  <a:pt x="928" y="1514"/>
                </a:lnTo>
                <a:lnTo>
                  <a:pt x="928" y="1514"/>
                </a:lnTo>
                <a:lnTo>
                  <a:pt x="924" y="1508"/>
                </a:lnTo>
                <a:lnTo>
                  <a:pt x="924" y="1508"/>
                </a:lnTo>
                <a:lnTo>
                  <a:pt x="924" y="1508"/>
                </a:lnTo>
                <a:lnTo>
                  <a:pt x="924" y="1508"/>
                </a:lnTo>
                <a:lnTo>
                  <a:pt x="920" y="1504"/>
                </a:lnTo>
                <a:lnTo>
                  <a:pt x="920" y="1504"/>
                </a:lnTo>
                <a:lnTo>
                  <a:pt x="918" y="1502"/>
                </a:lnTo>
                <a:lnTo>
                  <a:pt x="918" y="1502"/>
                </a:lnTo>
                <a:lnTo>
                  <a:pt x="914" y="1498"/>
                </a:lnTo>
                <a:lnTo>
                  <a:pt x="914" y="1498"/>
                </a:lnTo>
                <a:lnTo>
                  <a:pt x="912" y="1498"/>
                </a:lnTo>
                <a:lnTo>
                  <a:pt x="912" y="1498"/>
                </a:lnTo>
                <a:lnTo>
                  <a:pt x="908" y="1494"/>
                </a:lnTo>
                <a:lnTo>
                  <a:pt x="908" y="1494"/>
                </a:lnTo>
                <a:lnTo>
                  <a:pt x="906" y="1494"/>
                </a:lnTo>
                <a:lnTo>
                  <a:pt x="906" y="1494"/>
                </a:lnTo>
                <a:lnTo>
                  <a:pt x="904" y="1492"/>
                </a:lnTo>
                <a:lnTo>
                  <a:pt x="904" y="1492"/>
                </a:lnTo>
                <a:lnTo>
                  <a:pt x="890" y="1484"/>
                </a:lnTo>
                <a:lnTo>
                  <a:pt x="878" y="1476"/>
                </a:lnTo>
                <a:lnTo>
                  <a:pt x="866" y="1466"/>
                </a:lnTo>
                <a:lnTo>
                  <a:pt x="862" y="1460"/>
                </a:lnTo>
                <a:lnTo>
                  <a:pt x="858" y="1454"/>
                </a:lnTo>
                <a:lnTo>
                  <a:pt x="858" y="1454"/>
                </a:lnTo>
                <a:lnTo>
                  <a:pt x="858" y="1454"/>
                </a:lnTo>
                <a:lnTo>
                  <a:pt x="858" y="1454"/>
                </a:lnTo>
                <a:lnTo>
                  <a:pt x="856" y="1448"/>
                </a:lnTo>
                <a:lnTo>
                  <a:pt x="856" y="1448"/>
                </a:lnTo>
                <a:lnTo>
                  <a:pt x="856" y="1448"/>
                </a:lnTo>
                <a:lnTo>
                  <a:pt x="856" y="1448"/>
                </a:lnTo>
                <a:lnTo>
                  <a:pt x="856" y="1444"/>
                </a:lnTo>
                <a:lnTo>
                  <a:pt x="856" y="1444"/>
                </a:lnTo>
                <a:lnTo>
                  <a:pt x="856" y="1442"/>
                </a:lnTo>
                <a:lnTo>
                  <a:pt x="856" y="1442"/>
                </a:lnTo>
                <a:lnTo>
                  <a:pt x="854" y="1438"/>
                </a:lnTo>
                <a:lnTo>
                  <a:pt x="854" y="1438"/>
                </a:lnTo>
                <a:lnTo>
                  <a:pt x="854" y="1436"/>
                </a:lnTo>
                <a:lnTo>
                  <a:pt x="854" y="1436"/>
                </a:lnTo>
                <a:lnTo>
                  <a:pt x="854" y="1430"/>
                </a:lnTo>
                <a:lnTo>
                  <a:pt x="854" y="1430"/>
                </a:lnTo>
                <a:lnTo>
                  <a:pt x="854" y="1430"/>
                </a:lnTo>
                <a:lnTo>
                  <a:pt x="854" y="1430"/>
                </a:lnTo>
                <a:lnTo>
                  <a:pt x="854" y="1430"/>
                </a:lnTo>
                <a:lnTo>
                  <a:pt x="854" y="1430"/>
                </a:lnTo>
                <a:lnTo>
                  <a:pt x="854" y="1430"/>
                </a:lnTo>
                <a:lnTo>
                  <a:pt x="854" y="1426"/>
                </a:lnTo>
                <a:lnTo>
                  <a:pt x="854" y="1426"/>
                </a:lnTo>
                <a:lnTo>
                  <a:pt x="856" y="1424"/>
                </a:lnTo>
                <a:lnTo>
                  <a:pt x="856" y="1424"/>
                </a:lnTo>
                <a:lnTo>
                  <a:pt x="856" y="1422"/>
                </a:lnTo>
                <a:lnTo>
                  <a:pt x="856" y="1422"/>
                </a:lnTo>
                <a:lnTo>
                  <a:pt x="856" y="1420"/>
                </a:lnTo>
                <a:lnTo>
                  <a:pt x="856" y="1420"/>
                </a:lnTo>
                <a:lnTo>
                  <a:pt x="858" y="1418"/>
                </a:lnTo>
                <a:lnTo>
                  <a:pt x="858" y="1418"/>
                </a:lnTo>
                <a:lnTo>
                  <a:pt x="860" y="1416"/>
                </a:lnTo>
                <a:lnTo>
                  <a:pt x="860" y="1416"/>
                </a:lnTo>
                <a:lnTo>
                  <a:pt x="862" y="1414"/>
                </a:lnTo>
                <a:lnTo>
                  <a:pt x="862" y="1414"/>
                </a:lnTo>
                <a:lnTo>
                  <a:pt x="862" y="1412"/>
                </a:lnTo>
                <a:lnTo>
                  <a:pt x="862" y="1412"/>
                </a:lnTo>
                <a:lnTo>
                  <a:pt x="864" y="1410"/>
                </a:lnTo>
                <a:lnTo>
                  <a:pt x="864" y="1410"/>
                </a:lnTo>
                <a:lnTo>
                  <a:pt x="866" y="1410"/>
                </a:lnTo>
                <a:lnTo>
                  <a:pt x="866" y="1410"/>
                </a:lnTo>
                <a:lnTo>
                  <a:pt x="870" y="1406"/>
                </a:lnTo>
                <a:lnTo>
                  <a:pt x="870" y="1406"/>
                </a:lnTo>
                <a:lnTo>
                  <a:pt x="870" y="1406"/>
                </a:lnTo>
                <a:lnTo>
                  <a:pt x="870" y="1406"/>
                </a:lnTo>
                <a:lnTo>
                  <a:pt x="874" y="1402"/>
                </a:lnTo>
                <a:lnTo>
                  <a:pt x="874" y="1402"/>
                </a:lnTo>
                <a:lnTo>
                  <a:pt x="876" y="1402"/>
                </a:lnTo>
                <a:lnTo>
                  <a:pt x="876" y="1402"/>
                </a:lnTo>
                <a:lnTo>
                  <a:pt x="880" y="1400"/>
                </a:lnTo>
                <a:lnTo>
                  <a:pt x="880" y="1400"/>
                </a:lnTo>
                <a:lnTo>
                  <a:pt x="882" y="1398"/>
                </a:lnTo>
                <a:lnTo>
                  <a:pt x="882" y="1398"/>
                </a:lnTo>
                <a:lnTo>
                  <a:pt x="884" y="1398"/>
                </a:lnTo>
                <a:lnTo>
                  <a:pt x="884" y="1398"/>
                </a:lnTo>
                <a:lnTo>
                  <a:pt x="886" y="1396"/>
                </a:lnTo>
                <a:lnTo>
                  <a:pt x="886" y="1396"/>
                </a:lnTo>
                <a:lnTo>
                  <a:pt x="890" y="1394"/>
                </a:lnTo>
                <a:lnTo>
                  <a:pt x="890" y="1394"/>
                </a:lnTo>
                <a:lnTo>
                  <a:pt x="892" y="1394"/>
                </a:lnTo>
                <a:lnTo>
                  <a:pt x="892" y="1394"/>
                </a:lnTo>
                <a:lnTo>
                  <a:pt x="894" y="1392"/>
                </a:lnTo>
                <a:lnTo>
                  <a:pt x="894" y="1392"/>
                </a:lnTo>
                <a:lnTo>
                  <a:pt x="906" y="1388"/>
                </a:lnTo>
                <a:lnTo>
                  <a:pt x="906" y="1388"/>
                </a:lnTo>
                <a:lnTo>
                  <a:pt x="908" y="1388"/>
                </a:lnTo>
                <a:lnTo>
                  <a:pt x="908" y="1388"/>
                </a:lnTo>
                <a:lnTo>
                  <a:pt x="912" y="1386"/>
                </a:lnTo>
                <a:lnTo>
                  <a:pt x="912" y="1386"/>
                </a:lnTo>
                <a:lnTo>
                  <a:pt x="912" y="1386"/>
                </a:lnTo>
                <a:lnTo>
                  <a:pt x="1200" y="1386"/>
                </a:lnTo>
                <a:lnTo>
                  <a:pt x="1200" y="1384"/>
                </a:lnTo>
                <a:lnTo>
                  <a:pt x="1200" y="1384"/>
                </a:lnTo>
                <a:lnTo>
                  <a:pt x="1600" y="694"/>
                </a:lnTo>
                <a:lnTo>
                  <a:pt x="1200" y="0"/>
                </a:lnTo>
                <a:close/>
              </a:path>
            </a:pathLst>
          </a:custGeom>
          <a:solidFill>
            <a:srgbClr val="FBFB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74" name="Text Box 10"/>
          <p:cNvSpPr txBox="1">
            <a:spLocks noChangeArrowheads="1"/>
          </p:cNvSpPr>
          <p:nvPr/>
        </p:nvSpPr>
        <p:spPr bwMode="auto">
          <a:xfrm>
            <a:off x="2495550" y="2526822"/>
            <a:ext cx="127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1</a:t>
            </a:r>
          </a:p>
          <a:p>
            <a:pPr algn="ctr"/>
            <a:r>
              <a:rPr lang="en-GB" sz="1200" dirty="0" smtClean="0">
                <a:solidFill>
                  <a:srgbClr val="000000"/>
                </a:solidFill>
              </a:rPr>
              <a:t>A written policy</a:t>
            </a:r>
          </a:p>
          <a:p>
            <a:pPr algn="ctr"/>
            <a:r>
              <a:rPr lang="en-GB" sz="1200" dirty="0" smtClean="0">
                <a:solidFill>
                  <a:srgbClr val="000000"/>
                </a:solidFill>
              </a:rPr>
              <a:t>For keeping children safe</a:t>
            </a:r>
            <a:endParaRPr lang="en-GB" sz="1200" dirty="0">
              <a:solidFill>
                <a:srgbClr val="000000"/>
              </a:solidFill>
            </a:endParaRPr>
          </a:p>
        </p:txBody>
      </p:sp>
      <p:sp>
        <p:nvSpPr>
          <p:cNvPr id="88080" name="Rectangle 16"/>
          <p:cNvSpPr>
            <a:spLocks noGrp="1" noChangeArrowheads="1"/>
          </p:cNvSpPr>
          <p:nvPr>
            <p:ph type="title"/>
          </p:nvPr>
        </p:nvSpPr>
        <p:spPr/>
        <p:txBody>
          <a:bodyPr/>
          <a:lstStyle/>
          <a:p>
            <a:r>
              <a:rPr lang="en-GB" dirty="0" smtClean="0"/>
              <a:t>The 7 Standards</a:t>
            </a:r>
            <a:endParaRPr lang="en-GB" dirty="0"/>
          </a:p>
        </p:txBody>
      </p:sp>
      <p:sp>
        <p:nvSpPr>
          <p:cNvPr id="19" name="Text Box 10"/>
          <p:cNvSpPr txBox="1">
            <a:spLocks noChangeArrowheads="1"/>
          </p:cNvSpPr>
          <p:nvPr/>
        </p:nvSpPr>
        <p:spPr bwMode="auto">
          <a:xfrm>
            <a:off x="3986213" y="1695825"/>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2</a:t>
            </a:r>
          </a:p>
          <a:p>
            <a:pPr algn="ctr"/>
            <a:r>
              <a:rPr lang="en-GB" sz="1200" dirty="0" smtClean="0">
                <a:solidFill>
                  <a:srgbClr val="000000"/>
                </a:solidFill>
              </a:rPr>
              <a:t>A written procedure for responding to allegations</a:t>
            </a:r>
          </a:p>
        </p:txBody>
      </p:sp>
      <p:sp>
        <p:nvSpPr>
          <p:cNvPr id="20" name="Text Box 10"/>
          <p:cNvSpPr txBox="1">
            <a:spLocks noChangeArrowheads="1"/>
          </p:cNvSpPr>
          <p:nvPr/>
        </p:nvSpPr>
        <p:spPr bwMode="auto">
          <a:xfrm>
            <a:off x="5597525" y="2595230"/>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3</a:t>
            </a:r>
          </a:p>
          <a:p>
            <a:pPr algn="ctr"/>
            <a:r>
              <a:rPr lang="en-GB" sz="1200" dirty="0" smtClean="0">
                <a:solidFill>
                  <a:srgbClr val="000000"/>
                </a:solidFill>
              </a:rPr>
              <a:t>Policies and practices to prevent harm to children</a:t>
            </a:r>
          </a:p>
        </p:txBody>
      </p:sp>
      <p:sp>
        <p:nvSpPr>
          <p:cNvPr id="21" name="Text Box 10"/>
          <p:cNvSpPr txBox="1">
            <a:spLocks noChangeArrowheads="1"/>
          </p:cNvSpPr>
          <p:nvPr/>
        </p:nvSpPr>
        <p:spPr bwMode="auto">
          <a:xfrm>
            <a:off x="5624513" y="4360193"/>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4</a:t>
            </a:r>
          </a:p>
          <a:p>
            <a:pPr algn="ctr"/>
            <a:r>
              <a:rPr lang="en-GB" sz="1200" dirty="0" smtClean="0">
                <a:solidFill>
                  <a:srgbClr val="000000"/>
                </a:solidFill>
              </a:rPr>
              <a:t>Training and education for safeguarding personnel </a:t>
            </a:r>
          </a:p>
        </p:txBody>
      </p:sp>
      <p:sp>
        <p:nvSpPr>
          <p:cNvPr id="22" name="Text Box 10"/>
          <p:cNvSpPr txBox="1">
            <a:spLocks noChangeArrowheads="1"/>
          </p:cNvSpPr>
          <p:nvPr/>
        </p:nvSpPr>
        <p:spPr bwMode="auto">
          <a:xfrm>
            <a:off x="4090539" y="5248539"/>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5</a:t>
            </a:r>
          </a:p>
          <a:p>
            <a:pPr algn="ctr"/>
            <a:r>
              <a:rPr lang="en-GB" sz="1200" dirty="0" smtClean="0">
                <a:solidFill>
                  <a:srgbClr val="000000"/>
                </a:solidFill>
              </a:rPr>
              <a:t>Communicating the Church’s safeguarding messages</a:t>
            </a:r>
          </a:p>
        </p:txBody>
      </p:sp>
      <p:sp>
        <p:nvSpPr>
          <p:cNvPr id="23" name="Text Box 10"/>
          <p:cNvSpPr txBox="1">
            <a:spLocks noChangeArrowheads="1"/>
          </p:cNvSpPr>
          <p:nvPr/>
        </p:nvSpPr>
        <p:spPr bwMode="auto">
          <a:xfrm>
            <a:off x="2312988" y="4360193"/>
            <a:ext cx="127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6</a:t>
            </a:r>
          </a:p>
          <a:p>
            <a:pPr algn="ctr"/>
            <a:r>
              <a:rPr lang="en-GB" sz="1200" dirty="0" smtClean="0">
                <a:solidFill>
                  <a:srgbClr val="000000"/>
                </a:solidFill>
              </a:rPr>
              <a:t>Access to advice and support</a:t>
            </a:r>
          </a:p>
        </p:txBody>
      </p:sp>
      <p:sp>
        <p:nvSpPr>
          <p:cNvPr id="24" name="Text Box 10"/>
          <p:cNvSpPr txBox="1">
            <a:spLocks noChangeArrowheads="1"/>
          </p:cNvSpPr>
          <p:nvPr/>
        </p:nvSpPr>
        <p:spPr bwMode="auto">
          <a:xfrm>
            <a:off x="3986213" y="3489082"/>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7</a:t>
            </a:r>
          </a:p>
          <a:p>
            <a:pPr algn="ctr"/>
            <a:r>
              <a:rPr lang="en-GB" sz="1200" dirty="0" smtClean="0">
                <a:solidFill>
                  <a:srgbClr val="000000"/>
                </a:solidFill>
              </a:rPr>
              <a:t>A plan to implement and </a:t>
            </a:r>
            <a:r>
              <a:rPr lang="en-GB" sz="1200" smtClean="0">
                <a:solidFill>
                  <a:srgbClr val="000000"/>
                </a:solidFill>
              </a:rPr>
              <a:t>monitor  the </a:t>
            </a:r>
            <a:r>
              <a:rPr lang="en-GB" sz="1200" dirty="0" smtClean="0">
                <a:solidFill>
                  <a:srgbClr val="000000"/>
                </a:solidFill>
              </a:rPr>
              <a:t>standards</a:t>
            </a:r>
          </a:p>
        </p:txBody>
      </p:sp>
    </p:spTree>
    <p:extLst>
      <p:ext uri="{BB962C8B-B14F-4D97-AF65-F5344CB8AC3E}">
        <p14:creationId xmlns:p14="http://schemas.microsoft.com/office/powerpoint/2010/main" val="406019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2"/>
          <p:cNvSpPr>
            <a:spLocks/>
          </p:cNvSpPr>
          <p:nvPr/>
        </p:nvSpPr>
        <p:spPr bwMode="auto">
          <a:xfrm>
            <a:off x="3627438" y="2636837"/>
            <a:ext cx="2138362" cy="2393950"/>
          </a:xfrm>
          <a:custGeom>
            <a:avLst/>
            <a:gdLst>
              <a:gd name="T0" fmla="*/ 1153956 w 1690"/>
              <a:gd name="T1" fmla="*/ 259709 h 1862"/>
              <a:gd name="T2" fmla="*/ 1184324 w 1690"/>
              <a:gd name="T3" fmla="*/ 187710 h 1862"/>
              <a:gd name="T4" fmla="*/ 1252650 w 1690"/>
              <a:gd name="T5" fmla="*/ 107998 h 1862"/>
              <a:gd name="T6" fmla="*/ 1212160 w 1690"/>
              <a:gd name="T7" fmla="*/ 38571 h 1862"/>
              <a:gd name="T8" fmla="*/ 1047671 w 1690"/>
              <a:gd name="T9" fmla="*/ 0 h 1862"/>
              <a:gd name="T10" fmla="*/ 900896 w 1690"/>
              <a:gd name="T11" fmla="*/ 69427 h 1862"/>
              <a:gd name="T12" fmla="*/ 898365 w 1690"/>
              <a:gd name="T13" fmla="*/ 143997 h 1862"/>
              <a:gd name="T14" fmla="*/ 984406 w 1690"/>
              <a:gd name="T15" fmla="*/ 221138 h 1862"/>
              <a:gd name="T16" fmla="*/ 956569 w 1690"/>
              <a:gd name="T17" fmla="*/ 287994 h 1862"/>
              <a:gd name="T18" fmla="*/ 339101 w 1690"/>
              <a:gd name="T19" fmla="*/ 660843 h 1862"/>
              <a:gd name="T20" fmla="*/ 268244 w 1690"/>
              <a:gd name="T21" fmla="*/ 650558 h 1862"/>
              <a:gd name="T22" fmla="*/ 247999 w 1690"/>
              <a:gd name="T23" fmla="*/ 534846 h 1862"/>
              <a:gd name="T24" fmla="*/ 179673 w 1690"/>
              <a:gd name="T25" fmla="*/ 498847 h 1862"/>
              <a:gd name="T26" fmla="*/ 50612 w 1690"/>
              <a:gd name="T27" fmla="*/ 593988 h 1862"/>
              <a:gd name="T28" fmla="*/ 0 w 1690"/>
              <a:gd name="T29" fmla="*/ 758556 h 1862"/>
              <a:gd name="T30" fmla="*/ 37959 w 1690"/>
              <a:gd name="T31" fmla="*/ 827983 h 1862"/>
              <a:gd name="T32" fmla="*/ 141714 w 1690"/>
              <a:gd name="T33" fmla="*/ 807412 h 1862"/>
              <a:gd name="T34" fmla="*/ 217632 w 1690"/>
              <a:gd name="T35" fmla="*/ 817697 h 1862"/>
              <a:gd name="T36" fmla="*/ 225224 w 1690"/>
              <a:gd name="T37" fmla="*/ 1481112 h 1862"/>
              <a:gd name="T38" fmla="*/ 217632 w 1690"/>
              <a:gd name="T39" fmla="*/ 1589110 h 1862"/>
              <a:gd name="T40" fmla="*/ 131592 w 1690"/>
              <a:gd name="T41" fmla="*/ 1581396 h 1862"/>
              <a:gd name="T42" fmla="*/ 45551 w 1690"/>
              <a:gd name="T43" fmla="*/ 1571110 h 1862"/>
              <a:gd name="T44" fmla="*/ 7592 w 1690"/>
              <a:gd name="T45" fmla="*/ 1673965 h 1862"/>
              <a:gd name="T46" fmla="*/ 75918 w 1690"/>
              <a:gd name="T47" fmla="*/ 1830819 h 1862"/>
              <a:gd name="T48" fmla="*/ 202448 w 1690"/>
              <a:gd name="T49" fmla="*/ 1902817 h 1862"/>
              <a:gd name="T50" fmla="*/ 258122 w 1690"/>
              <a:gd name="T51" fmla="*/ 1853961 h 1862"/>
              <a:gd name="T52" fmla="*/ 285958 w 1690"/>
              <a:gd name="T53" fmla="*/ 1740821 h 1862"/>
              <a:gd name="T54" fmla="*/ 374530 w 1690"/>
              <a:gd name="T55" fmla="*/ 1758820 h 1862"/>
              <a:gd name="T56" fmla="*/ 969222 w 1690"/>
              <a:gd name="T57" fmla="*/ 2113670 h 1862"/>
              <a:gd name="T58" fmla="*/ 981875 w 1690"/>
              <a:gd name="T59" fmla="*/ 2183097 h 1862"/>
              <a:gd name="T60" fmla="*/ 893304 w 1690"/>
              <a:gd name="T61" fmla="*/ 2260239 h 1862"/>
              <a:gd name="T62" fmla="*/ 908488 w 1690"/>
              <a:gd name="T63" fmla="*/ 2337380 h 1862"/>
              <a:gd name="T64" fmla="*/ 1070446 w 1690"/>
              <a:gd name="T65" fmla="*/ 2393950 h 1862"/>
              <a:gd name="T66" fmla="*/ 1222283 w 1690"/>
              <a:gd name="T67" fmla="*/ 2347665 h 1862"/>
              <a:gd name="T68" fmla="*/ 1252650 w 1690"/>
              <a:gd name="T69" fmla="*/ 2270524 h 1862"/>
              <a:gd name="T70" fmla="*/ 1166609 w 1690"/>
              <a:gd name="T71" fmla="*/ 2190811 h 1862"/>
              <a:gd name="T72" fmla="*/ 1161548 w 1690"/>
              <a:gd name="T73" fmla="*/ 2123956 h 1862"/>
              <a:gd name="T74" fmla="*/ 1753710 w 1690"/>
              <a:gd name="T75" fmla="*/ 1774249 h 1862"/>
              <a:gd name="T76" fmla="*/ 1842281 w 1690"/>
              <a:gd name="T77" fmla="*/ 1735678 h 1862"/>
              <a:gd name="T78" fmla="*/ 1877710 w 1690"/>
              <a:gd name="T79" fmla="*/ 1838533 h 1862"/>
              <a:gd name="T80" fmla="*/ 1923260 w 1690"/>
              <a:gd name="T81" fmla="*/ 1902817 h 1862"/>
              <a:gd name="T82" fmla="*/ 2042199 w 1690"/>
              <a:gd name="T83" fmla="*/ 1856533 h 1862"/>
              <a:gd name="T84" fmla="*/ 2125709 w 1690"/>
              <a:gd name="T85" fmla="*/ 1709964 h 1862"/>
              <a:gd name="T86" fmla="*/ 2105464 w 1690"/>
              <a:gd name="T87" fmla="*/ 1583967 h 1862"/>
              <a:gd name="T88" fmla="*/ 2027015 w 1690"/>
              <a:gd name="T89" fmla="*/ 1573681 h 1862"/>
              <a:gd name="T90" fmla="*/ 1923260 w 1690"/>
              <a:gd name="T91" fmla="*/ 1594252 h 1862"/>
              <a:gd name="T92" fmla="*/ 1910607 w 1690"/>
              <a:gd name="T93" fmla="*/ 1496540 h 1862"/>
              <a:gd name="T94" fmla="*/ 1913138 w 1690"/>
              <a:gd name="T95" fmla="*/ 815126 h 1862"/>
              <a:gd name="T96" fmla="*/ 1976403 w 1690"/>
              <a:gd name="T97" fmla="*/ 786841 h 1862"/>
              <a:gd name="T98" fmla="*/ 2085219 w 1690"/>
              <a:gd name="T99" fmla="*/ 822840 h 1862"/>
              <a:gd name="T100" fmla="*/ 2135831 w 1690"/>
              <a:gd name="T101" fmla="*/ 758556 h 1862"/>
              <a:gd name="T102" fmla="*/ 2100403 w 1690"/>
              <a:gd name="T103" fmla="*/ 601702 h 1862"/>
              <a:gd name="T104" fmla="*/ 1968811 w 1690"/>
              <a:gd name="T105" fmla="*/ 485990 h 1862"/>
              <a:gd name="T106" fmla="*/ 1895424 w 1690"/>
              <a:gd name="T107" fmla="*/ 514275 h 1862"/>
              <a:gd name="T108" fmla="*/ 1875179 w 1690"/>
              <a:gd name="T109" fmla="*/ 627415 h 1862"/>
              <a:gd name="T110" fmla="*/ 1811914 w 1690"/>
              <a:gd name="T111" fmla="*/ 655701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808080"/>
          </a:solidFill>
          <a:ln w="38100" cap="flat" cmpd="sng">
            <a:solidFill>
              <a:srgbClr val="5F5F5F"/>
            </a:solidFill>
            <a:prstDash val="solid"/>
            <a:round/>
            <a:headEnd type="none" w="med" len="med"/>
            <a:tailEnd type="none" w="med" len="med"/>
          </a:ln>
        </p:spPr>
        <p:txBody>
          <a:bodyPr/>
          <a:lstStyle/>
          <a:p>
            <a:endParaRPr lang="en-IE"/>
          </a:p>
        </p:txBody>
      </p:sp>
      <p:sp>
        <p:nvSpPr>
          <p:cNvPr id="2051" name="Freeform 3"/>
          <p:cNvSpPr>
            <a:spLocks/>
          </p:cNvSpPr>
          <p:nvPr/>
        </p:nvSpPr>
        <p:spPr bwMode="auto">
          <a:xfrm>
            <a:off x="3673475" y="4716462"/>
            <a:ext cx="2065338" cy="1782763"/>
          </a:xfrm>
          <a:custGeom>
            <a:avLst/>
            <a:gdLst>
              <a:gd name="T0" fmla="*/ 2027372 w 1632"/>
              <a:gd name="T1" fmla="*/ 491353 h 1386"/>
              <a:gd name="T2" fmla="*/ 2055214 w 1632"/>
              <a:gd name="T3" fmla="*/ 463055 h 1386"/>
              <a:gd name="T4" fmla="*/ 2065338 w 1632"/>
              <a:gd name="T5" fmla="*/ 388452 h 1386"/>
              <a:gd name="T6" fmla="*/ 2027372 w 1632"/>
              <a:gd name="T7" fmla="*/ 277833 h 1386"/>
              <a:gd name="T8" fmla="*/ 1986875 w 1632"/>
              <a:gd name="T9" fmla="*/ 221238 h 1386"/>
              <a:gd name="T10" fmla="*/ 1903351 w 1632"/>
              <a:gd name="T11" fmla="*/ 164642 h 1386"/>
              <a:gd name="T12" fmla="*/ 1865385 w 1632"/>
              <a:gd name="T13" fmla="*/ 164642 h 1386"/>
              <a:gd name="T14" fmla="*/ 1827419 w 1632"/>
              <a:gd name="T15" fmla="*/ 190367 h 1386"/>
              <a:gd name="T16" fmla="*/ 1814764 w 1632"/>
              <a:gd name="T17" fmla="*/ 252108 h 1386"/>
              <a:gd name="T18" fmla="*/ 1799578 w 1632"/>
              <a:gd name="T19" fmla="*/ 313849 h 1386"/>
              <a:gd name="T20" fmla="*/ 1771736 w 1632"/>
              <a:gd name="T21" fmla="*/ 334429 h 1386"/>
              <a:gd name="T22" fmla="*/ 1741363 w 1632"/>
              <a:gd name="T23" fmla="*/ 331856 h 1386"/>
              <a:gd name="T24" fmla="*/ 1518631 w 1632"/>
              <a:gd name="T25" fmla="*/ 0 h 1386"/>
              <a:gd name="T26" fmla="*/ 1126318 w 1632"/>
              <a:gd name="T27" fmla="*/ 23153 h 1386"/>
              <a:gd name="T28" fmla="*/ 1093414 w 1632"/>
              <a:gd name="T29" fmla="*/ 61741 h 1386"/>
              <a:gd name="T30" fmla="*/ 1103538 w 1632"/>
              <a:gd name="T31" fmla="*/ 100329 h 1386"/>
              <a:gd name="T32" fmla="*/ 1161753 w 1632"/>
              <a:gd name="T33" fmla="*/ 144062 h 1386"/>
              <a:gd name="T34" fmla="*/ 1194656 w 1632"/>
              <a:gd name="T35" fmla="*/ 187795 h 1386"/>
              <a:gd name="T36" fmla="*/ 1189594 w 1632"/>
              <a:gd name="T37" fmla="*/ 231528 h 1386"/>
              <a:gd name="T38" fmla="*/ 1154159 w 1632"/>
              <a:gd name="T39" fmla="*/ 272688 h 1386"/>
              <a:gd name="T40" fmla="*/ 1037731 w 1632"/>
              <a:gd name="T41" fmla="*/ 311276 h 1386"/>
              <a:gd name="T42" fmla="*/ 959269 w 1632"/>
              <a:gd name="T43" fmla="*/ 306131 h 1386"/>
              <a:gd name="T44" fmla="*/ 860558 w 1632"/>
              <a:gd name="T45" fmla="*/ 264971 h 1386"/>
              <a:gd name="T46" fmla="*/ 832716 w 1632"/>
              <a:gd name="T47" fmla="*/ 218665 h 1386"/>
              <a:gd name="T48" fmla="*/ 835247 w 1632"/>
              <a:gd name="T49" fmla="*/ 177505 h 1386"/>
              <a:gd name="T50" fmla="*/ 880806 w 1632"/>
              <a:gd name="T51" fmla="*/ 133772 h 1386"/>
              <a:gd name="T52" fmla="*/ 926365 w 1632"/>
              <a:gd name="T53" fmla="*/ 90039 h 1386"/>
              <a:gd name="T54" fmla="*/ 928896 w 1632"/>
              <a:gd name="T55" fmla="*/ 51451 h 1386"/>
              <a:gd name="T56" fmla="*/ 870682 w 1632"/>
              <a:gd name="T57" fmla="*/ 10290 h 1386"/>
              <a:gd name="T58" fmla="*/ 313850 w 1632"/>
              <a:gd name="T59" fmla="*/ 344719 h 1386"/>
              <a:gd name="T60" fmla="*/ 306257 w 1632"/>
              <a:gd name="T61" fmla="*/ 432185 h 1386"/>
              <a:gd name="T62" fmla="*/ 334099 w 1632"/>
              <a:gd name="T63" fmla="*/ 457910 h 1386"/>
              <a:gd name="T64" fmla="*/ 389782 w 1632"/>
              <a:gd name="T65" fmla="*/ 452765 h 1386"/>
              <a:gd name="T66" fmla="*/ 455589 w 1632"/>
              <a:gd name="T67" fmla="*/ 421895 h 1386"/>
              <a:gd name="T68" fmla="*/ 493555 w 1632"/>
              <a:gd name="T69" fmla="*/ 432185 h 1386"/>
              <a:gd name="T70" fmla="*/ 526459 w 1632"/>
              <a:gd name="T71" fmla="*/ 473345 h 1386"/>
              <a:gd name="T72" fmla="*/ 523928 w 1632"/>
              <a:gd name="T73" fmla="*/ 565957 h 1386"/>
              <a:gd name="T74" fmla="*/ 493555 w 1632"/>
              <a:gd name="T75" fmla="*/ 645705 h 1386"/>
              <a:gd name="T76" fmla="*/ 417623 w 1632"/>
              <a:gd name="T77" fmla="*/ 733171 h 1386"/>
              <a:gd name="T78" fmla="*/ 349285 w 1632"/>
              <a:gd name="T79" fmla="*/ 761469 h 1386"/>
              <a:gd name="T80" fmla="*/ 311319 w 1632"/>
              <a:gd name="T81" fmla="*/ 753751 h 1386"/>
              <a:gd name="T82" fmla="*/ 280947 w 1632"/>
              <a:gd name="T83" fmla="*/ 715163 h 1386"/>
              <a:gd name="T84" fmla="*/ 273354 w 1632"/>
              <a:gd name="T85" fmla="*/ 630270 h 1386"/>
              <a:gd name="T86" fmla="*/ 240450 w 1632"/>
              <a:gd name="T87" fmla="*/ 591682 h 1386"/>
              <a:gd name="T88" fmla="*/ 205015 w 1632"/>
              <a:gd name="T89" fmla="*/ 594254 h 1386"/>
              <a:gd name="T90" fmla="*/ 5062 w 1632"/>
              <a:gd name="T91" fmla="*/ 884950 h 1386"/>
              <a:gd name="T92" fmla="*/ 1518631 w 1632"/>
              <a:gd name="T93" fmla="*/ 1782763 h 1386"/>
              <a:gd name="T94" fmla="*/ 1845137 w 1632"/>
              <a:gd name="T95" fmla="*/ 576247 h 1386"/>
              <a:gd name="T96" fmla="*/ 1842605 w 1632"/>
              <a:gd name="T97" fmla="*/ 491353 h 1386"/>
              <a:gd name="T98" fmla="*/ 1875509 w 1632"/>
              <a:gd name="T99" fmla="*/ 465628 h 1386"/>
              <a:gd name="T100" fmla="*/ 1921068 w 1632"/>
              <a:gd name="T101" fmla="*/ 468200 h 1386"/>
              <a:gd name="T102" fmla="*/ 1994469 w 1632"/>
              <a:gd name="T103" fmla="*/ 501643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FFFF00"/>
          </a:solidFill>
          <a:ln w="38100" cap="flat" cmpd="sng">
            <a:solidFill>
              <a:srgbClr val="5F5F5F"/>
            </a:solidFill>
            <a:prstDash val="solid"/>
            <a:round/>
            <a:headEnd type="none" w="med" len="med"/>
            <a:tailEnd type="none" w="med" len="med"/>
          </a:ln>
        </p:spPr>
        <p:txBody>
          <a:bodyPr/>
          <a:lstStyle/>
          <a:p>
            <a:endParaRPr lang="en-IE"/>
          </a:p>
        </p:txBody>
      </p:sp>
      <p:sp>
        <p:nvSpPr>
          <p:cNvPr id="2052" name="Freeform 4"/>
          <p:cNvSpPr>
            <a:spLocks/>
          </p:cNvSpPr>
          <p:nvPr/>
        </p:nvSpPr>
        <p:spPr bwMode="auto">
          <a:xfrm>
            <a:off x="2162175" y="3522662"/>
            <a:ext cx="2046288" cy="2081213"/>
          </a:xfrm>
          <a:custGeom>
            <a:avLst/>
            <a:gdLst>
              <a:gd name="T0" fmla="*/ 1719591 w 1616"/>
              <a:gd name="T1" fmla="*/ 1790512 h 1618"/>
              <a:gd name="T2" fmla="*/ 1767709 w 1616"/>
              <a:gd name="T3" fmla="*/ 1798230 h 1618"/>
              <a:gd name="T4" fmla="*/ 1790502 w 1616"/>
              <a:gd name="T5" fmla="*/ 1867689 h 1618"/>
              <a:gd name="T6" fmla="*/ 1813295 w 1616"/>
              <a:gd name="T7" fmla="*/ 1939721 h 1618"/>
              <a:gd name="T8" fmla="*/ 1863946 w 1616"/>
              <a:gd name="T9" fmla="*/ 1957729 h 1618"/>
              <a:gd name="T10" fmla="*/ 1955117 w 1616"/>
              <a:gd name="T11" fmla="*/ 1908850 h 1618"/>
              <a:gd name="T12" fmla="*/ 2020963 w 1616"/>
              <a:gd name="T13" fmla="*/ 1821383 h 1618"/>
              <a:gd name="T14" fmla="*/ 2043755 w 1616"/>
              <a:gd name="T15" fmla="*/ 1685036 h 1618"/>
              <a:gd name="T16" fmla="*/ 2008300 w 1616"/>
              <a:gd name="T17" fmla="*/ 1628440 h 1618"/>
              <a:gd name="T18" fmla="*/ 1960182 w 1616"/>
              <a:gd name="T19" fmla="*/ 1620722 h 1618"/>
              <a:gd name="T20" fmla="*/ 1874076 w 1616"/>
              <a:gd name="T21" fmla="*/ 1656738 h 1618"/>
              <a:gd name="T22" fmla="*/ 1828490 w 1616"/>
              <a:gd name="T23" fmla="*/ 1638730 h 1618"/>
              <a:gd name="T24" fmla="*/ 1828490 w 1616"/>
              <a:gd name="T25" fmla="*/ 1540972 h 1618"/>
              <a:gd name="T26" fmla="*/ 1851283 w 1616"/>
              <a:gd name="T27" fmla="*/ 892683 h 1618"/>
              <a:gd name="T28" fmla="*/ 1765177 w 1616"/>
              <a:gd name="T29" fmla="*/ 841232 h 1618"/>
              <a:gd name="T30" fmla="*/ 1727189 w 1616"/>
              <a:gd name="T31" fmla="*/ 872103 h 1618"/>
              <a:gd name="T32" fmla="*/ 1714526 w 1616"/>
              <a:gd name="T33" fmla="*/ 967288 h 1618"/>
              <a:gd name="T34" fmla="*/ 1684136 w 1616"/>
              <a:gd name="T35" fmla="*/ 1005877 h 1618"/>
              <a:gd name="T36" fmla="*/ 1618290 w 1616"/>
              <a:gd name="T37" fmla="*/ 1008449 h 1618"/>
              <a:gd name="T38" fmla="*/ 1514456 w 1616"/>
              <a:gd name="T39" fmla="*/ 920982 h 1618"/>
              <a:gd name="T40" fmla="*/ 1471403 w 1616"/>
              <a:gd name="T41" fmla="*/ 820651 h 1618"/>
              <a:gd name="T42" fmla="*/ 1473935 w 1616"/>
              <a:gd name="T43" fmla="*/ 715176 h 1618"/>
              <a:gd name="T44" fmla="*/ 1516988 w 1616"/>
              <a:gd name="T45" fmla="*/ 679160 h 1618"/>
              <a:gd name="T46" fmla="*/ 1587899 w 1616"/>
              <a:gd name="T47" fmla="*/ 694595 h 1618"/>
              <a:gd name="T48" fmla="*/ 1661343 w 1616"/>
              <a:gd name="T49" fmla="*/ 710031 h 1618"/>
              <a:gd name="T50" fmla="*/ 1691733 w 1616"/>
              <a:gd name="T51" fmla="*/ 671442 h 1618"/>
              <a:gd name="T52" fmla="*/ 1516988 w 1616"/>
              <a:gd name="T53" fmla="*/ 306136 h 1618"/>
              <a:gd name="T54" fmla="*/ 1142173 w 1616"/>
              <a:gd name="T55" fmla="*/ 295846 h 1618"/>
              <a:gd name="T56" fmla="*/ 1134576 w 1616"/>
              <a:gd name="T57" fmla="*/ 290701 h 1618"/>
              <a:gd name="T58" fmla="*/ 1126978 w 1616"/>
              <a:gd name="T59" fmla="*/ 288128 h 1618"/>
              <a:gd name="T60" fmla="*/ 1121913 w 1616"/>
              <a:gd name="T61" fmla="*/ 282983 h 1618"/>
              <a:gd name="T62" fmla="*/ 1114315 w 1616"/>
              <a:gd name="T63" fmla="*/ 277838 h 1618"/>
              <a:gd name="T64" fmla="*/ 1109250 w 1616"/>
              <a:gd name="T65" fmla="*/ 272693 h 1618"/>
              <a:gd name="T66" fmla="*/ 1106718 w 1616"/>
              <a:gd name="T67" fmla="*/ 267548 h 1618"/>
              <a:gd name="T68" fmla="*/ 1104185 w 1616"/>
              <a:gd name="T69" fmla="*/ 264975 h 1618"/>
              <a:gd name="T70" fmla="*/ 1099120 w 1616"/>
              <a:gd name="T71" fmla="*/ 257257 h 1618"/>
              <a:gd name="T72" fmla="*/ 1099120 w 1616"/>
              <a:gd name="T73" fmla="*/ 249540 h 1618"/>
              <a:gd name="T74" fmla="*/ 1099120 w 1616"/>
              <a:gd name="T75" fmla="*/ 249540 h 1618"/>
              <a:gd name="T76" fmla="*/ 1132043 w 1616"/>
              <a:gd name="T77" fmla="*/ 190371 h 1618"/>
              <a:gd name="T78" fmla="*/ 1195356 w 1616"/>
              <a:gd name="T79" fmla="*/ 136346 h 1618"/>
              <a:gd name="T80" fmla="*/ 1195356 w 1616"/>
              <a:gd name="T81" fmla="*/ 82322 h 1618"/>
              <a:gd name="T82" fmla="*/ 1132043 w 1616"/>
              <a:gd name="T83" fmla="*/ 23153 h 1618"/>
              <a:gd name="T84" fmla="*/ 1018079 w 1616"/>
              <a:gd name="T85" fmla="*/ 0 h 1618"/>
              <a:gd name="T86" fmla="*/ 878790 w 1616"/>
              <a:gd name="T87" fmla="*/ 38589 h 1618"/>
              <a:gd name="T88" fmla="*/ 838269 w 1616"/>
              <a:gd name="T89" fmla="*/ 95185 h 1618"/>
              <a:gd name="T90" fmla="*/ 845867 w 1616"/>
              <a:gd name="T91" fmla="*/ 146637 h 1618"/>
              <a:gd name="T92" fmla="*/ 921843 w 1616"/>
              <a:gd name="T93" fmla="*/ 203233 h 1618"/>
              <a:gd name="T94" fmla="*/ 937038 w 1616"/>
              <a:gd name="T95" fmla="*/ 249540 h 1618"/>
              <a:gd name="T96" fmla="*/ 937038 w 1616"/>
              <a:gd name="T97" fmla="*/ 249540 h 1618"/>
              <a:gd name="T98" fmla="*/ 937038 w 1616"/>
              <a:gd name="T99" fmla="*/ 259830 h 1618"/>
              <a:gd name="T100" fmla="*/ 934505 w 1616"/>
              <a:gd name="T101" fmla="*/ 264975 h 1618"/>
              <a:gd name="T102" fmla="*/ 929440 w 1616"/>
              <a:gd name="T103" fmla="*/ 270120 h 1618"/>
              <a:gd name="T104" fmla="*/ 926908 w 1616"/>
              <a:gd name="T105" fmla="*/ 272693 h 1618"/>
              <a:gd name="T106" fmla="*/ 919310 w 1616"/>
              <a:gd name="T107" fmla="*/ 280411 h 1618"/>
              <a:gd name="T108" fmla="*/ 914245 w 1616"/>
              <a:gd name="T109" fmla="*/ 282983 h 1618"/>
              <a:gd name="T110" fmla="*/ 906647 w 1616"/>
              <a:gd name="T111" fmla="*/ 288128 h 1618"/>
              <a:gd name="T112" fmla="*/ 901582 w 1616"/>
              <a:gd name="T113" fmla="*/ 290701 h 1618"/>
              <a:gd name="T114" fmla="*/ 893985 w 1616"/>
              <a:gd name="T115" fmla="*/ 295846 h 1618"/>
              <a:gd name="T116" fmla="*/ 0 w 1616"/>
              <a:gd name="T117" fmla="*/ 119110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CC66FF"/>
          </a:solidFill>
          <a:ln w="38100" cap="flat" cmpd="sng">
            <a:solidFill>
              <a:srgbClr val="5F5F5F"/>
            </a:solidFill>
            <a:prstDash val="solid"/>
            <a:round/>
            <a:headEnd type="none" w="med" len="med"/>
            <a:tailEnd type="none" w="med" len="med"/>
          </a:ln>
        </p:spPr>
        <p:txBody>
          <a:bodyPr/>
          <a:lstStyle/>
          <a:p>
            <a:endParaRPr lang="en-IE"/>
          </a:p>
        </p:txBody>
      </p:sp>
      <p:sp>
        <p:nvSpPr>
          <p:cNvPr id="2053" name="Freeform 5"/>
          <p:cNvSpPr>
            <a:spLocks/>
          </p:cNvSpPr>
          <p:nvPr/>
        </p:nvSpPr>
        <p:spPr bwMode="auto">
          <a:xfrm>
            <a:off x="2162175" y="2052637"/>
            <a:ext cx="2039938" cy="1781175"/>
          </a:xfrm>
          <a:custGeom>
            <a:avLst/>
            <a:gdLst>
              <a:gd name="T0" fmla="*/ 878236 w 1612"/>
              <a:gd name="T1" fmla="*/ 1776035 h 1386"/>
              <a:gd name="T2" fmla="*/ 898484 w 1612"/>
              <a:gd name="T3" fmla="*/ 1768324 h 1386"/>
              <a:gd name="T4" fmla="*/ 903546 w 1612"/>
              <a:gd name="T5" fmla="*/ 1765754 h 1386"/>
              <a:gd name="T6" fmla="*/ 911139 w 1612"/>
              <a:gd name="T7" fmla="*/ 1760613 h 1386"/>
              <a:gd name="T8" fmla="*/ 916200 w 1612"/>
              <a:gd name="T9" fmla="*/ 1758043 h 1386"/>
              <a:gd name="T10" fmla="*/ 923793 w 1612"/>
              <a:gd name="T11" fmla="*/ 1750332 h 1386"/>
              <a:gd name="T12" fmla="*/ 928855 w 1612"/>
              <a:gd name="T13" fmla="*/ 1747762 h 1386"/>
              <a:gd name="T14" fmla="*/ 931386 w 1612"/>
              <a:gd name="T15" fmla="*/ 1740051 h 1386"/>
              <a:gd name="T16" fmla="*/ 933917 w 1612"/>
              <a:gd name="T17" fmla="*/ 1737481 h 1386"/>
              <a:gd name="T18" fmla="*/ 936448 w 1612"/>
              <a:gd name="T19" fmla="*/ 1729770 h 1386"/>
              <a:gd name="T20" fmla="*/ 936448 w 1612"/>
              <a:gd name="T21" fmla="*/ 1724630 h 1386"/>
              <a:gd name="T22" fmla="*/ 906077 w 1612"/>
              <a:gd name="T23" fmla="*/ 1665514 h 1386"/>
              <a:gd name="T24" fmla="*/ 840272 w 1612"/>
              <a:gd name="T25" fmla="*/ 1611539 h 1386"/>
              <a:gd name="T26" fmla="*/ 835210 w 1612"/>
              <a:gd name="T27" fmla="*/ 1583267 h 1386"/>
              <a:gd name="T28" fmla="*/ 855458 w 1612"/>
              <a:gd name="T29" fmla="*/ 1534432 h 1386"/>
              <a:gd name="T30" fmla="*/ 964288 w 1612"/>
              <a:gd name="T31" fmla="*/ 1480457 h 1386"/>
              <a:gd name="T32" fmla="*/ 1070588 w 1612"/>
              <a:gd name="T33" fmla="*/ 1480457 h 1386"/>
              <a:gd name="T34" fmla="*/ 1179418 w 1612"/>
              <a:gd name="T35" fmla="*/ 1534432 h 1386"/>
              <a:gd name="T36" fmla="*/ 1199666 w 1612"/>
              <a:gd name="T37" fmla="*/ 1583267 h 1386"/>
              <a:gd name="T38" fmla="*/ 1194604 w 1612"/>
              <a:gd name="T39" fmla="*/ 1611539 h 1386"/>
              <a:gd name="T40" fmla="*/ 1131330 w 1612"/>
              <a:gd name="T41" fmla="*/ 1665514 h 1386"/>
              <a:gd name="T42" fmla="*/ 1098428 w 1612"/>
              <a:gd name="T43" fmla="*/ 1724630 h 1386"/>
              <a:gd name="T44" fmla="*/ 1098428 w 1612"/>
              <a:gd name="T45" fmla="*/ 1729770 h 1386"/>
              <a:gd name="T46" fmla="*/ 1100959 w 1612"/>
              <a:gd name="T47" fmla="*/ 1737481 h 1386"/>
              <a:gd name="T48" fmla="*/ 1103490 w 1612"/>
              <a:gd name="T49" fmla="*/ 1740051 h 1386"/>
              <a:gd name="T50" fmla="*/ 1108552 w 1612"/>
              <a:gd name="T51" fmla="*/ 1747762 h 1386"/>
              <a:gd name="T52" fmla="*/ 1111083 w 1612"/>
              <a:gd name="T53" fmla="*/ 1750332 h 1386"/>
              <a:gd name="T54" fmla="*/ 1118676 w 1612"/>
              <a:gd name="T55" fmla="*/ 1758043 h 1386"/>
              <a:gd name="T56" fmla="*/ 1123738 w 1612"/>
              <a:gd name="T57" fmla="*/ 1760613 h 1386"/>
              <a:gd name="T58" fmla="*/ 1131330 w 1612"/>
              <a:gd name="T59" fmla="*/ 1765754 h 1386"/>
              <a:gd name="T60" fmla="*/ 1136392 w 1612"/>
              <a:gd name="T61" fmla="*/ 1768324 h 1386"/>
              <a:gd name="T62" fmla="*/ 1156640 w 1612"/>
              <a:gd name="T63" fmla="*/ 1776035 h 1386"/>
              <a:gd name="T64" fmla="*/ 1672952 w 1612"/>
              <a:gd name="T65" fmla="*/ 1506160 h 1386"/>
              <a:gd name="T66" fmla="*/ 1678014 w 1612"/>
              <a:gd name="T67" fmla="*/ 1418771 h 1386"/>
              <a:gd name="T68" fmla="*/ 1637518 w 1612"/>
              <a:gd name="T69" fmla="*/ 1387929 h 1386"/>
              <a:gd name="T70" fmla="*/ 1559059 w 1612"/>
              <a:gd name="T71" fmla="*/ 1418771 h 1386"/>
              <a:gd name="T72" fmla="*/ 1493255 w 1612"/>
              <a:gd name="T73" fmla="*/ 1416201 h 1386"/>
              <a:gd name="T74" fmla="*/ 1460353 w 1612"/>
              <a:gd name="T75" fmla="*/ 1375077 h 1386"/>
              <a:gd name="T76" fmla="*/ 1470476 w 1612"/>
              <a:gd name="T77" fmla="*/ 1251706 h 1386"/>
              <a:gd name="T78" fmla="*/ 1523626 w 1612"/>
              <a:gd name="T79" fmla="*/ 1159177 h 1386"/>
              <a:gd name="T80" fmla="*/ 1622333 w 1612"/>
              <a:gd name="T81" fmla="*/ 1089781 h 1386"/>
              <a:gd name="T82" fmla="*/ 1675483 w 1612"/>
              <a:gd name="T83" fmla="*/ 1097492 h 1386"/>
              <a:gd name="T84" fmla="*/ 1708385 w 1612"/>
              <a:gd name="T85" fmla="*/ 1156607 h 1386"/>
              <a:gd name="T86" fmla="*/ 1723570 w 1612"/>
              <a:gd name="T87" fmla="*/ 1238855 h 1386"/>
              <a:gd name="T88" fmla="*/ 1769127 w 1612"/>
              <a:gd name="T89" fmla="*/ 1259417 h 1386"/>
              <a:gd name="T90" fmla="*/ 2022221 w 1612"/>
              <a:gd name="T91" fmla="*/ 894443 h 1386"/>
              <a:gd name="T92" fmla="*/ 1812153 w 1612"/>
              <a:gd name="T93" fmla="*/ 490915 h 1386"/>
              <a:gd name="T94" fmla="*/ 1829870 w 1612"/>
              <a:gd name="T95" fmla="*/ 439511 h 1386"/>
              <a:gd name="T96" fmla="*/ 1898205 w 1612"/>
              <a:gd name="T97" fmla="*/ 436940 h 1386"/>
              <a:gd name="T98" fmla="*/ 1976664 w 1612"/>
              <a:gd name="T99" fmla="*/ 467783 h 1386"/>
              <a:gd name="T100" fmla="*/ 2019690 w 1612"/>
              <a:gd name="T101" fmla="*/ 444651 h 1386"/>
              <a:gd name="T102" fmla="*/ 2039938 w 1612"/>
              <a:gd name="T103" fmla="*/ 380395 h 1386"/>
              <a:gd name="T104" fmla="*/ 2001974 w 1612"/>
              <a:gd name="T105" fmla="*/ 254454 h 1386"/>
              <a:gd name="T106" fmla="*/ 1898205 w 1612"/>
              <a:gd name="T107" fmla="*/ 149074 h 1386"/>
              <a:gd name="T108" fmla="*/ 1832401 w 1612"/>
              <a:gd name="T109" fmla="*/ 141363 h 1386"/>
              <a:gd name="T110" fmla="*/ 1791906 w 1612"/>
              <a:gd name="T111" fmla="*/ 177346 h 1386"/>
              <a:gd name="T112" fmla="*/ 1786844 w 1612"/>
              <a:gd name="T113" fmla="*/ 233892 h 1386"/>
              <a:gd name="T114" fmla="*/ 1761535 w 1612"/>
              <a:gd name="T115" fmla="*/ 300718 h 1386"/>
              <a:gd name="T116" fmla="*/ 1721040 w 1612"/>
              <a:gd name="T117" fmla="*/ 308429 h 1386"/>
              <a:gd name="T118" fmla="*/ 506188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3366FF"/>
          </a:solidFill>
          <a:ln w="38100" cap="flat" cmpd="sng">
            <a:solidFill>
              <a:srgbClr val="5F5F5F"/>
            </a:solidFill>
            <a:prstDash val="solid"/>
            <a:round/>
            <a:headEnd type="none" w="med" len="med"/>
            <a:tailEnd type="none" w="med" len="med"/>
          </a:ln>
        </p:spPr>
        <p:txBody>
          <a:bodyPr/>
          <a:lstStyle/>
          <a:p>
            <a:endParaRPr lang="en-IE"/>
          </a:p>
        </p:txBody>
      </p:sp>
      <p:sp>
        <p:nvSpPr>
          <p:cNvPr id="2054" name="Freeform 6"/>
          <p:cNvSpPr>
            <a:spLocks/>
          </p:cNvSpPr>
          <p:nvPr/>
        </p:nvSpPr>
        <p:spPr bwMode="auto">
          <a:xfrm>
            <a:off x="5194300" y="3827462"/>
            <a:ext cx="2024063" cy="1776413"/>
          </a:xfrm>
          <a:custGeom>
            <a:avLst/>
            <a:gdLst>
              <a:gd name="T0" fmla="*/ 1148656 w 1600"/>
              <a:gd name="T1" fmla="*/ 5142 h 1382"/>
              <a:gd name="T2" fmla="*/ 1128415 w 1600"/>
              <a:gd name="T3" fmla="*/ 12854 h 1382"/>
              <a:gd name="T4" fmla="*/ 1118295 w 1600"/>
              <a:gd name="T5" fmla="*/ 17996 h 1382"/>
              <a:gd name="T6" fmla="*/ 1108174 w 1600"/>
              <a:gd name="T7" fmla="*/ 23137 h 1382"/>
              <a:gd name="T8" fmla="*/ 1100584 w 1600"/>
              <a:gd name="T9" fmla="*/ 28279 h 1382"/>
              <a:gd name="T10" fmla="*/ 1090464 w 1600"/>
              <a:gd name="T11" fmla="*/ 35991 h 1382"/>
              <a:gd name="T12" fmla="*/ 1085404 w 1600"/>
              <a:gd name="T13" fmla="*/ 43703 h 1382"/>
              <a:gd name="T14" fmla="*/ 1082874 w 1600"/>
              <a:gd name="T15" fmla="*/ 51416 h 1382"/>
              <a:gd name="T16" fmla="*/ 1080344 w 1600"/>
              <a:gd name="T17" fmla="*/ 59128 h 1382"/>
              <a:gd name="T18" fmla="*/ 1082874 w 1600"/>
              <a:gd name="T19" fmla="*/ 74553 h 1382"/>
              <a:gd name="T20" fmla="*/ 1082874 w 1600"/>
              <a:gd name="T21" fmla="*/ 82265 h 1382"/>
              <a:gd name="T22" fmla="*/ 1095524 w 1600"/>
              <a:gd name="T23" fmla="*/ 105402 h 1382"/>
              <a:gd name="T24" fmla="*/ 1146126 w 1600"/>
              <a:gd name="T25" fmla="*/ 141393 h 1382"/>
              <a:gd name="T26" fmla="*/ 1156246 w 1600"/>
              <a:gd name="T27" fmla="*/ 146535 h 1382"/>
              <a:gd name="T28" fmla="*/ 1168896 w 1600"/>
              <a:gd name="T29" fmla="*/ 159389 h 1382"/>
              <a:gd name="T30" fmla="*/ 1173957 w 1600"/>
              <a:gd name="T31" fmla="*/ 167101 h 1382"/>
              <a:gd name="T32" fmla="*/ 1181547 w 1600"/>
              <a:gd name="T33" fmla="*/ 187667 h 1382"/>
              <a:gd name="T34" fmla="*/ 1181547 w 1600"/>
              <a:gd name="T35" fmla="*/ 200521 h 1382"/>
              <a:gd name="T36" fmla="*/ 1151186 w 1600"/>
              <a:gd name="T37" fmla="*/ 262220 h 1382"/>
              <a:gd name="T38" fmla="*/ 999381 w 1600"/>
              <a:gd name="T39" fmla="*/ 308494 h 1382"/>
              <a:gd name="T40" fmla="*/ 860227 w 1600"/>
              <a:gd name="T41" fmla="*/ 269933 h 1382"/>
              <a:gd name="T42" fmla="*/ 817215 w 1600"/>
              <a:gd name="T43" fmla="*/ 200521 h 1382"/>
              <a:gd name="T44" fmla="*/ 819746 w 1600"/>
              <a:gd name="T45" fmla="*/ 190238 h 1382"/>
              <a:gd name="T46" fmla="*/ 822276 w 1600"/>
              <a:gd name="T47" fmla="*/ 177384 h 1382"/>
              <a:gd name="T48" fmla="*/ 829866 w 1600"/>
              <a:gd name="T49" fmla="*/ 159389 h 1382"/>
              <a:gd name="T50" fmla="*/ 837456 w 1600"/>
              <a:gd name="T51" fmla="*/ 151676 h 1382"/>
              <a:gd name="T52" fmla="*/ 850106 w 1600"/>
              <a:gd name="T53" fmla="*/ 141393 h 1382"/>
              <a:gd name="T54" fmla="*/ 888058 w 1600"/>
              <a:gd name="T55" fmla="*/ 118256 h 1382"/>
              <a:gd name="T56" fmla="*/ 915889 w 1600"/>
              <a:gd name="T57" fmla="*/ 82265 h 1382"/>
              <a:gd name="T58" fmla="*/ 918419 w 1600"/>
              <a:gd name="T59" fmla="*/ 74553 h 1382"/>
              <a:gd name="T60" fmla="*/ 918419 w 1600"/>
              <a:gd name="T61" fmla="*/ 59128 h 1382"/>
              <a:gd name="T62" fmla="*/ 918419 w 1600"/>
              <a:gd name="T63" fmla="*/ 51416 h 1382"/>
              <a:gd name="T64" fmla="*/ 913358 w 1600"/>
              <a:gd name="T65" fmla="*/ 43703 h 1382"/>
              <a:gd name="T66" fmla="*/ 908298 w 1600"/>
              <a:gd name="T67" fmla="*/ 35991 h 1382"/>
              <a:gd name="T68" fmla="*/ 898178 w 1600"/>
              <a:gd name="T69" fmla="*/ 28279 h 1382"/>
              <a:gd name="T70" fmla="*/ 890588 w 1600"/>
              <a:gd name="T71" fmla="*/ 23137 h 1382"/>
              <a:gd name="T72" fmla="*/ 880467 w 1600"/>
              <a:gd name="T73" fmla="*/ 17996 h 1382"/>
              <a:gd name="T74" fmla="*/ 870347 w 1600"/>
              <a:gd name="T75" fmla="*/ 12854 h 1382"/>
              <a:gd name="T76" fmla="*/ 852637 w 1600"/>
              <a:gd name="T77" fmla="*/ 5142 h 1382"/>
              <a:gd name="T78" fmla="*/ 508546 w 1600"/>
              <a:gd name="T79" fmla="*/ 2571 h 1382"/>
              <a:gd name="T80" fmla="*/ 331440 w 1600"/>
              <a:gd name="T81" fmla="*/ 385618 h 1382"/>
              <a:gd name="T82" fmla="*/ 382042 w 1600"/>
              <a:gd name="T83" fmla="*/ 413897 h 1382"/>
              <a:gd name="T84" fmla="*/ 480715 w 1600"/>
              <a:gd name="T85" fmla="*/ 375335 h 1382"/>
              <a:gd name="T86" fmla="*/ 536377 w 1600"/>
              <a:gd name="T87" fmla="*/ 403613 h 1382"/>
              <a:gd name="T88" fmla="*/ 549027 w 1600"/>
              <a:gd name="T89" fmla="*/ 519299 h 1382"/>
              <a:gd name="T90" fmla="*/ 485775 w 1600"/>
              <a:gd name="T91" fmla="*/ 642696 h 1382"/>
              <a:gd name="T92" fmla="*/ 374452 w 1600"/>
              <a:gd name="T93" fmla="*/ 714678 h 1382"/>
              <a:gd name="T94" fmla="*/ 313730 w 1600"/>
              <a:gd name="T95" fmla="*/ 686400 h 1382"/>
              <a:gd name="T96" fmla="*/ 296019 w 1600"/>
              <a:gd name="T97" fmla="*/ 583568 h 1382"/>
              <a:gd name="T98" fmla="*/ 255538 w 1600"/>
              <a:gd name="T99" fmla="*/ 542436 h 1382"/>
              <a:gd name="T100" fmla="*/ 5060 w 1600"/>
              <a:gd name="T101" fmla="*/ 886921 h 1382"/>
              <a:gd name="T102" fmla="*/ 184696 w 1600"/>
              <a:gd name="T103" fmla="*/ 1195415 h 1382"/>
              <a:gd name="T104" fmla="*/ 250478 w 1600"/>
              <a:gd name="T105" fmla="*/ 1226265 h 1382"/>
              <a:gd name="T106" fmla="*/ 288429 w 1600"/>
              <a:gd name="T107" fmla="*/ 1185132 h 1382"/>
              <a:gd name="T108" fmla="*/ 306140 w 1600"/>
              <a:gd name="T109" fmla="*/ 1082301 h 1382"/>
              <a:gd name="T110" fmla="*/ 361801 w 1600"/>
              <a:gd name="T111" fmla="*/ 1054022 h 1382"/>
              <a:gd name="T112" fmla="*/ 470595 w 1600"/>
              <a:gd name="T113" fmla="*/ 1113150 h 1382"/>
              <a:gd name="T114" fmla="*/ 536377 w 1600"/>
              <a:gd name="T115" fmla="*/ 1218552 h 1382"/>
              <a:gd name="T116" fmla="*/ 541437 w 1600"/>
              <a:gd name="T117" fmla="*/ 1354804 h 1382"/>
              <a:gd name="T118" fmla="*/ 475655 w 1600"/>
              <a:gd name="T119" fmla="*/ 1393366 h 1382"/>
              <a:gd name="T120" fmla="*/ 389632 w 1600"/>
              <a:gd name="T121" fmla="*/ 1357375 h 1382"/>
              <a:gd name="T122" fmla="*/ 333970 w 1600"/>
              <a:gd name="T123" fmla="*/ 1372800 h 1382"/>
              <a:gd name="T124" fmla="*/ 508546 w 1600"/>
              <a:gd name="T125" fmla="*/ 1776413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rgbClr val="008000"/>
          </a:solidFill>
          <a:ln w="38100" cap="flat" cmpd="sng">
            <a:solidFill>
              <a:srgbClr val="5F5F5F"/>
            </a:solidFill>
            <a:prstDash val="solid"/>
            <a:round/>
            <a:headEnd type="none" w="med" len="med"/>
            <a:tailEnd type="none" w="med" len="med"/>
          </a:ln>
        </p:spPr>
        <p:txBody>
          <a:bodyPr/>
          <a:lstStyle/>
          <a:p>
            <a:endParaRPr lang="en-IE"/>
          </a:p>
        </p:txBody>
      </p:sp>
      <p:sp>
        <p:nvSpPr>
          <p:cNvPr id="2055" name="Freeform 7"/>
          <p:cNvSpPr>
            <a:spLocks/>
          </p:cNvSpPr>
          <p:nvPr/>
        </p:nvSpPr>
        <p:spPr bwMode="auto">
          <a:xfrm>
            <a:off x="3679825" y="1168400"/>
            <a:ext cx="2071688" cy="1781175"/>
          </a:xfrm>
          <a:custGeom>
            <a:avLst/>
            <a:gdLst>
              <a:gd name="T0" fmla="*/ 250730 w 1636"/>
              <a:gd name="T1" fmla="*/ 1164318 h 1386"/>
              <a:gd name="T2" fmla="*/ 270991 w 1636"/>
              <a:gd name="T3" fmla="*/ 1115483 h 1386"/>
              <a:gd name="T4" fmla="*/ 270991 w 1636"/>
              <a:gd name="T5" fmla="*/ 1071789 h 1386"/>
              <a:gd name="T6" fmla="*/ 293785 w 1636"/>
              <a:gd name="T7" fmla="*/ 1028095 h 1386"/>
              <a:gd name="T8" fmla="*/ 329241 w 1636"/>
              <a:gd name="T9" fmla="*/ 1010104 h 1386"/>
              <a:gd name="T10" fmla="*/ 382427 w 1636"/>
              <a:gd name="T11" fmla="*/ 1020385 h 1386"/>
              <a:gd name="T12" fmla="*/ 473601 w 1636"/>
              <a:gd name="T13" fmla="*/ 1105202 h 1386"/>
              <a:gd name="T14" fmla="*/ 514123 w 1636"/>
              <a:gd name="T15" fmla="*/ 1187450 h 1386"/>
              <a:gd name="T16" fmla="*/ 524254 w 1636"/>
              <a:gd name="T17" fmla="*/ 1261987 h 1386"/>
              <a:gd name="T18" fmla="*/ 511590 w 1636"/>
              <a:gd name="T19" fmla="*/ 1326243 h 1386"/>
              <a:gd name="T20" fmla="*/ 486264 w 1636"/>
              <a:gd name="T21" fmla="*/ 1349375 h 1386"/>
              <a:gd name="T22" fmla="*/ 438144 w 1636"/>
              <a:gd name="T23" fmla="*/ 1359656 h 1386"/>
              <a:gd name="T24" fmla="*/ 362166 w 1636"/>
              <a:gd name="T25" fmla="*/ 1321102 h 1386"/>
              <a:gd name="T26" fmla="*/ 314046 w 1636"/>
              <a:gd name="T27" fmla="*/ 1331383 h 1386"/>
              <a:gd name="T28" fmla="*/ 298850 w 1636"/>
              <a:gd name="T29" fmla="*/ 1359656 h 1386"/>
              <a:gd name="T30" fmla="*/ 303915 w 1636"/>
              <a:gd name="T31" fmla="*/ 1416201 h 1386"/>
              <a:gd name="T32" fmla="*/ 506525 w 1636"/>
              <a:gd name="T33" fmla="*/ 1776035 h 1386"/>
              <a:gd name="T34" fmla="*/ 840832 w 1636"/>
              <a:gd name="T35" fmla="*/ 1781175 h 1386"/>
              <a:gd name="T36" fmla="*/ 919343 w 1636"/>
              <a:gd name="T37" fmla="*/ 1742621 h 1386"/>
              <a:gd name="T38" fmla="*/ 929474 w 1636"/>
              <a:gd name="T39" fmla="*/ 1704068 h 1386"/>
              <a:gd name="T40" fmla="*/ 899082 w 1636"/>
              <a:gd name="T41" fmla="*/ 1657804 h 1386"/>
              <a:gd name="T42" fmla="*/ 838299 w 1636"/>
              <a:gd name="T43" fmla="*/ 1614110 h 1386"/>
              <a:gd name="T44" fmla="*/ 828169 w 1636"/>
              <a:gd name="T45" fmla="*/ 1578126 h 1386"/>
              <a:gd name="T46" fmla="*/ 848430 w 1636"/>
              <a:gd name="T47" fmla="*/ 1526721 h 1386"/>
              <a:gd name="T48" fmla="*/ 926941 w 1636"/>
              <a:gd name="T49" fmla="*/ 1483027 h 1386"/>
              <a:gd name="T50" fmla="*/ 1010518 w 1636"/>
              <a:gd name="T51" fmla="*/ 1470176 h 1386"/>
              <a:gd name="T52" fmla="*/ 1124486 w 1636"/>
              <a:gd name="T53" fmla="*/ 1493308 h 1386"/>
              <a:gd name="T54" fmla="*/ 1182736 w 1636"/>
              <a:gd name="T55" fmla="*/ 1539573 h 1386"/>
              <a:gd name="T56" fmla="*/ 1192867 w 1636"/>
              <a:gd name="T57" fmla="*/ 1578126 h 1386"/>
              <a:gd name="T58" fmla="*/ 1177671 w 1636"/>
              <a:gd name="T59" fmla="*/ 1624390 h 1386"/>
              <a:gd name="T60" fmla="*/ 1106758 w 1636"/>
              <a:gd name="T61" fmla="*/ 1673225 h 1386"/>
              <a:gd name="T62" fmla="*/ 1091562 w 1636"/>
              <a:gd name="T63" fmla="*/ 1719489 h 1386"/>
              <a:gd name="T64" fmla="*/ 1111823 w 1636"/>
              <a:gd name="T65" fmla="*/ 1750332 h 1386"/>
              <a:gd name="T66" fmla="*/ 1511978 w 1636"/>
              <a:gd name="T67" fmla="*/ 1781175 h 1386"/>
              <a:gd name="T68" fmla="*/ 1522108 w 1636"/>
              <a:gd name="T69" fmla="*/ 1770894 h 1386"/>
              <a:gd name="T70" fmla="*/ 1696859 w 1636"/>
              <a:gd name="T71" fmla="*/ 1462465 h 1386"/>
              <a:gd name="T72" fmla="*/ 1765240 w 1636"/>
              <a:gd name="T73" fmla="*/ 1418771 h 1386"/>
              <a:gd name="T74" fmla="*/ 1798164 w 1636"/>
              <a:gd name="T75" fmla="*/ 1431623 h 1386"/>
              <a:gd name="T76" fmla="*/ 1820958 w 1636"/>
              <a:gd name="T77" fmla="*/ 1480457 h 1386"/>
              <a:gd name="T78" fmla="*/ 1828556 w 1636"/>
              <a:gd name="T79" fmla="*/ 1554994 h 1386"/>
              <a:gd name="T80" fmla="*/ 1856415 w 1636"/>
              <a:gd name="T81" fmla="*/ 1583267 h 1386"/>
              <a:gd name="T82" fmla="*/ 1907067 w 1636"/>
              <a:gd name="T83" fmla="*/ 1590977 h 1386"/>
              <a:gd name="T84" fmla="*/ 1985579 w 1636"/>
              <a:gd name="T85" fmla="*/ 1544713 h 1386"/>
              <a:gd name="T86" fmla="*/ 2038764 w 1636"/>
              <a:gd name="T87" fmla="*/ 1477887 h 1386"/>
              <a:gd name="T88" fmla="*/ 2066623 w 1636"/>
              <a:gd name="T89" fmla="*/ 1405920 h 1386"/>
              <a:gd name="T90" fmla="*/ 2069155 w 1636"/>
              <a:gd name="T91" fmla="*/ 1318532 h 1386"/>
              <a:gd name="T92" fmla="*/ 2033699 w 1636"/>
              <a:gd name="T93" fmla="*/ 1272268 h 1386"/>
              <a:gd name="T94" fmla="*/ 1988111 w 1636"/>
              <a:gd name="T95" fmla="*/ 1264557 h 1386"/>
              <a:gd name="T96" fmla="*/ 1912133 w 1636"/>
              <a:gd name="T97" fmla="*/ 1300540 h 1386"/>
              <a:gd name="T98" fmla="*/ 1864013 w 1636"/>
              <a:gd name="T99" fmla="*/ 1290260 h 1386"/>
              <a:gd name="T100" fmla="*/ 1846284 w 1636"/>
              <a:gd name="T101" fmla="*/ 1261987 h 1386"/>
              <a:gd name="T102" fmla="*/ 1853882 w 1636"/>
              <a:gd name="T103" fmla="*/ 1190020 h 1386"/>
              <a:gd name="T104" fmla="*/ 2003307 w 1636"/>
              <a:gd name="T105" fmla="*/ 858460 h 1386"/>
              <a:gd name="T106" fmla="*/ 407753 w 1636"/>
              <a:gd name="T107" fmla="*/ 169636 h 1386"/>
              <a:gd name="T108" fmla="*/ 167153 w 1636"/>
              <a:gd name="T109" fmla="*/ 1159177 h 1386"/>
              <a:gd name="T110" fmla="*/ 222871 w 1636"/>
              <a:gd name="T111" fmla="*/ 1182310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rgbClr val="FF6600"/>
          </a:solidFill>
          <a:ln w="38100" cap="flat" cmpd="sng">
            <a:solidFill>
              <a:srgbClr val="5F5F5F"/>
            </a:solidFill>
            <a:prstDash val="solid"/>
            <a:round/>
            <a:headEnd type="none" w="med" len="med"/>
            <a:tailEnd type="none" w="med" len="med"/>
          </a:ln>
        </p:spPr>
        <p:txBody>
          <a:bodyPr/>
          <a:lstStyle/>
          <a:p>
            <a:endParaRPr lang="en-IE"/>
          </a:p>
        </p:txBody>
      </p:sp>
      <p:sp>
        <p:nvSpPr>
          <p:cNvPr id="2056" name="Freeform 8"/>
          <p:cNvSpPr>
            <a:spLocks/>
          </p:cNvSpPr>
          <p:nvPr/>
        </p:nvSpPr>
        <p:spPr bwMode="auto">
          <a:xfrm>
            <a:off x="5194300" y="2052637"/>
            <a:ext cx="2024063" cy="2085975"/>
          </a:xfrm>
          <a:custGeom>
            <a:avLst/>
            <a:gdLst>
              <a:gd name="T0" fmla="*/ 331440 w 1600"/>
              <a:gd name="T1" fmla="*/ 333962 h 1624"/>
              <a:gd name="T2" fmla="*/ 361801 w 1600"/>
              <a:gd name="T3" fmla="*/ 405892 h 1624"/>
              <a:gd name="T4" fmla="*/ 473125 w 1600"/>
              <a:gd name="T5" fmla="*/ 372496 h 1624"/>
              <a:gd name="T6" fmla="*/ 536377 w 1600"/>
              <a:gd name="T7" fmla="*/ 393047 h 1624"/>
              <a:gd name="T8" fmla="*/ 543967 w 1600"/>
              <a:gd name="T9" fmla="*/ 547183 h 1624"/>
              <a:gd name="T10" fmla="*/ 465534 w 1600"/>
              <a:gd name="T11" fmla="*/ 673061 h 1624"/>
              <a:gd name="T12" fmla="*/ 346621 w 1600"/>
              <a:gd name="T13" fmla="*/ 716733 h 1624"/>
              <a:gd name="T14" fmla="*/ 301079 w 1600"/>
              <a:gd name="T15" fmla="*/ 652509 h 1624"/>
              <a:gd name="T16" fmla="*/ 265658 w 1600"/>
              <a:gd name="T17" fmla="*/ 552321 h 1624"/>
              <a:gd name="T18" fmla="*/ 177106 w 1600"/>
              <a:gd name="T19" fmla="*/ 590855 h 1624"/>
              <a:gd name="T20" fmla="*/ 177106 w 1600"/>
              <a:gd name="T21" fmla="*/ 1199693 h 1624"/>
              <a:gd name="T22" fmla="*/ 270718 w 1600"/>
              <a:gd name="T23" fmla="*/ 1243364 h 1624"/>
              <a:gd name="T24" fmla="*/ 306140 w 1600"/>
              <a:gd name="T25" fmla="*/ 1163727 h 1624"/>
              <a:gd name="T26" fmla="*/ 339031 w 1600"/>
              <a:gd name="T27" fmla="*/ 1084090 h 1624"/>
              <a:gd name="T28" fmla="*/ 445294 w 1600"/>
              <a:gd name="T29" fmla="*/ 1102073 h 1624"/>
              <a:gd name="T30" fmla="*/ 546497 w 1600"/>
              <a:gd name="T31" fmla="*/ 1238227 h 1624"/>
              <a:gd name="T32" fmla="*/ 543967 w 1600"/>
              <a:gd name="T33" fmla="*/ 1384656 h 1624"/>
              <a:gd name="T34" fmla="*/ 475655 w 1600"/>
              <a:gd name="T35" fmla="*/ 1412914 h 1624"/>
              <a:gd name="T36" fmla="*/ 364331 w 1600"/>
              <a:gd name="T37" fmla="*/ 1379518 h 1624"/>
              <a:gd name="T38" fmla="*/ 336500 w 1600"/>
              <a:gd name="T39" fmla="*/ 1459155 h 1624"/>
              <a:gd name="T40" fmla="*/ 845046 w 1600"/>
              <a:gd name="T41" fmla="*/ 1780272 h 1624"/>
              <a:gd name="T42" fmla="*/ 867817 w 1600"/>
              <a:gd name="T43" fmla="*/ 1787979 h 1624"/>
              <a:gd name="T44" fmla="*/ 880467 w 1600"/>
              <a:gd name="T45" fmla="*/ 1795685 h 1624"/>
              <a:gd name="T46" fmla="*/ 890588 w 1600"/>
              <a:gd name="T47" fmla="*/ 1800823 h 1624"/>
              <a:gd name="T48" fmla="*/ 903238 w 1600"/>
              <a:gd name="T49" fmla="*/ 1811099 h 1624"/>
              <a:gd name="T50" fmla="*/ 910828 w 1600"/>
              <a:gd name="T51" fmla="*/ 1816237 h 1624"/>
              <a:gd name="T52" fmla="*/ 915889 w 1600"/>
              <a:gd name="T53" fmla="*/ 1826513 h 1624"/>
              <a:gd name="T54" fmla="*/ 918419 w 1600"/>
              <a:gd name="T55" fmla="*/ 1836788 h 1624"/>
              <a:gd name="T56" fmla="*/ 918419 w 1600"/>
              <a:gd name="T57" fmla="*/ 1844495 h 1624"/>
              <a:gd name="T58" fmla="*/ 915889 w 1600"/>
              <a:gd name="T59" fmla="*/ 1859909 h 1624"/>
              <a:gd name="T60" fmla="*/ 890588 w 1600"/>
              <a:gd name="T61" fmla="*/ 1895874 h 1624"/>
              <a:gd name="T62" fmla="*/ 850106 w 1600"/>
              <a:gd name="T63" fmla="*/ 1918994 h 1624"/>
              <a:gd name="T64" fmla="*/ 834926 w 1600"/>
              <a:gd name="T65" fmla="*/ 1931839 h 1624"/>
              <a:gd name="T66" fmla="*/ 824806 w 1600"/>
              <a:gd name="T67" fmla="*/ 1944684 h 1624"/>
              <a:gd name="T68" fmla="*/ 819746 w 1600"/>
              <a:gd name="T69" fmla="*/ 1965235 h 1624"/>
              <a:gd name="T70" fmla="*/ 822276 w 1600"/>
              <a:gd name="T71" fmla="*/ 2006338 h 1624"/>
              <a:gd name="T72" fmla="*/ 946249 w 1600"/>
              <a:gd name="T73" fmla="*/ 2080837 h 1624"/>
              <a:gd name="T74" fmla="*/ 1113235 w 1600"/>
              <a:gd name="T75" fmla="*/ 2062855 h 1624"/>
              <a:gd name="T76" fmla="*/ 1181547 w 1600"/>
              <a:gd name="T77" fmla="*/ 1978080 h 1624"/>
              <a:gd name="T78" fmla="*/ 1179017 w 1600"/>
              <a:gd name="T79" fmla="*/ 1954959 h 1624"/>
              <a:gd name="T80" fmla="*/ 1168896 w 1600"/>
              <a:gd name="T81" fmla="*/ 1936977 h 1624"/>
              <a:gd name="T82" fmla="*/ 1161306 w 1600"/>
              <a:gd name="T83" fmla="*/ 1929270 h 1624"/>
              <a:gd name="T84" fmla="*/ 1146126 w 1600"/>
              <a:gd name="T85" fmla="*/ 1918994 h 1624"/>
              <a:gd name="T86" fmla="*/ 1090464 w 1600"/>
              <a:gd name="T87" fmla="*/ 1875322 h 1624"/>
              <a:gd name="T88" fmla="*/ 1082874 w 1600"/>
              <a:gd name="T89" fmla="*/ 1859909 h 1624"/>
              <a:gd name="T90" fmla="*/ 1080344 w 1600"/>
              <a:gd name="T91" fmla="*/ 1847064 h 1624"/>
              <a:gd name="T92" fmla="*/ 1080344 w 1600"/>
              <a:gd name="T93" fmla="*/ 1836788 h 1624"/>
              <a:gd name="T94" fmla="*/ 1082874 w 1600"/>
              <a:gd name="T95" fmla="*/ 1826513 h 1624"/>
              <a:gd name="T96" fmla="*/ 1087934 w 1600"/>
              <a:gd name="T97" fmla="*/ 1818806 h 1624"/>
              <a:gd name="T98" fmla="*/ 1095524 w 1600"/>
              <a:gd name="T99" fmla="*/ 1811099 h 1624"/>
              <a:gd name="T100" fmla="*/ 1105644 w 1600"/>
              <a:gd name="T101" fmla="*/ 1800823 h 1624"/>
              <a:gd name="T102" fmla="*/ 1118295 w 1600"/>
              <a:gd name="T103" fmla="*/ 1795685 h 1624"/>
              <a:gd name="T104" fmla="*/ 1128415 w 1600"/>
              <a:gd name="T105" fmla="*/ 1790548 h 1624"/>
              <a:gd name="T106" fmla="*/ 1153716 w 1600"/>
              <a:gd name="T107" fmla="*/ 1780272 h 1624"/>
              <a:gd name="T108" fmla="*/ 1518047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FF0000"/>
          </a:solidFill>
          <a:ln w="38100" cap="flat" cmpd="sng">
            <a:solidFill>
              <a:srgbClr val="5F5F5F"/>
            </a:solidFill>
            <a:prstDash val="solid"/>
            <a:round/>
            <a:headEnd type="none" w="med" len="med"/>
            <a:tailEnd type="none" w="med" len="med"/>
          </a:ln>
        </p:spPr>
        <p:txBody>
          <a:bodyPr/>
          <a:lstStyle/>
          <a:p>
            <a:endParaRPr lang="en-IE"/>
          </a:p>
        </p:txBody>
      </p:sp>
      <p:sp>
        <p:nvSpPr>
          <p:cNvPr id="77833" name="Text Box 9"/>
          <p:cNvSpPr txBox="1">
            <a:spLocks noChangeArrowheads="1"/>
          </p:cNvSpPr>
          <p:nvPr/>
        </p:nvSpPr>
        <p:spPr bwMode="auto">
          <a:xfrm>
            <a:off x="3930650" y="1479550"/>
            <a:ext cx="152241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Creating and Maintaining </a:t>
            </a:r>
          </a:p>
          <a:p>
            <a:pPr algn="ctr">
              <a:defRPr/>
            </a:pPr>
            <a:r>
              <a:rPr lang="en-GB" sz="1100" b="1" dirty="0">
                <a:solidFill>
                  <a:srgbClr val="000000"/>
                </a:solidFill>
                <a:ea typeface="ＭＳ Ｐゴシック" charset="0"/>
              </a:rPr>
              <a:t>Safe Environments</a:t>
            </a:r>
          </a:p>
        </p:txBody>
      </p:sp>
      <p:sp>
        <p:nvSpPr>
          <p:cNvPr id="77834" name="Text Box 10"/>
          <p:cNvSpPr txBox="1">
            <a:spLocks noChangeArrowheads="1"/>
          </p:cNvSpPr>
          <p:nvPr/>
        </p:nvSpPr>
        <p:spPr bwMode="auto">
          <a:xfrm>
            <a:off x="2581275" y="2457450"/>
            <a:ext cx="134302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1100" b="1" dirty="0" smtClean="0">
                <a:solidFill>
                  <a:srgbClr val="000000"/>
                </a:solidFill>
              </a:rPr>
              <a:t>Communicating </a:t>
            </a:r>
          </a:p>
          <a:p>
            <a:pPr eaLnBrk="1" hangingPunct="1">
              <a:defRPr/>
            </a:pPr>
            <a:r>
              <a:rPr lang="en-GB" sz="1100" b="1" dirty="0" smtClean="0">
                <a:solidFill>
                  <a:srgbClr val="000000"/>
                </a:solidFill>
              </a:rPr>
              <a:t>The Church</a:t>
            </a:r>
            <a:r>
              <a:rPr lang="en-GB" altLang="en-GB" sz="1100" b="1" dirty="0" smtClean="0">
                <a:solidFill>
                  <a:srgbClr val="000000"/>
                </a:solidFill>
              </a:rPr>
              <a:t>’</a:t>
            </a:r>
            <a:r>
              <a:rPr lang="en-GB" sz="1100" b="1" dirty="0" smtClean="0">
                <a:solidFill>
                  <a:srgbClr val="000000"/>
                </a:solidFill>
              </a:rPr>
              <a:t>s Safeguarding</a:t>
            </a:r>
          </a:p>
          <a:p>
            <a:pPr algn="ctr" eaLnBrk="1" hangingPunct="1">
              <a:defRPr/>
            </a:pPr>
            <a:r>
              <a:rPr lang="en-GB" sz="1100" b="1" dirty="0" smtClean="0">
                <a:solidFill>
                  <a:srgbClr val="000000"/>
                </a:solidFill>
              </a:rPr>
              <a:t>Message</a:t>
            </a:r>
          </a:p>
        </p:txBody>
      </p:sp>
      <p:sp>
        <p:nvSpPr>
          <p:cNvPr id="77835" name="Text Box 11"/>
          <p:cNvSpPr txBox="1">
            <a:spLocks noChangeArrowheads="1"/>
          </p:cNvSpPr>
          <p:nvPr/>
        </p:nvSpPr>
        <p:spPr bwMode="auto">
          <a:xfrm>
            <a:off x="5765800" y="4246562"/>
            <a:ext cx="11112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Care  and Support for the </a:t>
            </a:r>
          </a:p>
          <a:p>
            <a:pPr>
              <a:defRPr/>
            </a:pPr>
            <a:r>
              <a:rPr lang="en-GB" sz="1100" b="1" dirty="0">
                <a:solidFill>
                  <a:srgbClr val="000000"/>
                </a:solidFill>
                <a:ea typeface="ＭＳ Ｐゴシック" charset="0"/>
              </a:rPr>
              <a:t>Complainant</a:t>
            </a:r>
          </a:p>
        </p:txBody>
      </p:sp>
      <p:sp>
        <p:nvSpPr>
          <p:cNvPr id="77836" name="Text Box 12"/>
          <p:cNvSpPr txBox="1">
            <a:spLocks noChangeArrowheads="1"/>
          </p:cNvSpPr>
          <p:nvPr/>
        </p:nvSpPr>
        <p:spPr bwMode="auto">
          <a:xfrm>
            <a:off x="5692775" y="2457450"/>
            <a:ext cx="12922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Procedures for Responding to Child Protection</a:t>
            </a:r>
          </a:p>
          <a:p>
            <a:pPr algn="ctr">
              <a:defRPr/>
            </a:pPr>
            <a:r>
              <a:rPr lang="en-GB" sz="1100" b="1" dirty="0">
                <a:solidFill>
                  <a:srgbClr val="000000"/>
                </a:solidFill>
                <a:ea typeface="ＭＳ Ｐゴシック" charset="0"/>
              </a:rPr>
              <a:t>Allegations, Concerns and Suspicions </a:t>
            </a:r>
          </a:p>
        </p:txBody>
      </p:sp>
      <p:sp>
        <p:nvSpPr>
          <p:cNvPr id="77837" name="Text Box 13"/>
          <p:cNvSpPr txBox="1">
            <a:spLocks noChangeArrowheads="1"/>
          </p:cNvSpPr>
          <p:nvPr/>
        </p:nvSpPr>
        <p:spPr bwMode="auto">
          <a:xfrm>
            <a:off x="2330450" y="4494212"/>
            <a:ext cx="154781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100" b="1" dirty="0">
                <a:solidFill>
                  <a:srgbClr val="000000"/>
                </a:solidFill>
                <a:ea typeface="ＭＳ Ｐゴシック" charset="0"/>
              </a:rPr>
              <a:t>Training and </a:t>
            </a:r>
          </a:p>
          <a:p>
            <a:pPr algn="ctr">
              <a:defRPr/>
            </a:pPr>
            <a:r>
              <a:rPr lang="en-GB" sz="1100" b="1" dirty="0">
                <a:solidFill>
                  <a:srgbClr val="000000"/>
                </a:solidFill>
                <a:ea typeface="ＭＳ Ｐゴシック" charset="0"/>
              </a:rPr>
              <a:t>Support for Keeping</a:t>
            </a:r>
          </a:p>
          <a:p>
            <a:pPr algn="ctr">
              <a:defRPr/>
            </a:pPr>
            <a:r>
              <a:rPr lang="en-GB" sz="1100" b="1" dirty="0">
                <a:solidFill>
                  <a:srgbClr val="000000"/>
                </a:solidFill>
                <a:ea typeface="ＭＳ Ｐゴシック" charset="0"/>
              </a:rPr>
              <a:t>Children Safe</a:t>
            </a:r>
          </a:p>
        </p:txBody>
      </p:sp>
      <p:sp>
        <p:nvSpPr>
          <p:cNvPr id="77838" name="Text Box 14"/>
          <p:cNvSpPr txBox="1">
            <a:spLocks noChangeArrowheads="1"/>
          </p:cNvSpPr>
          <p:nvPr/>
        </p:nvSpPr>
        <p:spPr bwMode="auto">
          <a:xfrm>
            <a:off x="4202113" y="5380037"/>
            <a:ext cx="1176337"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Care and Management</a:t>
            </a:r>
          </a:p>
          <a:p>
            <a:pPr algn="ctr">
              <a:defRPr/>
            </a:pPr>
            <a:r>
              <a:rPr lang="en-GB" sz="1100" b="1" dirty="0">
                <a:solidFill>
                  <a:srgbClr val="000000"/>
                </a:solidFill>
                <a:ea typeface="ＭＳ Ｐゴシック" charset="0"/>
              </a:rPr>
              <a:t>of the </a:t>
            </a:r>
          </a:p>
          <a:p>
            <a:pPr algn="ctr">
              <a:defRPr/>
            </a:pPr>
            <a:r>
              <a:rPr lang="en-GB" sz="1100" b="1" dirty="0">
                <a:solidFill>
                  <a:srgbClr val="000000"/>
                </a:solidFill>
                <a:ea typeface="ＭＳ Ｐゴシック" charset="0"/>
              </a:rPr>
              <a:t>Respondent</a:t>
            </a:r>
          </a:p>
        </p:txBody>
      </p:sp>
      <p:sp>
        <p:nvSpPr>
          <p:cNvPr id="77839" name="Text Box 15"/>
          <p:cNvSpPr txBox="1">
            <a:spLocks noChangeArrowheads="1"/>
          </p:cNvSpPr>
          <p:nvPr/>
        </p:nvSpPr>
        <p:spPr bwMode="auto">
          <a:xfrm>
            <a:off x="4060825" y="3487737"/>
            <a:ext cx="12731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Implementing  and Monitoring the Standards</a:t>
            </a:r>
          </a:p>
        </p:txBody>
      </p:sp>
    </p:spTree>
    <p:extLst>
      <p:ext uri="{BB962C8B-B14F-4D97-AF65-F5344CB8AC3E}">
        <p14:creationId xmlns:p14="http://schemas.microsoft.com/office/powerpoint/2010/main" val="2151722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332655"/>
            <a:ext cx="7488832" cy="584775"/>
          </a:xfrm>
          <a:prstGeom prst="rect">
            <a:avLst/>
          </a:prstGeom>
          <a:noFill/>
        </p:spPr>
        <p:txBody>
          <a:bodyPr wrap="square" rtlCol="0">
            <a:spAutoFit/>
          </a:bodyPr>
          <a:lstStyle/>
          <a:p>
            <a:pPr algn="ctr"/>
            <a:r>
              <a:rPr lang="en-US" sz="3200" b="1" dirty="0" smtClean="0"/>
              <a:t>Care and Support for the Complainant</a:t>
            </a:r>
          </a:p>
        </p:txBody>
      </p:sp>
      <p:sp>
        <p:nvSpPr>
          <p:cNvPr id="3" name="TextBox 2"/>
          <p:cNvSpPr txBox="1"/>
          <p:nvPr/>
        </p:nvSpPr>
        <p:spPr>
          <a:xfrm>
            <a:off x="539552" y="1735523"/>
            <a:ext cx="7488832" cy="3970318"/>
          </a:xfrm>
          <a:prstGeom prst="rect">
            <a:avLst/>
          </a:prstGeom>
          <a:noFill/>
        </p:spPr>
        <p:txBody>
          <a:bodyPr wrap="square" rtlCol="0">
            <a:spAutoFit/>
          </a:bodyPr>
          <a:lstStyle/>
          <a:p>
            <a:r>
              <a:rPr lang="en-US" dirty="0"/>
              <a:t>3.1 The Church Authority has personnel in place – lay or religious – whose clearly defined roles are to liaise with the person who alleges abuse (the complainant), or their nominated representatives. </a:t>
            </a:r>
            <a:endParaRPr lang="en-US" dirty="0" smtClean="0"/>
          </a:p>
          <a:p>
            <a:endParaRPr lang="en-US" dirty="0" smtClean="0"/>
          </a:p>
          <a:p>
            <a:r>
              <a:rPr lang="en-US" dirty="0" smtClean="0"/>
              <a:t>3.2 </a:t>
            </a:r>
            <a:r>
              <a:rPr lang="en-US" dirty="0"/>
              <a:t>The Church Authority has developed working relationships with the statutory child protection agencies and relevant voluntary </a:t>
            </a:r>
            <a:r>
              <a:rPr lang="en-US" dirty="0" err="1"/>
              <a:t>organisations</a:t>
            </a:r>
            <a:r>
              <a:rPr lang="en-US" dirty="0"/>
              <a:t> within which information, support and assistance is made available to the complainant, and to Church personnel as required. Church personnel seek specialist advice from the statutory child protection services when necessary, e.g. when the complainant is a child. </a:t>
            </a:r>
            <a:endParaRPr lang="en-US" dirty="0" smtClean="0"/>
          </a:p>
          <a:p>
            <a:endParaRPr lang="en-US" dirty="0" smtClean="0"/>
          </a:p>
          <a:p>
            <a:r>
              <a:rPr lang="en-US" dirty="0" smtClean="0"/>
              <a:t>3.3 </a:t>
            </a:r>
            <a:r>
              <a:rPr lang="en-US" dirty="0"/>
              <a:t>The Church Authority offers appropriate pastoral care and support to people who have been abused by Church personnel, which </a:t>
            </a:r>
            <a:r>
              <a:rPr lang="en-US" dirty="0" err="1"/>
              <a:t>recognises</a:t>
            </a:r>
            <a:r>
              <a:rPr lang="en-US" dirty="0"/>
              <a:t> their unique needs. </a:t>
            </a:r>
            <a:endParaRPr lang="en-GB" dirty="0"/>
          </a:p>
        </p:txBody>
      </p:sp>
    </p:spTree>
    <p:extLst>
      <p:ext uri="{BB962C8B-B14F-4D97-AF65-F5344CB8AC3E}">
        <p14:creationId xmlns:p14="http://schemas.microsoft.com/office/powerpoint/2010/main" val="29947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332655"/>
            <a:ext cx="7488832" cy="584775"/>
          </a:xfrm>
          <a:prstGeom prst="rect">
            <a:avLst/>
          </a:prstGeom>
          <a:noFill/>
        </p:spPr>
        <p:txBody>
          <a:bodyPr wrap="square" rtlCol="0">
            <a:spAutoFit/>
          </a:bodyPr>
          <a:lstStyle/>
          <a:p>
            <a:pPr algn="ctr"/>
            <a:r>
              <a:rPr lang="en-US" sz="3200" b="1" dirty="0" smtClean="0"/>
              <a:t>Links to Other Standards</a:t>
            </a:r>
          </a:p>
        </p:txBody>
      </p:sp>
      <p:sp>
        <p:nvSpPr>
          <p:cNvPr id="3" name="TextBox 2"/>
          <p:cNvSpPr txBox="1"/>
          <p:nvPr/>
        </p:nvSpPr>
        <p:spPr>
          <a:xfrm>
            <a:off x="539552" y="1735523"/>
            <a:ext cx="7488832" cy="2031325"/>
          </a:xfrm>
          <a:prstGeom prst="rect">
            <a:avLst/>
          </a:prstGeom>
          <a:noFill/>
        </p:spPr>
        <p:txBody>
          <a:bodyPr wrap="square" rtlCol="0">
            <a:spAutoFit/>
          </a:bodyPr>
          <a:lstStyle/>
          <a:p>
            <a:r>
              <a:rPr lang="en-GB" b="1" dirty="0" smtClean="0"/>
              <a:t>Standard 2 and 4</a:t>
            </a:r>
          </a:p>
          <a:p>
            <a:r>
              <a:rPr lang="en-GB" dirty="0" smtClean="0"/>
              <a:t>Clearly understand the case management process and the role of the support person within that</a:t>
            </a:r>
          </a:p>
          <a:p>
            <a:endParaRPr lang="en-GB" dirty="0"/>
          </a:p>
          <a:p>
            <a:r>
              <a:rPr lang="en-GB" b="1" dirty="0" smtClean="0"/>
              <a:t>Standard 7</a:t>
            </a:r>
          </a:p>
          <a:p>
            <a:r>
              <a:rPr lang="en-GB" dirty="0" smtClean="0"/>
              <a:t>The importance of keeping records up to date, to enable the DLP to produce an internal report on standard 2, 4 and 7 for the Church Authority</a:t>
            </a:r>
            <a:endParaRPr lang="en-GB" dirty="0"/>
          </a:p>
        </p:txBody>
      </p:sp>
    </p:spTree>
    <p:extLst>
      <p:ext uri="{BB962C8B-B14F-4D97-AF65-F5344CB8AC3E}">
        <p14:creationId xmlns:p14="http://schemas.microsoft.com/office/powerpoint/2010/main" val="1125828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4779" y="3001308"/>
            <a:ext cx="5976664" cy="584776"/>
          </a:xfrm>
          <a:prstGeom prst="rect">
            <a:avLst/>
          </a:prstGeom>
          <a:noFill/>
        </p:spPr>
        <p:txBody>
          <a:bodyPr wrap="square" rtlCol="0">
            <a:spAutoFit/>
          </a:bodyPr>
          <a:lstStyle/>
          <a:p>
            <a:pPr algn="ctr"/>
            <a:r>
              <a:rPr lang="en-US" sz="3200" b="1" dirty="0" smtClean="0"/>
              <a:t>Why do we safeguard?</a:t>
            </a:r>
          </a:p>
        </p:txBody>
      </p:sp>
    </p:spTree>
    <p:extLst>
      <p:ext uri="{BB962C8B-B14F-4D97-AF65-F5344CB8AC3E}">
        <p14:creationId xmlns:p14="http://schemas.microsoft.com/office/powerpoint/2010/main" val="2317813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404664"/>
            <a:ext cx="4476481" cy="646331"/>
          </a:xfrm>
          <a:prstGeom prst="rect">
            <a:avLst/>
          </a:prstGeom>
          <a:noFill/>
        </p:spPr>
        <p:txBody>
          <a:bodyPr wrap="none" rtlCol="0">
            <a:spAutoFit/>
          </a:bodyPr>
          <a:lstStyle/>
          <a:p>
            <a:r>
              <a:rPr lang="en-US" sz="3600" dirty="0" smtClean="0">
                <a:solidFill>
                  <a:srgbClr val="0B5323"/>
                </a:solidFill>
              </a:rPr>
              <a:t>Why do we safeguard?</a:t>
            </a:r>
          </a:p>
        </p:txBody>
      </p:sp>
      <p:sp>
        <p:nvSpPr>
          <p:cNvPr id="4" name="Rectangle 3"/>
          <p:cNvSpPr/>
          <p:nvPr/>
        </p:nvSpPr>
        <p:spPr>
          <a:xfrm>
            <a:off x="683568" y="1700808"/>
            <a:ext cx="1731514" cy="646331"/>
          </a:xfrm>
          <a:prstGeom prst="rect">
            <a:avLst/>
          </a:prstGeom>
        </p:spPr>
        <p:txBody>
          <a:bodyPr wrap="none">
            <a:spAutoFit/>
          </a:bodyPr>
          <a:lstStyle/>
          <a:p>
            <a:r>
              <a:rPr lang="en-US" sz="3600" dirty="0" smtClean="0">
                <a:solidFill>
                  <a:srgbClr val="0B5323"/>
                </a:solidFill>
                <a:latin typeface="+mj-lt"/>
              </a:rPr>
              <a:t>The Law</a:t>
            </a:r>
          </a:p>
        </p:txBody>
      </p:sp>
      <p:sp>
        <p:nvSpPr>
          <p:cNvPr id="2" name="TextBox 1"/>
          <p:cNvSpPr txBox="1"/>
          <p:nvPr/>
        </p:nvSpPr>
        <p:spPr>
          <a:xfrm>
            <a:off x="899592" y="2636912"/>
            <a:ext cx="7488832" cy="1754326"/>
          </a:xfrm>
          <a:prstGeom prst="rect">
            <a:avLst/>
          </a:prstGeom>
          <a:noFill/>
        </p:spPr>
        <p:txBody>
          <a:bodyPr wrap="square" rtlCol="0">
            <a:spAutoFit/>
          </a:bodyPr>
          <a:lstStyle/>
          <a:p>
            <a:pPr marL="285750" indent="-285750">
              <a:buFont typeface="Arial"/>
              <a:buChar char="•"/>
            </a:pPr>
            <a:r>
              <a:rPr lang="en-GB" dirty="0" smtClean="0"/>
              <a:t>The United Nations Convention on the Rights of the Child (1989)- recognises children as people with holders of 42 rights which must be respected by the laws of individual countries including the Holy See, Ireland and the United Kingdom.</a:t>
            </a:r>
          </a:p>
          <a:p>
            <a:pPr marL="285750" indent="-285750">
              <a:buFont typeface="Arial"/>
              <a:buChar char="•"/>
            </a:pPr>
            <a:r>
              <a:rPr lang="en-GB" dirty="0" smtClean="0"/>
              <a:t>All of the laws which are discussed later are a part of upholding the rights of children and young people.</a:t>
            </a:r>
            <a:endParaRPr lang="en-GB" dirty="0"/>
          </a:p>
        </p:txBody>
      </p:sp>
    </p:spTree>
    <p:extLst>
      <p:ext uri="{BB962C8B-B14F-4D97-AF65-F5344CB8AC3E}">
        <p14:creationId xmlns:p14="http://schemas.microsoft.com/office/powerpoint/2010/main" val="45586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14.15.13.png"/>
          <p:cNvPicPr>
            <a:picLocks noChangeAspect="1"/>
          </p:cNvPicPr>
          <p:nvPr/>
        </p:nvPicPr>
        <p:blipFill rotWithShape="1">
          <a:blip r:embed="rId3">
            <a:extLst>
              <a:ext uri="{28A0092B-C50C-407E-A947-70E740481C1C}">
                <a14:useLocalDpi xmlns:a14="http://schemas.microsoft.com/office/drawing/2010/main" val="0"/>
              </a:ext>
            </a:extLst>
          </a:blip>
          <a:srcRect t="4872" b="10438"/>
          <a:stretch/>
        </p:blipFill>
        <p:spPr>
          <a:xfrm>
            <a:off x="0" y="476672"/>
            <a:ext cx="9144000" cy="5404376"/>
          </a:xfrm>
          <a:prstGeom prst="rect">
            <a:avLst/>
          </a:prstGeom>
        </p:spPr>
      </p:pic>
    </p:spTree>
    <p:extLst>
      <p:ext uri="{BB962C8B-B14F-4D97-AF65-F5344CB8AC3E}">
        <p14:creationId xmlns:p14="http://schemas.microsoft.com/office/powerpoint/2010/main" val="191881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057400"/>
            <a:ext cx="5428890" cy="646331"/>
          </a:xfrm>
          <a:prstGeom prst="rect">
            <a:avLst/>
          </a:prstGeom>
          <a:noFill/>
        </p:spPr>
        <p:txBody>
          <a:bodyPr wrap="none" rtlCol="0">
            <a:spAutoFit/>
          </a:bodyPr>
          <a:lstStyle/>
          <a:p>
            <a:r>
              <a:rPr lang="en-US" sz="3600" dirty="0" smtClean="0">
                <a:solidFill>
                  <a:srgbClr val="0B5323"/>
                </a:solidFill>
              </a:rPr>
              <a:t>Key messages from the past</a:t>
            </a:r>
            <a:endParaRPr lang="en-US" sz="3600" dirty="0">
              <a:solidFill>
                <a:srgbClr val="0B5323"/>
              </a:solidFill>
            </a:endParaRPr>
          </a:p>
        </p:txBody>
      </p:sp>
      <p:sp>
        <p:nvSpPr>
          <p:cNvPr id="3" name="TextBox 2"/>
          <p:cNvSpPr txBox="1"/>
          <p:nvPr/>
        </p:nvSpPr>
        <p:spPr>
          <a:xfrm>
            <a:off x="609600" y="3033593"/>
            <a:ext cx="7937622" cy="2616101"/>
          </a:xfrm>
          <a:prstGeom prst="rect">
            <a:avLst/>
          </a:prstGeom>
          <a:noFill/>
        </p:spPr>
        <p:txBody>
          <a:bodyPr wrap="square" rtlCol="0">
            <a:spAutoFit/>
          </a:bodyPr>
          <a:lstStyle/>
          <a:p>
            <a:pPr marL="342900" indent="-342900">
              <a:spcAft>
                <a:spcPts val="600"/>
              </a:spcAft>
              <a:buFont typeface="Arial"/>
              <a:buChar char="•"/>
            </a:pPr>
            <a:r>
              <a:rPr lang="en-US" sz="2200" dirty="0" smtClean="0"/>
              <a:t>Today the welfare of children is of paramount importance, in the past this wasn’t always the case.</a:t>
            </a:r>
          </a:p>
          <a:p>
            <a:pPr marL="342900" indent="-342900">
              <a:spcAft>
                <a:spcPts val="600"/>
              </a:spcAft>
              <a:buFont typeface="Arial"/>
              <a:buChar char="•"/>
            </a:pPr>
            <a:endParaRPr lang="en-US" sz="2200" dirty="0" smtClean="0"/>
          </a:p>
          <a:p>
            <a:pPr marL="342900" indent="-342900">
              <a:spcAft>
                <a:spcPts val="600"/>
              </a:spcAft>
              <a:buFont typeface="Arial"/>
              <a:buChar char="•"/>
            </a:pPr>
            <a:r>
              <a:rPr lang="en-US" sz="2200" dirty="0" smtClean="0"/>
              <a:t>Church-based </a:t>
            </a:r>
            <a:r>
              <a:rPr lang="en-US" sz="2200" dirty="0" err="1" smtClean="0"/>
              <a:t>organisations</a:t>
            </a:r>
            <a:r>
              <a:rPr lang="en-US" sz="2200" dirty="0" smtClean="0"/>
              <a:t> must be responsible for safeguarding in its widest sense (to ensure safe environments and safe practices for young people) as well as ensuring adequate responses to any apparent or reported concerns.</a:t>
            </a:r>
            <a:endParaRPr lang="en-US" sz="2200" dirty="0">
              <a:solidFill>
                <a:schemeClr val="bg1">
                  <a:lumMod val="50000"/>
                </a:schemeClr>
              </a:solidFill>
            </a:endParaRPr>
          </a:p>
        </p:txBody>
      </p:sp>
      <p:sp>
        <p:nvSpPr>
          <p:cNvPr id="4" name="TextBox 3"/>
          <p:cNvSpPr txBox="1"/>
          <p:nvPr/>
        </p:nvSpPr>
        <p:spPr>
          <a:xfrm>
            <a:off x="4572000" y="404664"/>
            <a:ext cx="4476481" cy="646331"/>
          </a:xfrm>
          <a:prstGeom prst="rect">
            <a:avLst/>
          </a:prstGeom>
          <a:noFill/>
        </p:spPr>
        <p:txBody>
          <a:bodyPr wrap="none" rtlCol="0">
            <a:spAutoFit/>
          </a:bodyPr>
          <a:lstStyle/>
          <a:p>
            <a:r>
              <a:rPr lang="en-US" sz="3600" dirty="0" smtClean="0">
                <a:solidFill>
                  <a:srgbClr val="0B5323"/>
                </a:solidFill>
              </a:rPr>
              <a:t>Why do we safeguard?</a:t>
            </a:r>
          </a:p>
        </p:txBody>
      </p:sp>
    </p:spTree>
    <p:extLst>
      <p:ext uri="{BB962C8B-B14F-4D97-AF65-F5344CB8AC3E}">
        <p14:creationId xmlns:p14="http://schemas.microsoft.com/office/powerpoint/2010/main" val="138449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smtClean="0">
                <a:solidFill>
                  <a:srgbClr val="0B5323"/>
                </a:solidFill>
              </a:rPr>
              <a:t>Welcome</a:t>
            </a:r>
            <a:endParaRPr lang="en-US" sz="3200" b="1" dirty="0">
              <a:solidFill>
                <a:srgbClr val="0B5323"/>
              </a:solidFill>
            </a:endParaRPr>
          </a:p>
          <a:p>
            <a:endParaRPr lang="en-US" sz="3200" b="1" dirty="0">
              <a:solidFill>
                <a:srgbClr val="0B5323"/>
              </a:solidFill>
            </a:endParaRPr>
          </a:p>
          <a:p>
            <a:r>
              <a:rPr lang="en-US" sz="3200" b="1" dirty="0" smtClean="0">
                <a:solidFill>
                  <a:srgbClr val="0B5323"/>
                </a:solidFill>
              </a:rPr>
              <a:t>Colette Stevenson</a:t>
            </a:r>
          </a:p>
        </p:txBody>
      </p:sp>
    </p:spTree>
    <p:extLst>
      <p:ext uri="{BB962C8B-B14F-4D97-AF65-F5344CB8AC3E}">
        <p14:creationId xmlns:p14="http://schemas.microsoft.com/office/powerpoint/2010/main" val="395729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404664"/>
            <a:ext cx="4476481" cy="646331"/>
          </a:xfrm>
          <a:prstGeom prst="rect">
            <a:avLst/>
          </a:prstGeom>
          <a:noFill/>
        </p:spPr>
        <p:txBody>
          <a:bodyPr wrap="none" rtlCol="0">
            <a:spAutoFit/>
          </a:bodyPr>
          <a:lstStyle/>
          <a:p>
            <a:r>
              <a:rPr lang="en-US" sz="3600" dirty="0" smtClean="0">
                <a:solidFill>
                  <a:srgbClr val="0B5323"/>
                </a:solidFill>
              </a:rPr>
              <a:t>Why do we safeguard?</a:t>
            </a:r>
          </a:p>
        </p:txBody>
      </p:sp>
      <p:sp>
        <p:nvSpPr>
          <p:cNvPr id="6" name="TextBox 5"/>
          <p:cNvSpPr txBox="1"/>
          <p:nvPr/>
        </p:nvSpPr>
        <p:spPr>
          <a:xfrm>
            <a:off x="609600" y="3645024"/>
            <a:ext cx="7937622" cy="1892826"/>
          </a:xfrm>
          <a:prstGeom prst="rect">
            <a:avLst/>
          </a:prstGeom>
          <a:noFill/>
        </p:spPr>
        <p:txBody>
          <a:bodyPr wrap="square" rtlCol="0">
            <a:spAutoFit/>
          </a:bodyPr>
          <a:lstStyle/>
          <a:p>
            <a:pPr>
              <a:spcAft>
                <a:spcPts val="600"/>
              </a:spcAft>
            </a:pPr>
            <a:r>
              <a:rPr lang="en-US" sz="2200" dirty="0" smtClean="0"/>
              <a:t>Safeguarding children is a practical living out of the baptismal vocation of every member of the Church to ensure the safety and well-being of those ‘little ones’ whom the Lord sets before us as those to whom the ‘kingdom of God belongs’. </a:t>
            </a:r>
          </a:p>
          <a:p>
            <a:endParaRPr lang="en-US" sz="1200" dirty="0" smtClean="0"/>
          </a:p>
          <a:p>
            <a:r>
              <a:rPr lang="en-US" sz="1200" dirty="0" smtClean="0">
                <a:solidFill>
                  <a:schemeClr val="bg1">
                    <a:lumMod val="50000"/>
                  </a:schemeClr>
                </a:solidFill>
              </a:rPr>
              <a:t>(Mt 19:14)</a:t>
            </a:r>
          </a:p>
          <a:p>
            <a:endParaRPr lang="en-US" dirty="0"/>
          </a:p>
        </p:txBody>
      </p:sp>
      <p:sp>
        <p:nvSpPr>
          <p:cNvPr id="4" name="Rectangle 3"/>
          <p:cNvSpPr/>
          <p:nvPr/>
        </p:nvSpPr>
        <p:spPr>
          <a:xfrm>
            <a:off x="683568" y="2492896"/>
            <a:ext cx="2279741" cy="646331"/>
          </a:xfrm>
          <a:prstGeom prst="rect">
            <a:avLst/>
          </a:prstGeom>
        </p:spPr>
        <p:txBody>
          <a:bodyPr wrap="none">
            <a:spAutoFit/>
          </a:bodyPr>
          <a:lstStyle/>
          <a:p>
            <a:r>
              <a:rPr lang="en-US" sz="3600" dirty="0" smtClean="0">
                <a:solidFill>
                  <a:srgbClr val="0B5323"/>
                </a:solidFill>
                <a:latin typeface="+mj-lt"/>
              </a:rPr>
              <a:t>The Gospel</a:t>
            </a:r>
            <a:endParaRPr lang="en-US" sz="3600" dirty="0">
              <a:solidFill>
                <a:srgbClr val="0B5323"/>
              </a:solidFill>
              <a:latin typeface="+mj-lt"/>
            </a:endParaRPr>
          </a:p>
        </p:txBody>
      </p:sp>
    </p:spTree>
    <p:extLst>
      <p:ext uri="{BB962C8B-B14F-4D97-AF65-F5344CB8AC3E}">
        <p14:creationId xmlns:p14="http://schemas.microsoft.com/office/powerpoint/2010/main" val="253429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708920"/>
            <a:ext cx="6365845" cy="2062103"/>
          </a:xfrm>
          <a:prstGeom prst="rect">
            <a:avLst/>
          </a:prstGeom>
          <a:noFill/>
        </p:spPr>
        <p:txBody>
          <a:bodyPr wrap="non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Towards a Theology of Safeguarding</a:t>
            </a:r>
          </a:p>
          <a:p>
            <a:pPr algn="ctr"/>
            <a:endParaRPr lang="en-US" sz="3200" b="1" dirty="0">
              <a:solidFill>
                <a:schemeClr val="tx1">
                  <a:lumMod val="95000"/>
                  <a:lumOff val="5000"/>
                </a:schemeClr>
              </a:solidFill>
            </a:endParaRPr>
          </a:p>
          <a:p>
            <a:pPr algn="ctr"/>
            <a:r>
              <a:rPr lang="en-US" sz="3200" b="1" dirty="0" smtClean="0">
                <a:solidFill>
                  <a:schemeClr val="tx1">
                    <a:lumMod val="95000"/>
                    <a:lumOff val="5000"/>
                  </a:schemeClr>
                </a:solidFill>
              </a:rPr>
              <a:t>Jane Ferguson</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484525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1093" y="2708920"/>
            <a:ext cx="1318991" cy="584776"/>
          </a:xfrm>
          <a:prstGeom prst="rect">
            <a:avLst/>
          </a:prstGeom>
          <a:noFill/>
        </p:spPr>
        <p:txBody>
          <a:bodyPr wrap="none" rtlCol="0">
            <a:spAutoFit/>
          </a:bodyPr>
          <a:lstStyle/>
          <a:p>
            <a:pPr algn="ctr"/>
            <a:r>
              <a:rPr lang="en-US" sz="3200" b="1" dirty="0" smtClean="0">
                <a:solidFill>
                  <a:schemeClr val="tx1">
                    <a:lumMod val="95000"/>
                    <a:lumOff val="5000"/>
                  </a:schemeClr>
                </a:solidFill>
              </a:rPr>
              <a:t>BREAK</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09315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708920"/>
            <a:ext cx="6173284"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Complainant Informed</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2534633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7696" y="31841"/>
            <a:ext cx="6173284"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Complainant Informed</a:t>
            </a:r>
            <a:endParaRPr lang="en-US" sz="3200" b="1" dirty="0">
              <a:solidFill>
                <a:schemeClr val="tx1">
                  <a:lumMod val="95000"/>
                  <a:lumOff val="5000"/>
                </a:schemeClr>
              </a:solidFill>
            </a:endParaRPr>
          </a:p>
        </p:txBody>
      </p:sp>
      <p:sp>
        <p:nvSpPr>
          <p:cNvPr id="5" name="TextBox 4"/>
          <p:cNvSpPr txBox="1"/>
          <p:nvPr/>
        </p:nvSpPr>
        <p:spPr>
          <a:xfrm>
            <a:off x="179512" y="2348880"/>
            <a:ext cx="8995973" cy="4031873"/>
          </a:xfrm>
          <a:prstGeom prst="rect">
            <a:avLst/>
          </a:prstGeom>
          <a:noFill/>
        </p:spPr>
        <p:txBody>
          <a:bodyPr wrap="none" rtlCol="0">
            <a:spAutoFit/>
          </a:bodyPr>
          <a:lstStyle/>
          <a:p>
            <a:r>
              <a:rPr lang="en-US" sz="3200" dirty="0" smtClean="0">
                <a:solidFill>
                  <a:schemeClr val="tx1">
                    <a:lumMod val="95000"/>
                    <a:lumOff val="5000"/>
                  </a:schemeClr>
                </a:solidFill>
              </a:rPr>
              <a:t>It is part of your role to keep the complainant </a:t>
            </a:r>
            <a:endParaRPr lang="en-US" sz="3200" dirty="0">
              <a:solidFill>
                <a:schemeClr val="tx1">
                  <a:lumMod val="95000"/>
                  <a:lumOff val="5000"/>
                </a:schemeClr>
              </a:solidFill>
            </a:endParaRPr>
          </a:p>
          <a:p>
            <a:r>
              <a:rPr lang="en-US" sz="3200" dirty="0" smtClean="0">
                <a:solidFill>
                  <a:schemeClr val="tx1">
                    <a:lumMod val="95000"/>
                    <a:lumOff val="5000"/>
                  </a:schemeClr>
                </a:solidFill>
              </a:rPr>
              <a:t>up to date with the process of their case and provide</a:t>
            </a:r>
          </a:p>
          <a:p>
            <a:r>
              <a:rPr lang="en-US" sz="3200" dirty="0" smtClean="0">
                <a:solidFill>
                  <a:schemeClr val="tx1">
                    <a:lumMod val="95000"/>
                    <a:lumOff val="5000"/>
                  </a:schemeClr>
                </a:solidFill>
              </a:rPr>
              <a:t>them with appropriate support or counseling.</a:t>
            </a:r>
          </a:p>
          <a:p>
            <a:r>
              <a:rPr lang="en-US" sz="3200" dirty="0" smtClean="0">
                <a:solidFill>
                  <a:schemeClr val="tx1">
                    <a:lumMod val="95000"/>
                    <a:lumOff val="5000"/>
                  </a:schemeClr>
                </a:solidFill>
              </a:rPr>
              <a:t>To do  this you need to understand the process of </a:t>
            </a:r>
          </a:p>
          <a:p>
            <a:r>
              <a:rPr lang="en-US" sz="3200" dirty="0">
                <a:solidFill>
                  <a:schemeClr val="tx1">
                    <a:lumMod val="95000"/>
                    <a:lumOff val="5000"/>
                  </a:schemeClr>
                </a:solidFill>
              </a:rPr>
              <a:t>c</a:t>
            </a:r>
            <a:r>
              <a:rPr lang="en-US" sz="3200" dirty="0" smtClean="0">
                <a:solidFill>
                  <a:schemeClr val="tx1">
                    <a:lumMod val="95000"/>
                    <a:lumOff val="5000"/>
                  </a:schemeClr>
                </a:solidFill>
              </a:rPr>
              <a:t>ase management which you can attend training on.  </a:t>
            </a:r>
          </a:p>
          <a:p>
            <a:r>
              <a:rPr lang="en-US" sz="3200" dirty="0" smtClean="0">
                <a:solidFill>
                  <a:schemeClr val="tx1">
                    <a:lumMod val="95000"/>
                    <a:lumOff val="5000"/>
                  </a:schemeClr>
                </a:solidFill>
              </a:rPr>
              <a:t>But you should also be kept informed of the case by</a:t>
            </a:r>
          </a:p>
          <a:p>
            <a:r>
              <a:rPr lang="en-US" sz="3200" dirty="0" smtClean="0">
                <a:solidFill>
                  <a:schemeClr val="tx1">
                    <a:lumMod val="95000"/>
                    <a:lumOff val="5000"/>
                  </a:schemeClr>
                </a:solidFill>
              </a:rPr>
              <a:t>the DLP through regular meetings.</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1567535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7696" y="31841"/>
            <a:ext cx="6173284"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Complainant Informed</a:t>
            </a:r>
            <a:endParaRPr lang="en-US" sz="3200" b="1" dirty="0">
              <a:solidFill>
                <a:schemeClr val="tx1">
                  <a:lumMod val="95000"/>
                  <a:lumOff val="5000"/>
                </a:schemeClr>
              </a:solidFill>
            </a:endParaRPr>
          </a:p>
        </p:txBody>
      </p:sp>
      <p:sp>
        <p:nvSpPr>
          <p:cNvPr id="5" name="TextBox 4"/>
          <p:cNvSpPr txBox="1"/>
          <p:nvPr/>
        </p:nvSpPr>
        <p:spPr>
          <a:xfrm>
            <a:off x="179512" y="1628800"/>
            <a:ext cx="9056887" cy="4524315"/>
          </a:xfrm>
          <a:prstGeom prst="rect">
            <a:avLst/>
          </a:prstGeom>
          <a:noFill/>
        </p:spPr>
        <p:txBody>
          <a:bodyPr wrap="none" rtlCol="0">
            <a:spAutoFit/>
          </a:bodyPr>
          <a:lstStyle/>
          <a:p>
            <a:r>
              <a:rPr lang="en-US" sz="3200" dirty="0" smtClean="0">
                <a:solidFill>
                  <a:schemeClr val="tx1">
                    <a:lumMod val="95000"/>
                    <a:lumOff val="5000"/>
                  </a:schemeClr>
                </a:solidFill>
              </a:rPr>
              <a:t>During your meetings with complainant they may </a:t>
            </a:r>
          </a:p>
          <a:p>
            <a:r>
              <a:rPr lang="en-US" sz="3200" dirty="0" smtClean="0">
                <a:solidFill>
                  <a:schemeClr val="tx1">
                    <a:lumMod val="95000"/>
                    <a:lumOff val="5000"/>
                  </a:schemeClr>
                </a:solidFill>
              </a:rPr>
              <a:t>require support:</a:t>
            </a:r>
          </a:p>
          <a:p>
            <a:pPr marL="457200" indent="-457200">
              <a:buFont typeface="Arial"/>
              <a:buChar char="•"/>
            </a:pPr>
            <a:r>
              <a:rPr lang="en-US" sz="3200" dirty="0" smtClean="0">
                <a:solidFill>
                  <a:schemeClr val="tx1">
                    <a:lumMod val="95000"/>
                    <a:lumOff val="5000"/>
                  </a:schemeClr>
                </a:solidFill>
              </a:rPr>
              <a:t>If it’s about </a:t>
            </a:r>
            <a:r>
              <a:rPr lang="en-GB" sz="3200" dirty="0" smtClean="0">
                <a:solidFill>
                  <a:schemeClr val="tx1">
                    <a:lumMod val="95000"/>
                    <a:lumOff val="5000"/>
                  </a:schemeClr>
                </a:solidFill>
              </a:rPr>
              <a:t>counselling</a:t>
            </a:r>
            <a:r>
              <a:rPr lang="en-US" sz="3200" dirty="0" smtClean="0">
                <a:solidFill>
                  <a:schemeClr val="tx1">
                    <a:lumMod val="95000"/>
                    <a:lumOff val="5000"/>
                  </a:schemeClr>
                </a:solidFill>
              </a:rPr>
              <a:t> refer to Towards Healing</a:t>
            </a:r>
          </a:p>
          <a:p>
            <a:pPr marL="457200" indent="-457200">
              <a:buFont typeface="Arial"/>
              <a:buChar char="•"/>
            </a:pPr>
            <a:r>
              <a:rPr lang="en-US" sz="3200" dirty="0" smtClean="0">
                <a:solidFill>
                  <a:schemeClr val="tx1">
                    <a:lumMod val="95000"/>
                    <a:lumOff val="5000"/>
                  </a:schemeClr>
                </a:solidFill>
              </a:rPr>
              <a:t>It it’s about spiritual help refer to Toward Peace</a:t>
            </a:r>
          </a:p>
          <a:p>
            <a:pPr marL="457200" indent="-457200">
              <a:buFont typeface="Arial"/>
              <a:buChar char="•"/>
            </a:pPr>
            <a:r>
              <a:rPr lang="en-US" sz="3200" dirty="0" smtClean="0">
                <a:solidFill>
                  <a:schemeClr val="tx1">
                    <a:lumMod val="95000"/>
                    <a:lumOff val="5000"/>
                  </a:schemeClr>
                </a:solidFill>
              </a:rPr>
              <a:t>If it’s about anything else speak to the DLP</a:t>
            </a:r>
          </a:p>
          <a:p>
            <a:pPr marL="457200" indent="-457200">
              <a:buFont typeface="Arial"/>
              <a:buChar char="•"/>
            </a:pPr>
            <a:r>
              <a:rPr lang="en-US" sz="3200" dirty="0" smtClean="0">
                <a:solidFill>
                  <a:schemeClr val="tx1">
                    <a:lumMod val="95000"/>
                    <a:lumOff val="5000"/>
                  </a:schemeClr>
                </a:solidFill>
              </a:rPr>
              <a:t>Its important you document and record these </a:t>
            </a:r>
          </a:p>
          <a:p>
            <a:r>
              <a:rPr lang="en-US" sz="3200" dirty="0" smtClean="0">
                <a:solidFill>
                  <a:schemeClr val="tx1">
                    <a:lumMod val="95000"/>
                    <a:lumOff val="5000"/>
                  </a:schemeClr>
                </a:solidFill>
              </a:rPr>
              <a:t>	requests and pass to the DLP to put in the case file</a:t>
            </a:r>
          </a:p>
          <a:p>
            <a:endParaRPr lang="en-US" sz="3200" dirty="0">
              <a:solidFill>
                <a:schemeClr val="tx1">
                  <a:lumMod val="95000"/>
                  <a:lumOff val="5000"/>
                </a:schemeClr>
              </a:solidFill>
            </a:endParaRPr>
          </a:p>
          <a:p>
            <a:r>
              <a:rPr lang="en-US" sz="3200" b="1" dirty="0" smtClean="0">
                <a:solidFill>
                  <a:schemeClr val="tx1">
                    <a:lumMod val="95000"/>
                    <a:lumOff val="5000"/>
                  </a:schemeClr>
                </a:solidFill>
              </a:rPr>
              <a:t>Refer to Handout</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3268473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340" y="2708920"/>
            <a:ext cx="8106506" cy="2062103"/>
          </a:xfrm>
          <a:prstGeom prst="rect">
            <a:avLst/>
          </a:prstGeom>
          <a:noFill/>
        </p:spPr>
        <p:txBody>
          <a:bodyPr wrap="non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Practical Experience of Being a Support Person</a:t>
            </a:r>
            <a:endParaRPr lang="en-US" sz="3200" b="1" dirty="0">
              <a:solidFill>
                <a:schemeClr val="tx1">
                  <a:lumMod val="95000"/>
                  <a:lumOff val="5000"/>
                </a:schemeClr>
              </a:solidFill>
            </a:endParaRPr>
          </a:p>
          <a:p>
            <a:pPr algn="ctr"/>
            <a:r>
              <a:rPr lang="en-US" sz="3200" b="1" dirty="0" smtClean="0">
                <a:solidFill>
                  <a:schemeClr val="tx1">
                    <a:lumMod val="95000"/>
                    <a:lumOff val="5000"/>
                  </a:schemeClr>
                </a:solidFill>
              </a:rPr>
              <a:t>Jane Ferguson</a:t>
            </a:r>
          </a:p>
          <a:p>
            <a:pPr algn="ctr"/>
            <a:r>
              <a:rPr lang="en-US" sz="3200" b="1" dirty="0" smtClean="0">
                <a:solidFill>
                  <a:schemeClr val="tx1">
                    <a:lumMod val="95000"/>
                    <a:lumOff val="5000"/>
                  </a:schemeClr>
                </a:solidFill>
              </a:rPr>
              <a:t>Liam </a:t>
            </a:r>
            <a:r>
              <a:rPr lang="en-US" sz="3200" b="1" dirty="0" err="1" smtClean="0">
                <a:solidFill>
                  <a:schemeClr val="tx1">
                    <a:lumMod val="95000"/>
                    <a:lumOff val="5000"/>
                  </a:schemeClr>
                </a:solidFill>
              </a:rPr>
              <a:t>Lally</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820894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4342" y="2708920"/>
            <a:ext cx="1372491" cy="584776"/>
          </a:xfrm>
          <a:prstGeom prst="rect">
            <a:avLst/>
          </a:prstGeom>
          <a:noFill/>
        </p:spPr>
        <p:txBody>
          <a:bodyPr wrap="none" rtlCol="0">
            <a:spAutoFit/>
          </a:bodyPr>
          <a:lstStyle/>
          <a:p>
            <a:pPr algn="ctr"/>
            <a:r>
              <a:rPr lang="en-US" sz="3200" b="1" dirty="0" smtClean="0">
                <a:solidFill>
                  <a:schemeClr val="tx1">
                    <a:lumMod val="95000"/>
                    <a:lumOff val="5000"/>
                  </a:schemeClr>
                </a:solidFill>
              </a:rPr>
              <a:t>LUNCH</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695212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736" y="2817872"/>
            <a:ext cx="5355072" cy="2062103"/>
          </a:xfrm>
          <a:prstGeom prst="rect">
            <a:avLst/>
          </a:prstGeom>
          <a:noFill/>
        </p:spPr>
        <p:txBody>
          <a:bodyPr wrap="square" rtlCol="0">
            <a:spAutoFit/>
          </a:bodyPr>
          <a:lstStyle/>
          <a:p>
            <a:pPr algn="ctr"/>
            <a:r>
              <a:rPr lang="en-US" sz="3200" b="1" dirty="0" smtClean="0">
                <a:solidFill>
                  <a:schemeClr val="tx1">
                    <a:lumMod val="95000"/>
                    <a:lumOff val="5000"/>
                  </a:schemeClr>
                </a:solidFill>
              </a:rPr>
              <a:t>Support</a:t>
            </a:r>
          </a:p>
          <a:p>
            <a:pPr algn="ctr"/>
            <a:endParaRPr lang="en-US" sz="3200" b="1" dirty="0">
              <a:solidFill>
                <a:schemeClr val="tx1">
                  <a:lumMod val="95000"/>
                  <a:lumOff val="5000"/>
                </a:schemeClr>
              </a:solidFill>
            </a:endParaRPr>
          </a:p>
          <a:p>
            <a:pPr algn="ctr"/>
            <a:r>
              <a:rPr lang="en-US" sz="3200" b="1" dirty="0" smtClean="0">
                <a:solidFill>
                  <a:schemeClr val="tx1">
                    <a:lumMod val="95000"/>
                    <a:lumOff val="5000"/>
                  </a:schemeClr>
                </a:solidFill>
              </a:rPr>
              <a:t>Colette Stevenson</a:t>
            </a:r>
          </a:p>
          <a:p>
            <a:pPr algn="ctr"/>
            <a:r>
              <a:rPr lang="en-US" sz="3200" b="1" dirty="0" err="1" smtClean="0">
                <a:solidFill>
                  <a:schemeClr val="tx1">
                    <a:lumMod val="95000"/>
                    <a:lumOff val="5000"/>
                  </a:schemeClr>
                </a:solidFill>
              </a:rPr>
              <a:t>Una</a:t>
            </a:r>
            <a:r>
              <a:rPr lang="en-US" sz="3200" b="1" dirty="0" smtClean="0">
                <a:solidFill>
                  <a:schemeClr val="tx1">
                    <a:lumMod val="95000"/>
                    <a:lumOff val="5000"/>
                  </a:schemeClr>
                </a:solidFill>
              </a:rPr>
              <a:t> Allen</a:t>
            </a:r>
          </a:p>
        </p:txBody>
      </p:sp>
    </p:spTree>
    <p:extLst>
      <p:ext uri="{BB962C8B-B14F-4D97-AF65-F5344CB8AC3E}">
        <p14:creationId xmlns:p14="http://schemas.microsoft.com/office/powerpoint/2010/main" val="975315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548680"/>
            <a:ext cx="3722494" cy="584775"/>
          </a:xfrm>
          <a:prstGeom prst="rect">
            <a:avLst/>
          </a:prstGeom>
          <a:noFill/>
        </p:spPr>
        <p:txBody>
          <a:bodyPr wrap="none" rtlCol="0">
            <a:spAutoFit/>
          </a:bodyPr>
          <a:lstStyle/>
          <a:p>
            <a:r>
              <a:rPr lang="en-US" sz="3200" b="1" smtClean="0">
                <a:solidFill>
                  <a:schemeClr val="tx1">
                    <a:lumMod val="95000"/>
                    <a:lumOff val="5000"/>
                  </a:schemeClr>
                </a:solidFill>
              </a:rPr>
              <a:t>Who needs support?</a:t>
            </a:r>
          </a:p>
        </p:txBody>
      </p:sp>
      <p:sp>
        <p:nvSpPr>
          <p:cNvPr id="3" name="TextBox 2"/>
          <p:cNvSpPr txBox="1"/>
          <p:nvPr/>
        </p:nvSpPr>
        <p:spPr>
          <a:xfrm>
            <a:off x="323528" y="1700808"/>
            <a:ext cx="2360967" cy="1077218"/>
          </a:xfrm>
          <a:prstGeom prst="rect">
            <a:avLst/>
          </a:prstGeom>
          <a:noFill/>
        </p:spPr>
        <p:txBody>
          <a:bodyPr wrap="none" rtlCol="0">
            <a:spAutoFit/>
          </a:bodyPr>
          <a:lstStyle/>
          <a:p>
            <a:r>
              <a:rPr lang="en-US" sz="3200" b="1" dirty="0" smtClean="0">
                <a:solidFill>
                  <a:schemeClr val="tx1">
                    <a:lumMod val="95000"/>
                    <a:lumOff val="5000"/>
                  </a:schemeClr>
                </a:solidFill>
              </a:rPr>
              <a:t>Complainant</a:t>
            </a:r>
          </a:p>
          <a:p>
            <a:endParaRPr lang="en-US" sz="3200" b="1" dirty="0" smtClean="0">
              <a:solidFill>
                <a:schemeClr val="tx1">
                  <a:lumMod val="95000"/>
                  <a:lumOff val="5000"/>
                </a:schemeClr>
              </a:solidFill>
            </a:endParaRPr>
          </a:p>
        </p:txBody>
      </p:sp>
      <p:sp>
        <p:nvSpPr>
          <p:cNvPr id="5" name="TextBox 4"/>
          <p:cNvSpPr txBox="1"/>
          <p:nvPr/>
        </p:nvSpPr>
        <p:spPr>
          <a:xfrm>
            <a:off x="338708" y="2378412"/>
            <a:ext cx="2225096" cy="1077218"/>
          </a:xfrm>
          <a:prstGeom prst="rect">
            <a:avLst/>
          </a:prstGeom>
          <a:noFill/>
        </p:spPr>
        <p:txBody>
          <a:bodyPr wrap="none" rtlCol="0">
            <a:spAutoFit/>
          </a:bodyPr>
          <a:lstStyle/>
          <a:p>
            <a:r>
              <a:rPr lang="en-US" sz="3200" b="1" smtClean="0">
                <a:solidFill>
                  <a:schemeClr val="tx1">
                    <a:lumMod val="95000"/>
                    <a:lumOff val="5000"/>
                  </a:schemeClr>
                </a:solidFill>
              </a:rPr>
              <a:t>Respondent</a:t>
            </a:r>
          </a:p>
          <a:p>
            <a:endParaRPr lang="en-US" sz="3200" b="1" smtClean="0">
              <a:solidFill>
                <a:schemeClr val="tx1">
                  <a:lumMod val="95000"/>
                  <a:lumOff val="5000"/>
                </a:schemeClr>
              </a:solidFill>
            </a:endParaRPr>
          </a:p>
        </p:txBody>
      </p:sp>
      <p:sp>
        <p:nvSpPr>
          <p:cNvPr id="6" name="TextBox 5"/>
          <p:cNvSpPr txBox="1"/>
          <p:nvPr/>
        </p:nvSpPr>
        <p:spPr>
          <a:xfrm>
            <a:off x="350685" y="3069421"/>
            <a:ext cx="2455159" cy="1077218"/>
          </a:xfrm>
          <a:prstGeom prst="rect">
            <a:avLst/>
          </a:prstGeom>
          <a:noFill/>
        </p:spPr>
        <p:txBody>
          <a:bodyPr wrap="none" rtlCol="0">
            <a:spAutoFit/>
          </a:bodyPr>
          <a:lstStyle/>
          <a:p>
            <a:r>
              <a:rPr lang="en-US" sz="3200" b="1" smtClean="0">
                <a:solidFill>
                  <a:schemeClr val="tx1">
                    <a:lumMod val="95000"/>
                    <a:lumOff val="5000"/>
                  </a:schemeClr>
                </a:solidFill>
              </a:rPr>
              <a:t>Congregation</a:t>
            </a:r>
          </a:p>
          <a:p>
            <a:endParaRPr lang="en-US" sz="3200" b="1" smtClean="0">
              <a:solidFill>
                <a:schemeClr val="tx1">
                  <a:lumMod val="95000"/>
                  <a:lumOff val="5000"/>
                </a:schemeClr>
              </a:solidFill>
            </a:endParaRPr>
          </a:p>
        </p:txBody>
      </p:sp>
      <p:sp>
        <p:nvSpPr>
          <p:cNvPr id="7" name="TextBox 6"/>
          <p:cNvSpPr txBox="1"/>
          <p:nvPr/>
        </p:nvSpPr>
        <p:spPr>
          <a:xfrm>
            <a:off x="350685" y="3760430"/>
            <a:ext cx="4182171" cy="1077218"/>
          </a:xfrm>
          <a:prstGeom prst="rect">
            <a:avLst/>
          </a:prstGeom>
          <a:noFill/>
        </p:spPr>
        <p:txBody>
          <a:bodyPr wrap="none" rtlCol="0">
            <a:spAutoFit/>
          </a:bodyPr>
          <a:lstStyle/>
          <a:p>
            <a:r>
              <a:rPr lang="en-US" sz="3200" b="1" dirty="0" smtClean="0">
                <a:solidFill>
                  <a:schemeClr val="tx1">
                    <a:lumMod val="95000"/>
                    <a:lumOff val="5000"/>
                  </a:schemeClr>
                </a:solidFill>
              </a:rPr>
              <a:t>Safeguarding Personnel</a:t>
            </a:r>
          </a:p>
          <a:p>
            <a:endParaRPr lang="en-US" sz="3200" b="1" dirty="0" smtClean="0">
              <a:solidFill>
                <a:schemeClr val="tx1">
                  <a:lumMod val="95000"/>
                  <a:lumOff val="5000"/>
                </a:schemeClr>
              </a:solidFill>
            </a:endParaRPr>
          </a:p>
        </p:txBody>
      </p:sp>
      <p:sp>
        <p:nvSpPr>
          <p:cNvPr id="8" name="TextBox 7"/>
          <p:cNvSpPr txBox="1"/>
          <p:nvPr/>
        </p:nvSpPr>
        <p:spPr>
          <a:xfrm>
            <a:off x="472718" y="4472207"/>
            <a:ext cx="184666" cy="1077218"/>
          </a:xfrm>
          <a:prstGeom prst="rect">
            <a:avLst/>
          </a:prstGeom>
          <a:noFill/>
        </p:spPr>
        <p:txBody>
          <a:bodyPr wrap="none" rtlCol="0">
            <a:spAutoFit/>
          </a:bodyPr>
          <a:lstStyle/>
          <a:p>
            <a:endParaRPr lang="en-US" sz="3200" b="1" dirty="0" smtClean="0">
              <a:solidFill>
                <a:schemeClr val="tx1">
                  <a:lumMod val="95000"/>
                  <a:lumOff val="5000"/>
                </a:schemeClr>
              </a:solidFill>
            </a:endParaRPr>
          </a:p>
          <a:p>
            <a:endParaRPr lang="en-US" sz="3200" b="1" dirty="0" smtClean="0">
              <a:solidFill>
                <a:schemeClr val="tx1">
                  <a:lumMod val="95000"/>
                  <a:lumOff val="5000"/>
                </a:schemeClr>
              </a:solidFill>
            </a:endParaRPr>
          </a:p>
        </p:txBody>
      </p:sp>
    </p:spTree>
    <p:extLst>
      <p:ext uri="{BB962C8B-B14F-4D97-AF65-F5344CB8AC3E}">
        <p14:creationId xmlns:p14="http://schemas.microsoft.com/office/powerpoint/2010/main" val="317080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smtClean="0">
                <a:solidFill>
                  <a:srgbClr val="0B5323"/>
                </a:solidFill>
              </a:rPr>
              <a:t>Prayer</a:t>
            </a:r>
            <a:endParaRPr lang="en-US" sz="3200" b="1" dirty="0">
              <a:solidFill>
                <a:srgbClr val="0B5323"/>
              </a:solidFill>
            </a:endParaRPr>
          </a:p>
          <a:p>
            <a:endParaRPr lang="en-US" sz="3200" b="1" dirty="0">
              <a:solidFill>
                <a:srgbClr val="0B5323"/>
              </a:solidFill>
            </a:endParaRPr>
          </a:p>
          <a:p>
            <a:r>
              <a:rPr lang="en-US" sz="3200" b="1" dirty="0" smtClean="0">
                <a:solidFill>
                  <a:srgbClr val="0B5323"/>
                </a:solidFill>
              </a:rPr>
              <a:t>Jane Ferguson</a:t>
            </a:r>
          </a:p>
        </p:txBody>
      </p:sp>
    </p:spTree>
    <p:extLst>
      <p:ext uri="{BB962C8B-B14F-4D97-AF65-F5344CB8AC3E}">
        <p14:creationId xmlns:p14="http://schemas.microsoft.com/office/powerpoint/2010/main" val="1799933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548680"/>
            <a:ext cx="4007251" cy="584775"/>
          </a:xfrm>
          <a:prstGeom prst="rect">
            <a:avLst/>
          </a:prstGeom>
          <a:noFill/>
        </p:spPr>
        <p:txBody>
          <a:bodyPr wrap="none" rtlCol="0">
            <a:spAutoFit/>
          </a:bodyPr>
          <a:lstStyle/>
          <a:p>
            <a:r>
              <a:rPr lang="en-US" sz="3200" b="1" smtClean="0">
                <a:solidFill>
                  <a:schemeClr val="tx1">
                    <a:lumMod val="95000"/>
                    <a:lumOff val="5000"/>
                  </a:schemeClr>
                </a:solidFill>
              </a:rPr>
              <a:t>What kind of support?</a:t>
            </a:r>
          </a:p>
        </p:txBody>
      </p:sp>
      <p:sp>
        <p:nvSpPr>
          <p:cNvPr id="3" name="TextBox 2"/>
          <p:cNvSpPr txBox="1"/>
          <p:nvPr/>
        </p:nvSpPr>
        <p:spPr>
          <a:xfrm>
            <a:off x="323528" y="1700808"/>
            <a:ext cx="8101385" cy="830997"/>
          </a:xfrm>
          <a:prstGeom prst="rect">
            <a:avLst/>
          </a:prstGeom>
          <a:noFill/>
        </p:spPr>
        <p:txBody>
          <a:bodyPr wrap="none" rtlCol="0">
            <a:spAutoFit/>
          </a:bodyPr>
          <a:lstStyle/>
          <a:p>
            <a:r>
              <a:rPr lang="en-US" sz="2400" b="1" smtClean="0">
                <a:solidFill>
                  <a:schemeClr val="tx1">
                    <a:lumMod val="95000"/>
                    <a:lumOff val="5000"/>
                  </a:schemeClr>
                </a:solidFill>
              </a:rPr>
              <a:t>Complainant- </a:t>
            </a:r>
            <a:r>
              <a:rPr lang="en-US" sz="2400" smtClean="0">
                <a:solidFill>
                  <a:schemeClr val="tx1">
                    <a:lumMod val="95000"/>
                    <a:lumOff val="5000"/>
                  </a:schemeClr>
                </a:solidFill>
              </a:rPr>
              <a:t>Towards Healing, Toward Peace, Support Person</a:t>
            </a:r>
          </a:p>
          <a:p>
            <a:endParaRPr lang="en-US" sz="2400" smtClean="0">
              <a:solidFill>
                <a:schemeClr val="tx1">
                  <a:lumMod val="95000"/>
                  <a:lumOff val="5000"/>
                </a:schemeClr>
              </a:solidFill>
            </a:endParaRPr>
          </a:p>
        </p:txBody>
      </p:sp>
      <p:sp>
        <p:nvSpPr>
          <p:cNvPr id="9" name="TextBox 8"/>
          <p:cNvSpPr txBox="1"/>
          <p:nvPr/>
        </p:nvSpPr>
        <p:spPr>
          <a:xfrm>
            <a:off x="327121" y="2293114"/>
            <a:ext cx="4403065" cy="830997"/>
          </a:xfrm>
          <a:prstGeom prst="rect">
            <a:avLst/>
          </a:prstGeom>
          <a:noFill/>
        </p:spPr>
        <p:txBody>
          <a:bodyPr wrap="none" rtlCol="0">
            <a:spAutoFit/>
          </a:bodyPr>
          <a:lstStyle/>
          <a:p>
            <a:r>
              <a:rPr lang="en-US" sz="2400" b="1" dirty="0" smtClean="0">
                <a:solidFill>
                  <a:schemeClr val="tx1">
                    <a:lumMod val="95000"/>
                    <a:lumOff val="5000"/>
                  </a:schemeClr>
                </a:solidFill>
              </a:rPr>
              <a:t>Respondent- </a:t>
            </a:r>
            <a:r>
              <a:rPr lang="en-US" sz="2400" dirty="0" err="1" smtClean="0">
                <a:solidFill>
                  <a:schemeClr val="tx1">
                    <a:lumMod val="95000"/>
                    <a:lumOff val="5000"/>
                  </a:schemeClr>
                </a:solidFill>
              </a:rPr>
              <a:t>Counselling</a:t>
            </a:r>
            <a:r>
              <a:rPr lang="en-US" sz="2400" dirty="0" smtClean="0">
                <a:solidFill>
                  <a:schemeClr val="tx1">
                    <a:lumMod val="95000"/>
                    <a:lumOff val="5000"/>
                  </a:schemeClr>
                </a:solidFill>
              </a:rPr>
              <a:t>, Adviser</a:t>
            </a:r>
          </a:p>
          <a:p>
            <a:endParaRPr lang="en-US" sz="2400" dirty="0" smtClean="0">
              <a:solidFill>
                <a:schemeClr val="tx1">
                  <a:lumMod val="95000"/>
                  <a:lumOff val="5000"/>
                </a:schemeClr>
              </a:solidFill>
            </a:endParaRPr>
          </a:p>
        </p:txBody>
      </p:sp>
      <p:sp>
        <p:nvSpPr>
          <p:cNvPr id="10" name="TextBox 9"/>
          <p:cNvSpPr txBox="1"/>
          <p:nvPr/>
        </p:nvSpPr>
        <p:spPr>
          <a:xfrm>
            <a:off x="329045" y="2996952"/>
            <a:ext cx="3492879" cy="830997"/>
          </a:xfrm>
          <a:prstGeom prst="rect">
            <a:avLst/>
          </a:prstGeom>
          <a:noFill/>
        </p:spPr>
        <p:txBody>
          <a:bodyPr wrap="none" rtlCol="0">
            <a:spAutoFit/>
          </a:bodyPr>
          <a:lstStyle/>
          <a:p>
            <a:r>
              <a:rPr lang="en-US" sz="2400" b="1" dirty="0" smtClean="0">
                <a:solidFill>
                  <a:schemeClr val="tx1">
                    <a:lumMod val="95000"/>
                    <a:lumOff val="5000"/>
                  </a:schemeClr>
                </a:solidFill>
              </a:rPr>
              <a:t>Congregation- </a:t>
            </a:r>
            <a:r>
              <a:rPr lang="en-US" sz="2400" dirty="0" err="1" smtClean="0">
                <a:solidFill>
                  <a:schemeClr val="tx1">
                    <a:lumMod val="95000"/>
                    <a:lumOff val="5000"/>
                  </a:schemeClr>
                </a:solidFill>
              </a:rPr>
              <a:t>Counselling</a:t>
            </a:r>
            <a:endParaRPr lang="en-US" sz="2400" dirty="0" smtClean="0">
              <a:solidFill>
                <a:schemeClr val="tx1">
                  <a:lumMod val="95000"/>
                  <a:lumOff val="5000"/>
                </a:schemeClr>
              </a:solidFill>
            </a:endParaRPr>
          </a:p>
          <a:p>
            <a:endParaRPr lang="en-US" sz="2400" dirty="0" smtClean="0">
              <a:solidFill>
                <a:schemeClr val="tx1">
                  <a:lumMod val="95000"/>
                  <a:lumOff val="5000"/>
                </a:schemeClr>
              </a:solidFill>
            </a:endParaRPr>
          </a:p>
        </p:txBody>
      </p:sp>
      <p:sp>
        <p:nvSpPr>
          <p:cNvPr id="11" name="TextBox 10"/>
          <p:cNvSpPr txBox="1"/>
          <p:nvPr/>
        </p:nvSpPr>
        <p:spPr>
          <a:xfrm>
            <a:off x="352709" y="3564850"/>
            <a:ext cx="4867551" cy="830997"/>
          </a:xfrm>
          <a:prstGeom prst="rect">
            <a:avLst/>
          </a:prstGeom>
          <a:noFill/>
        </p:spPr>
        <p:txBody>
          <a:bodyPr wrap="none" rtlCol="0">
            <a:spAutoFit/>
          </a:bodyPr>
          <a:lstStyle/>
          <a:p>
            <a:r>
              <a:rPr lang="en-US" sz="2400" b="1" dirty="0" smtClean="0">
                <a:solidFill>
                  <a:schemeClr val="tx1">
                    <a:lumMod val="95000"/>
                    <a:lumOff val="5000"/>
                  </a:schemeClr>
                </a:solidFill>
              </a:rPr>
              <a:t>Safeguarding Personnel - </a:t>
            </a:r>
            <a:r>
              <a:rPr lang="en-US" sz="2400" dirty="0" smtClean="0">
                <a:solidFill>
                  <a:schemeClr val="tx1">
                    <a:lumMod val="95000"/>
                    <a:lumOff val="5000"/>
                  </a:schemeClr>
                </a:solidFill>
              </a:rPr>
              <a:t>Supervision</a:t>
            </a:r>
          </a:p>
          <a:p>
            <a:endParaRPr lang="en-US" sz="2400" dirty="0" smtClean="0">
              <a:solidFill>
                <a:schemeClr val="tx1">
                  <a:lumMod val="95000"/>
                  <a:lumOff val="5000"/>
                </a:schemeClr>
              </a:solidFill>
            </a:endParaRPr>
          </a:p>
        </p:txBody>
      </p:sp>
    </p:spTree>
    <p:extLst>
      <p:ext uri="{BB962C8B-B14F-4D97-AF65-F5344CB8AC3E}">
        <p14:creationId xmlns:p14="http://schemas.microsoft.com/office/powerpoint/2010/main" val="554634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2780928"/>
            <a:ext cx="3747949" cy="584775"/>
          </a:xfrm>
          <a:prstGeom prst="rect">
            <a:avLst/>
          </a:prstGeom>
          <a:noFill/>
        </p:spPr>
        <p:txBody>
          <a:bodyPr wrap="none" rtlCol="0">
            <a:spAutoFit/>
          </a:bodyPr>
          <a:lstStyle/>
          <a:p>
            <a:r>
              <a:rPr lang="en-US" sz="3200" b="1" dirty="0" smtClean="0">
                <a:solidFill>
                  <a:schemeClr val="tx1">
                    <a:lumMod val="95000"/>
                    <a:lumOff val="5000"/>
                  </a:schemeClr>
                </a:solidFill>
              </a:rPr>
              <a:t>What is Supervision?</a:t>
            </a:r>
          </a:p>
        </p:txBody>
      </p:sp>
    </p:spTree>
    <p:extLst>
      <p:ext uri="{BB962C8B-B14F-4D97-AF65-F5344CB8AC3E}">
        <p14:creationId xmlns:p14="http://schemas.microsoft.com/office/powerpoint/2010/main" val="2520328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definition for the Church</a:t>
            </a:r>
            <a:endParaRPr lang="en-IE" dirty="0"/>
          </a:p>
        </p:txBody>
      </p:sp>
      <p:sp>
        <p:nvSpPr>
          <p:cNvPr id="3" name="Content Placeholder 2"/>
          <p:cNvSpPr>
            <a:spLocks noGrp="1"/>
          </p:cNvSpPr>
          <p:nvPr>
            <p:ph idx="1"/>
          </p:nvPr>
        </p:nvSpPr>
        <p:spPr>
          <a:xfrm>
            <a:off x="457200" y="1600200"/>
            <a:ext cx="8229600" cy="4525963"/>
          </a:xfrm>
        </p:spPr>
        <p:txBody>
          <a:bodyPr>
            <a:normAutofit/>
          </a:bodyPr>
          <a:lstStyle/>
          <a:p>
            <a:r>
              <a:rPr lang="en-GB" sz="2400" dirty="0" smtClean="0"/>
              <a:t>An arrangement to discuss your work regularly with another person formally and informally</a:t>
            </a:r>
          </a:p>
          <a:p>
            <a:r>
              <a:rPr lang="en-GB" sz="2400" dirty="0" smtClean="0"/>
              <a:t>Supervision is designed for you to work together to ensure and develop the efficacy of working situations</a:t>
            </a:r>
          </a:p>
          <a:p>
            <a:r>
              <a:rPr lang="en-GB" sz="2400" dirty="0" smtClean="0"/>
              <a:t>It will gather the actions and behaviours and feelings about the work, together with the supervisor’s reactions, comments and challenges</a:t>
            </a:r>
          </a:p>
          <a:p>
            <a:r>
              <a:rPr lang="en-GB" sz="2400" dirty="0" smtClean="0"/>
              <a:t>It </a:t>
            </a:r>
            <a:r>
              <a:rPr lang="en-GB" sz="2400" dirty="0"/>
              <a:t>is a practice that is bounded by an explicit contract that emphasises that the needs of the person being ministered to take priority.</a:t>
            </a:r>
          </a:p>
          <a:p>
            <a:r>
              <a:rPr lang="en-GB" sz="2400" dirty="0"/>
              <a:t>It is NOT </a:t>
            </a:r>
            <a:r>
              <a:rPr lang="en-GB" sz="2400" dirty="0" smtClean="0"/>
              <a:t>therapy</a:t>
            </a:r>
            <a:endParaRPr lang="en-IE" sz="2400" dirty="0"/>
          </a:p>
          <a:p>
            <a:endParaRPr lang="en-GB" sz="2400" dirty="0" smtClean="0"/>
          </a:p>
          <a:p>
            <a:endParaRPr lang="en-IE" sz="2400" dirty="0"/>
          </a:p>
        </p:txBody>
      </p:sp>
    </p:spTree>
    <p:extLst>
      <p:ext uri="{BB962C8B-B14F-4D97-AF65-F5344CB8AC3E}">
        <p14:creationId xmlns:p14="http://schemas.microsoft.com/office/powerpoint/2010/main" val="1670296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4954" y="404664"/>
            <a:ext cx="5066195" cy="584775"/>
          </a:xfrm>
          <a:prstGeom prst="rect">
            <a:avLst/>
          </a:prstGeom>
          <a:noFill/>
        </p:spPr>
        <p:txBody>
          <a:bodyPr wrap="none" rtlCol="0">
            <a:spAutoFit/>
          </a:bodyPr>
          <a:lstStyle/>
          <a:p>
            <a:r>
              <a:rPr lang="en-US" sz="3200" b="1" dirty="0" smtClean="0">
                <a:solidFill>
                  <a:schemeClr val="tx1">
                    <a:lumMod val="95000"/>
                    <a:lumOff val="5000"/>
                  </a:schemeClr>
                </a:solidFill>
              </a:rPr>
              <a:t>How does the Process work?</a:t>
            </a:r>
          </a:p>
        </p:txBody>
      </p:sp>
      <p:sp>
        <p:nvSpPr>
          <p:cNvPr id="3" name="Rectangle 2"/>
          <p:cNvSpPr/>
          <p:nvPr/>
        </p:nvSpPr>
        <p:spPr>
          <a:xfrm>
            <a:off x="395536" y="1772816"/>
            <a:ext cx="8280920" cy="3847207"/>
          </a:xfrm>
          <a:prstGeom prst="rect">
            <a:avLst/>
          </a:prstGeom>
        </p:spPr>
        <p:txBody>
          <a:bodyPr wrap="square">
            <a:spAutoFit/>
          </a:bodyPr>
          <a:lstStyle/>
          <a:p>
            <a:r>
              <a:rPr lang="en-GB" sz="2800" dirty="0" smtClean="0"/>
              <a:t>1. </a:t>
            </a:r>
            <a:r>
              <a:rPr lang="en-GB" sz="2400" dirty="0" smtClean="0"/>
              <a:t>Initially a person is chosen who:</a:t>
            </a:r>
          </a:p>
          <a:p>
            <a:pPr marL="457200" indent="-457200">
              <a:buFont typeface="Arial" pitchFamily="34" charset="0"/>
              <a:buChar char="•"/>
            </a:pPr>
            <a:r>
              <a:rPr lang="en-GB" sz="2400" dirty="0"/>
              <a:t>Y</a:t>
            </a:r>
            <a:r>
              <a:rPr lang="en-GB" sz="2400" dirty="0" smtClean="0"/>
              <a:t>ou </a:t>
            </a:r>
            <a:r>
              <a:rPr lang="en-GB" sz="2400" dirty="0"/>
              <a:t>believe you can </a:t>
            </a:r>
            <a:r>
              <a:rPr lang="en-GB" sz="2400" dirty="0" smtClean="0"/>
              <a:t>relate to</a:t>
            </a:r>
          </a:p>
          <a:p>
            <a:pPr marL="457200" indent="-457200">
              <a:buFont typeface="Arial" pitchFamily="34" charset="0"/>
              <a:buChar char="•"/>
            </a:pPr>
            <a:r>
              <a:rPr lang="en-GB" sz="2400" dirty="0" smtClean="0"/>
              <a:t>You believe you can  trust and </a:t>
            </a:r>
          </a:p>
          <a:p>
            <a:pPr marL="457200" indent="-457200">
              <a:buFont typeface="Arial" pitchFamily="34" charset="0"/>
              <a:buChar char="•"/>
            </a:pPr>
            <a:r>
              <a:rPr lang="en-GB" sz="2400" dirty="0"/>
              <a:t>H</a:t>
            </a:r>
            <a:r>
              <a:rPr lang="en-GB" sz="2400" dirty="0" smtClean="0"/>
              <a:t>as </a:t>
            </a:r>
            <a:r>
              <a:rPr lang="en-GB" sz="2400" dirty="0"/>
              <a:t>the right skills for what you </a:t>
            </a:r>
            <a:r>
              <a:rPr lang="en-GB" sz="2400" dirty="0" smtClean="0"/>
              <a:t>need</a:t>
            </a:r>
            <a:endParaRPr lang="en-IE" sz="2400" dirty="0"/>
          </a:p>
          <a:p>
            <a:endParaRPr lang="en-GB" sz="2400" dirty="0" smtClean="0"/>
          </a:p>
          <a:p>
            <a:r>
              <a:rPr lang="en-GB" sz="2400" dirty="0" smtClean="0"/>
              <a:t>2. A </a:t>
            </a:r>
            <a:r>
              <a:rPr lang="en-GB" sz="2400" dirty="0"/>
              <a:t>contract </a:t>
            </a:r>
            <a:r>
              <a:rPr lang="en-GB" sz="2400" dirty="0" smtClean="0"/>
              <a:t>or written agreement is produced which covers:</a:t>
            </a:r>
            <a:endParaRPr lang="en-IE" sz="2400" dirty="0"/>
          </a:p>
          <a:p>
            <a:pPr marL="457200" indent="-457200">
              <a:buFont typeface="Arial" pitchFamily="34" charset="0"/>
              <a:buChar char="•"/>
            </a:pPr>
            <a:r>
              <a:rPr lang="en-GB" sz="2400" dirty="0" smtClean="0"/>
              <a:t>Costs</a:t>
            </a:r>
            <a:endParaRPr lang="en-IE" sz="2400" dirty="0"/>
          </a:p>
          <a:p>
            <a:pPr marL="457200" indent="-457200">
              <a:buFont typeface="Arial" pitchFamily="34" charset="0"/>
              <a:buChar char="•"/>
            </a:pPr>
            <a:r>
              <a:rPr lang="en-GB" sz="2400" dirty="0" smtClean="0"/>
              <a:t>Frequency of supervision</a:t>
            </a:r>
            <a:endParaRPr lang="en-IE" sz="2400" dirty="0"/>
          </a:p>
          <a:p>
            <a:pPr marL="457200" indent="-457200">
              <a:buFont typeface="Arial" pitchFamily="34" charset="0"/>
              <a:buChar char="•"/>
            </a:pPr>
            <a:r>
              <a:rPr lang="en-IE" sz="2400" dirty="0" smtClean="0"/>
              <a:t>Meeting place</a:t>
            </a:r>
          </a:p>
          <a:p>
            <a:pPr marL="457200" indent="-457200">
              <a:buFont typeface="Arial" pitchFamily="34" charset="0"/>
              <a:buChar char="•"/>
            </a:pPr>
            <a:r>
              <a:rPr lang="en-IE" sz="2400" dirty="0" smtClean="0"/>
              <a:t>Confidentiality</a:t>
            </a:r>
            <a:endParaRPr lang="en-IE" sz="2400" dirty="0"/>
          </a:p>
        </p:txBody>
      </p:sp>
    </p:spTree>
    <p:extLst>
      <p:ext uri="{BB962C8B-B14F-4D97-AF65-F5344CB8AC3E}">
        <p14:creationId xmlns:p14="http://schemas.microsoft.com/office/powerpoint/2010/main" val="1793957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4954" y="404664"/>
            <a:ext cx="5066195" cy="584775"/>
          </a:xfrm>
          <a:prstGeom prst="rect">
            <a:avLst/>
          </a:prstGeom>
          <a:noFill/>
        </p:spPr>
        <p:txBody>
          <a:bodyPr wrap="none" rtlCol="0">
            <a:spAutoFit/>
          </a:bodyPr>
          <a:lstStyle/>
          <a:p>
            <a:r>
              <a:rPr lang="en-US" sz="3200" b="1" dirty="0" smtClean="0">
                <a:solidFill>
                  <a:schemeClr val="tx1">
                    <a:lumMod val="95000"/>
                    <a:lumOff val="5000"/>
                  </a:schemeClr>
                </a:solidFill>
              </a:rPr>
              <a:t>How does the Process work?</a:t>
            </a:r>
          </a:p>
        </p:txBody>
      </p:sp>
      <p:sp>
        <p:nvSpPr>
          <p:cNvPr id="3" name="Rectangle 2"/>
          <p:cNvSpPr/>
          <p:nvPr/>
        </p:nvSpPr>
        <p:spPr>
          <a:xfrm>
            <a:off x="395536" y="1772816"/>
            <a:ext cx="8280920" cy="4524315"/>
          </a:xfrm>
          <a:prstGeom prst="rect">
            <a:avLst/>
          </a:prstGeom>
        </p:spPr>
        <p:txBody>
          <a:bodyPr wrap="square">
            <a:spAutoFit/>
          </a:bodyPr>
          <a:lstStyle/>
          <a:p>
            <a:pPr lvl="0"/>
            <a:r>
              <a:rPr lang="en-IE" sz="2400" dirty="0" smtClean="0"/>
              <a:t>3.</a:t>
            </a:r>
            <a:r>
              <a:rPr lang="en-GB" sz="2400" dirty="0"/>
              <a:t> </a:t>
            </a:r>
            <a:r>
              <a:rPr lang="en-GB" sz="2400" dirty="0" smtClean="0"/>
              <a:t>At The Session</a:t>
            </a:r>
          </a:p>
          <a:p>
            <a:pPr marL="342900" lvl="0" indent="-342900">
              <a:buFont typeface="Arial" pitchFamily="34" charset="0"/>
              <a:buChar char="•"/>
            </a:pPr>
            <a:r>
              <a:rPr lang="en-GB" sz="2400" dirty="0" smtClean="0"/>
              <a:t>Supervisee </a:t>
            </a:r>
            <a:r>
              <a:rPr lang="en-GB" sz="2400" dirty="0"/>
              <a:t>submits relevant issues that emerged in their work especially issues that were difficult to deal with</a:t>
            </a:r>
            <a:endParaRPr lang="en-IE" sz="2400" dirty="0"/>
          </a:p>
          <a:p>
            <a:pPr marL="342900" lvl="0" indent="-342900">
              <a:buFont typeface="Arial" pitchFamily="34" charset="0"/>
              <a:buChar char="•"/>
            </a:pPr>
            <a:r>
              <a:rPr lang="en-GB" sz="2400" dirty="0"/>
              <a:t>Supervisor encourages them to look at other possible ways of responding</a:t>
            </a:r>
            <a:endParaRPr lang="en-IE" sz="2400" dirty="0"/>
          </a:p>
          <a:p>
            <a:pPr marL="1257300" lvl="2" indent="-342900">
              <a:buFont typeface="Arial" pitchFamily="34" charset="0"/>
              <a:buChar char="•"/>
            </a:pPr>
            <a:r>
              <a:rPr lang="en-GB" sz="2400" dirty="0"/>
              <a:t>What was happening to supervisee as they worked?</a:t>
            </a:r>
            <a:endParaRPr lang="en-IE" sz="2400" dirty="0"/>
          </a:p>
          <a:p>
            <a:pPr marL="1257300" lvl="2" indent="-342900">
              <a:buFont typeface="Arial" pitchFamily="34" charset="0"/>
              <a:buChar char="•"/>
            </a:pPr>
            <a:r>
              <a:rPr lang="en-GB" sz="2400" dirty="0"/>
              <a:t>What was the relationship like</a:t>
            </a:r>
            <a:r>
              <a:rPr lang="en-GB" sz="2400" dirty="0" smtClean="0"/>
              <a:t>?</a:t>
            </a:r>
          </a:p>
          <a:p>
            <a:pPr marL="342900" indent="-342900">
              <a:buFont typeface="Arial" pitchFamily="34" charset="0"/>
              <a:buChar char="•"/>
            </a:pPr>
            <a:r>
              <a:rPr lang="en-GB" sz="2400" dirty="0" smtClean="0"/>
              <a:t>Targets are set for the next session</a:t>
            </a:r>
            <a:endParaRPr lang="en-IE" sz="2400" dirty="0"/>
          </a:p>
          <a:p>
            <a:r>
              <a:rPr lang="en-IE" sz="2400" dirty="0" smtClean="0"/>
              <a:t> </a:t>
            </a:r>
          </a:p>
          <a:p>
            <a:r>
              <a:rPr lang="en-IE" sz="2400" dirty="0" smtClean="0"/>
              <a:t>4. Periodic Review</a:t>
            </a:r>
          </a:p>
          <a:p>
            <a:pPr marL="342900" indent="-342900">
              <a:buFont typeface="Arial" pitchFamily="34" charset="0"/>
              <a:buChar char="•"/>
            </a:pPr>
            <a:r>
              <a:rPr lang="en-IE" sz="2400" dirty="0" smtClean="0"/>
              <a:t>Set milestones are agreed when the supervision process will be evaluated</a:t>
            </a:r>
            <a:endParaRPr lang="en-IE" sz="2400" dirty="0"/>
          </a:p>
        </p:txBody>
      </p:sp>
    </p:spTree>
    <p:extLst>
      <p:ext uri="{BB962C8B-B14F-4D97-AF65-F5344CB8AC3E}">
        <p14:creationId xmlns:p14="http://schemas.microsoft.com/office/powerpoint/2010/main" val="2340040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3888" y="404664"/>
            <a:ext cx="2012474" cy="584775"/>
          </a:xfrm>
          <a:prstGeom prst="rect">
            <a:avLst/>
          </a:prstGeom>
          <a:noFill/>
        </p:spPr>
        <p:txBody>
          <a:bodyPr wrap="none" rtlCol="0">
            <a:spAutoFit/>
          </a:bodyPr>
          <a:lstStyle/>
          <a:p>
            <a:r>
              <a:rPr lang="en-US" sz="3200" b="1" dirty="0" smtClean="0">
                <a:solidFill>
                  <a:schemeClr val="tx1">
                    <a:lumMod val="95000"/>
                    <a:lumOff val="5000"/>
                  </a:schemeClr>
                </a:solidFill>
              </a:rPr>
              <a:t>Challenges</a:t>
            </a:r>
          </a:p>
        </p:txBody>
      </p:sp>
      <p:sp>
        <p:nvSpPr>
          <p:cNvPr id="3" name="TextBox 2"/>
          <p:cNvSpPr txBox="1"/>
          <p:nvPr/>
        </p:nvSpPr>
        <p:spPr>
          <a:xfrm>
            <a:off x="251520" y="1700808"/>
            <a:ext cx="7992888" cy="2677656"/>
          </a:xfrm>
          <a:prstGeom prst="rect">
            <a:avLst/>
          </a:prstGeom>
          <a:noFill/>
        </p:spPr>
        <p:txBody>
          <a:bodyPr wrap="square" rtlCol="0">
            <a:spAutoFit/>
          </a:bodyPr>
          <a:lstStyle/>
          <a:p>
            <a:pPr marL="457200" indent="-457200">
              <a:buFont typeface="Arial" pitchFamily="34" charset="0"/>
              <a:buChar char="•"/>
            </a:pPr>
            <a:r>
              <a:rPr lang="en-US" sz="2800" dirty="0" smtClean="0">
                <a:solidFill>
                  <a:schemeClr val="tx1">
                    <a:lumMod val="95000"/>
                    <a:lumOff val="5000"/>
                  </a:schemeClr>
                </a:solidFill>
              </a:rPr>
              <a:t>How is it resourced?</a:t>
            </a:r>
            <a:endParaRPr lang="en-US" sz="2800" dirty="0">
              <a:solidFill>
                <a:schemeClr val="tx1">
                  <a:lumMod val="95000"/>
                  <a:lumOff val="5000"/>
                </a:schemeClr>
              </a:solidFill>
            </a:endParaRPr>
          </a:p>
          <a:p>
            <a:pPr marL="457200" indent="-457200">
              <a:buFont typeface="Arial" pitchFamily="34" charset="0"/>
              <a:buChar char="•"/>
            </a:pPr>
            <a:r>
              <a:rPr lang="en-US" sz="2800" dirty="0" smtClean="0">
                <a:solidFill>
                  <a:schemeClr val="tx1">
                    <a:lumMod val="95000"/>
                    <a:lumOff val="5000"/>
                  </a:schemeClr>
                </a:solidFill>
              </a:rPr>
              <a:t>How is confidentiality maintained?</a:t>
            </a:r>
          </a:p>
          <a:p>
            <a:pPr marL="457200" indent="-457200">
              <a:buFont typeface="Arial" pitchFamily="34" charset="0"/>
              <a:buChar char="•"/>
            </a:pPr>
            <a:r>
              <a:rPr lang="en-US" sz="2800" dirty="0" smtClean="0">
                <a:solidFill>
                  <a:schemeClr val="tx1">
                    <a:lumMod val="95000"/>
                    <a:lumOff val="5000"/>
                  </a:schemeClr>
                </a:solidFill>
              </a:rPr>
              <a:t>Difficulty in trust</a:t>
            </a:r>
          </a:p>
          <a:p>
            <a:pPr marL="457200" indent="-457200">
              <a:buFont typeface="Arial" pitchFamily="34" charset="0"/>
              <a:buChar char="•"/>
            </a:pPr>
            <a:r>
              <a:rPr lang="en-US" sz="2800" dirty="0" smtClean="0">
                <a:solidFill>
                  <a:schemeClr val="tx1">
                    <a:lumMod val="95000"/>
                    <a:lumOff val="5000"/>
                  </a:schemeClr>
                </a:solidFill>
              </a:rPr>
              <a:t>How are objectives set and achieved?</a:t>
            </a:r>
          </a:p>
          <a:p>
            <a:pPr marL="457200" indent="-457200">
              <a:buFont typeface="Arial" pitchFamily="34" charset="0"/>
              <a:buChar char="•"/>
            </a:pPr>
            <a:r>
              <a:rPr lang="en-US" sz="2800" dirty="0" smtClean="0">
                <a:solidFill>
                  <a:schemeClr val="tx1">
                    <a:lumMod val="95000"/>
                    <a:lumOff val="5000"/>
                  </a:schemeClr>
                </a:solidFill>
              </a:rPr>
              <a:t>How do you convert what is said in supervision to actions?</a:t>
            </a:r>
          </a:p>
        </p:txBody>
      </p:sp>
    </p:spTree>
    <p:extLst>
      <p:ext uri="{BB962C8B-B14F-4D97-AF65-F5344CB8AC3E}">
        <p14:creationId xmlns:p14="http://schemas.microsoft.com/office/powerpoint/2010/main" val="1592073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2780928"/>
            <a:ext cx="3579626" cy="584776"/>
          </a:xfrm>
          <a:prstGeom prst="rect">
            <a:avLst/>
          </a:prstGeom>
          <a:noFill/>
        </p:spPr>
        <p:txBody>
          <a:bodyPr wrap="none" rtlCol="0">
            <a:spAutoFit/>
          </a:bodyPr>
          <a:lstStyle/>
          <a:p>
            <a:r>
              <a:rPr lang="en-US" sz="3200" b="1" dirty="0" smtClean="0">
                <a:solidFill>
                  <a:schemeClr val="tx1">
                    <a:lumMod val="95000"/>
                    <a:lumOff val="5000"/>
                  </a:schemeClr>
                </a:solidFill>
              </a:rPr>
              <a:t>Recording Meetings</a:t>
            </a:r>
          </a:p>
        </p:txBody>
      </p:sp>
    </p:spTree>
    <p:extLst>
      <p:ext uri="{BB962C8B-B14F-4D97-AF65-F5344CB8AC3E}">
        <p14:creationId xmlns:p14="http://schemas.microsoft.com/office/powerpoint/2010/main" val="1874852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9164" y="2780928"/>
            <a:ext cx="1810712" cy="584776"/>
          </a:xfrm>
          <a:prstGeom prst="rect">
            <a:avLst/>
          </a:prstGeom>
          <a:noFill/>
        </p:spPr>
        <p:txBody>
          <a:bodyPr wrap="none" rtlCol="0">
            <a:spAutoFit/>
          </a:bodyPr>
          <a:lstStyle/>
          <a:p>
            <a:r>
              <a:rPr lang="en-US" sz="3200" b="1" dirty="0" smtClean="0">
                <a:solidFill>
                  <a:schemeClr val="tx1">
                    <a:lumMod val="95000"/>
                    <a:lumOff val="5000"/>
                  </a:schemeClr>
                </a:solidFill>
              </a:rPr>
              <a:t>Scenarios</a:t>
            </a:r>
          </a:p>
        </p:txBody>
      </p:sp>
    </p:spTree>
    <p:extLst>
      <p:ext uri="{BB962C8B-B14F-4D97-AF65-F5344CB8AC3E}">
        <p14:creationId xmlns:p14="http://schemas.microsoft.com/office/powerpoint/2010/main" val="238268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872" y="404664"/>
            <a:ext cx="2866089" cy="584776"/>
          </a:xfrm>
          <a:prstGeom prst="rect">
            <a:avLst/>
          </a:prstGeom>
          <a:noFill/>
        </p:spPr>
        <p:txBody>
          <a:bodyPr wrap="none" rtlCol="0">
            <a:spAutoFit/>
          </a:bodyPr>
          <a:lstStyle/>
          <a:p>
            <a:r>
              <a:rPr lang="en-US" sz="3200" b="1" dirty="0" smtClean="0">
                <a:solidFill>
                  <a:schemeClr val="tx1">
                    <a:lumMod val="95000"/>
                    <a:lumOff val="5000"/>
                  </a:schemeClr>
                </a:solidFill>
              </a:rPr>
              <a:t>What to Record</a:t>
            </a:r>
          </a:p>
        </p:txBody>
      </p:sp>
      <p:sp>
        <p:nvSpPr>
          <p:cNvPr id="3" name="TextBox 2"/>
          <p:cNvSpPr txBox="1"/>
          <p:nvPr/>
        </p:nvSpPr>
        <p:spPr>
          <a:xfrm>
            <a:off x="179512" y="1628800"/>
            <a:ext cx="8930650" cy="3539430"/>
          </a:xfrm>
          <a:prstGeom prst="rect">
            <a:avLst/>
          </a:prstGeom>
          <a:noFill/>
        </p:spPr>
        <p:txBody>
          <a:bodyPr wrap="none" rtlCol="0">
            <a:spAutoFit/>
          </a:bodyPr>
          <a:lstStyle/>
          <a:p>
            <a:r>
              <a:rPr lang="en-US" sz="3200" dirty="0" smtClean="0">
                <a:solidFill>
                  <a:schemeClr val="tx1">
                    <a:lumMod val="95000"/>
                    <a:lumOff val="5000"/>
                  </a:schemeClr>
                </a:solidFill>
              </a:rPr>
              <a:t>During your meetings with complainant a number of </a:t>
            </a:r>
            <a:endParaRPr lang="en-US" sz="3200" dirty="0">
              <a:solidFill>
                <a:schemeClr val="tx1">
                  <a:lumMod val="95000"/>
                  <a:lumOff val="5000"/>
                </a:schemeClr>
              </a:solidFill>
            </a:endParaRPr>
          </a:p>
          <a:p>
            <a:r>
              <a:rPr lang="en-US" sz="3200" dirty="0" smtClean="0">
                <a:solidFill>
                  <a:schemeClr val="tx1">
                    <a:lumMod val="95000"/>
                    <a:lumOff val="5000"/>
                  </a:schemeClr>
                </a:solidFill>
              </a:rPr>
              <a:t>Issues may come up, you should record:</a:t>
            </a:r>
          </a:p>
          <a:p>
            <a:pPr marL="457200" indent="-457200">
              <a:buFont typeface="Arial"/>
              <a:buChar char="•"/>
            </a:pPr>
            <a:r>
              <a:rPr lang="en-US" sz="3200" dirty="0" smtClean="0">
                <a:solidFill>
                  <a:schemeClr val="tx1">
                    <a:lumMod val="95000"/>
                    <a:lumOff val="5000"/>
                  </a:schemeClr>
                </a:solidFill>
              </a:rPr>
              <a:t>Dates times and locations of meetings</a:t>
            </a:r>
          </a:p>
          <a:p>
            <a:pPr marL="457200" indent="-457200">
              <a:buFont typeface="Arial"/>
              <a:buChar char="•"/>
            </a:pPr>
            <a:r>
              <a:rPr lang="en-US" sz="3200" dirty="0" smtClean="0">
                <a:solidFill>
                  <a:schemeClr val="tx1">
                    <a:lumMod val="95000"/>
                    <a:lumOff val="5000"/>
                  </a:schemeClr>
                </a:solidFill>
              </a:rPr>
              <a:t>Any requests for support</a:t>
            </a:r>
          </a:p>
          <a:p>
            <a:pPr marL="457200" indent="-457200">
              <a:buFont typeface="Arial"/>
              <a:buChar char="•"/>
            </a:pPr>
            <a:r>
              <a:rPr lang="en-US" sz="3200" dirty="0" smtClean="0">
                <a:solidFill>
                  <a:schemeClr val="tx1">
                    <a:lumMod val="95000"/>
                    <a:lumOff val="5000"/>
                  </a:schemeClr>
                </a:solidFill>
              </a:rPr>
              <a:t>Any additional information with regards the case</a:t>
            </a:r>
          </a:p>
          <a:p>
            <a:endParaRPr lang="en-US" sz="3200" dirty="0">
              <a:solidFill>
                <a:schemeClr val="tx1">
                  <a:lumMod val="95000"/>
                  <a:lumOff val="5000"/>
                </a:schemeClr>
              </a:solidFill>
            </a:endParaRPr>
          </a:p>
          <a:p>
            <a:r>
              <a:rPr lang="en-US" sz="3200" b="1" dirty="0" smtClean="0">
                <a:solidFill>
                  <a:schemeClr val="tx1">
                    <a:lumMod val="95000"/>
                    <a:lumOff val="5000"/>
                  </a:schemeClr>
                </a:solidFill>
              </a:rPr>
              <a:t>Refer to Handout</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928012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smtClean="0">
                <a:solidFill>
                  <a:schemeClr val="tx1">
                    <a:lumMod val="95000"/>
                    <a:lumOff val="5000"/>
                  </a:schemeClr>
                </a:solidFill>
              </a:rPr>
              <a:t>Questions and Evaluation</a:t>
            </a:r>
          </a:p>
          <a:p>
            <a:endParaRPr lang="en-US" sz="320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smtClean="0">
                <a:solidFill>
                  <a:srgbClr val="0B5323"/>
                </a:solidFill>
              </a:rPr>
              <a:t>Aims for the Day</a:t>
            </a:r>
            <a:endParaRPr lang="en-US" sz="3600">
              <a:solidFill>
                <a:srgbClr val="0B5323"/>
              </a:solidFill>
            </a:endParaRPr>
          </a:p>
        </p:txBody>
      </p:sp>
      <p:sp>
        <p:nvSpPr>
          <p:cNvPr id="6" name="TextBox 5"/>
          <p:cNvSpPr txBox="1"/>
          <p:nvPr/>
        </p:nvSpPr>
        <p:spPr>
          <a:xfrm>
            <a:off x="609600" y="2978021"/>
            <a:ext cx="8013822" cy="1938992"/>
          </a:xfrm>
          <a:prstGeom prst="rect">
            <a:avLst/>
          </a:prstGeom>
          <a:noFill/>
        </p:spPr>
        <p:txBody>
          <a:bodyPr wrap="square" rtlCol="0">
            <a:spAutoFit/>
          </a:bodyPr>
          <a:lstStyle/>
          <a:p>
            <a:pPr marL="457200" indent="-457200">
              <a:spcAft>
                <a:spcPts val="600"/>
              </a:spcAft>
              <a:buFont typeface="Arial"/>
              <a:buChar char="•"/>
            </a:pPr>
            <a:r>
              <a:rPr lang="en-US" sz="2200" dirty="0" smtClean="0"/>
              <a:t>To identify and discuss your understanding of the role and what excites and challenges you.</a:t>
            </a:r>
          </a:p>
          <a:p>
            <a:pPr marL="457200" indent="-457200">
              <a:spcAft>
                <a:spcPts val="600"/>
              </a:spcAft>
              <a:buFont typeface="Arial"/>
              <a:buChar char="•"/>
            </a:pPr>
            <a:r>
              <a:rPr lang="en-US" sz="2200" dirty="0" smtClean="0"/>
              <a:t>To identify what we expect the Support Person to do</a:t>
            </a:r>
          </a:p>
          <a:p>
            <a:pPr marL="457200" indent="-457200">
              <a:spcAft>
                <a:spcPts val="600"/>
              </a:spcAft>
              <a:buFont typeface="Arial"/>
              <a:buChar char="•"/>
            </a:pPr>
            <a:r>
              <a:rPr lang="en-US" sz="2200" dirty="0" smtClean="0"/>
              <a:t>To give you practical experience and advice on how to carry out the role</a:t>
            </a:r>
          </a:p>
        </p:txBody>
      </p:sp>
    </p:spTree>
    <p:extLst>
      <p:ext uri="{BB962C8B-B14F-4D97-AF65-F5344CB8AC3E}">
        <p14:creationId xmlns:p14="http://schemas.microsoft.com/office/powerpoint/2010/main" val="4211510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2064924" cy="646331"/>
          </a:xfrm>
          <a:prstGeom prst="rect">
            <a:avLst/>
          </a:prstGeom>
          <a:noFill/>
        </p:spPr>
        <p:txBody>
          <a:bodyPr wrap="none" rtlCol="0">
            <a:spAutoFit/>
          </a:bodyPr>
          <a:lstStyle/>
          <a:p>
            <a:r>
              <a:rPr lang="en-US" sz="3600" dirty="0" smtClean="0">
                <a:solidFill>
                  <a:srgbClr val="0B5323"/>
                </a:solidFill>
              </a:rPr>
              <a:t>Key Times</a:t>
            </a:r>
            <a:endParaRPr lang="en-US" sz="3600" dirty="0">
              <a:solidFill>
                <a:srgbClr val="0B5323"/>
              </a:solidFill>
            </a:endParaRPr>
          </a:p>
        </p:txBody>
      </p:sp>
      <p:sp>
        <p:nvSpPr>
          <p:cNvPr id="6" name="TextBox 5"/>
          <p:cNvSpPr txBox="1"/>
          <p:nvPr/>
        </p:nvSpPr>
        <p:spPr>
          <a:xfrm>
            <a:off x="609600" y="2978021"/>
            <a:ext cx="8013822" cy="1261884"/>
          </a:xfrm>
          <a:prstGeom prst="rect">
            <a:avLst/>
          </a:prstGeom>
          <a:noFill/>
        </p:spPr>
        <p:txBody>
          <a:bodyPr wrap="square" rtlCol="0">
            <a:spAutoFit/>
          </a:bodyPr>
          <a:lstStyle/>
          <a:p>
            <a:pPr marL="457200" indent="-457200">
              <a:spcAft>
                <a:spcPts val="600"/>
              </a:spcAft>
              <a:buFont typeface="Arial"/>
              <a:buChar char="•"/>
            </a:pPr>
            <a:r>
              <a:rPr lang="en-US" sz="2200" dirty="0" smtClean="0"/>
              <a:t>Break 11:45</a:t>
            </a:r>
          </a:p>
          <a:p>
            <a:pPr marL="457200" indent="-457200">
              <a:spcAft>
                <a:spcPts val="600"/>
              </a:spcAft>
              <a:buFont typeface="Arial"/>
              <a:buChar char="•"/>
            </a:pPr>
            <a:r>
              <a:rPr lang="en-US" sz="2200" dirty="0" smtClean="0"/>
              <a:t>Lunch 13:00</a:t>
            </a:r>
          </a:p>
          <a:p>
            <a:pPr marL="457200" indent="-457200">
              <a:spcAft>
                <a:spcPts val="600"/>
              </a:spcAft>
              <a:buFont typeface="Arial"/>
              <a:buChar char="•"/>
            </a:pPr>
            <a:r>
              <a:rPr lang="en-US" sz="2200" dirty="0" smtClean="0"/>
              <a:t>End 15:00</a:t>
            </a:r>
          </a:p>
        </p:txBody>
      </p:sp>
    </p:spTree>
    <p:extLst>
      <p:ext uri="{BB962C8B-B14F-4D97-AF65-F5344CB8AC3E}">
        <p14:creationId xmlns:p14="http://schemas.microsoft.com/office/powerpoint/2010/main" val="9062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0180" y="2348880"/>
            <a:ext cx="1849184"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14085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712968" cy="6120680"/>
          </a:xfrm>
          <a:prstGeom prst="rect">
            <a:avLst/>
          </a:prstGeom>
        </p:spPr>
      </p:pic>
    </p:spTree>
    <p:extLst>
      <p:ext uri="{BB962C8B-B14F-4D97-AF65-F5344CB8AC3E}">
        <p14:creationId xmlns:p14="http://schemas.microsoft.com/office/powerpoint/2010/main" val="299174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9433048" cy="4708981"/>
          </a:xfrm>
          <a:prstGeom prst="rect">
            <a:avLst/>
          </a:prstGeom>
          <a:noFill/>
        </p:spPr>
        <p:txBody>
          <a:bodyPr wrap="square" rtlCol="0">
            <a:spAutoFit/>
          </a:bodyPr>
          <a:lstStyle/>
          <a:p>
            <a:pPr algn="ctr"/>
            <a:endParaRPr lang="en-US" sz="3200" dirty="0" smtClean="0">
              <a:solidFill>
                <a:srgbClr val="0B5323"/>
              </a:solidFill>
            </a:endParaRPr>
          </a:p>
          <a:p>
            <a:r>
              <a:rPr lang="en-US" sz="3200" b="1" dirty="0" smtClean="0">
                <a:solidFill>
                  <a:schemeClr val="tx1">
                    <a:lumMod val="95000"/>
                    <a:lumOff val="5000"/>
                  </a:schemeClr>
                </a:solidFill>
              </a:rPr>
              <a:t>Your role is:</a:t>
            </a:r>
          </a:p>
          <a:p>
            <a:endParaRPr lang="en-US" sz="3200" b="1" dirty="0" smtClean="0">
              <a:solidFill>
                <a:schemeClr val="tx1">
                  <a:lumMod val="95000"/>
                  <a:lumOff val="5000"/>
                </a:schemeClr>
              </a:solidFill>
            </a:endParaRPr>
          </a:p>
          <a:p>
            <a:pPr marL="457200" lvl="0" indent="-457200">
              <a:buFont typeface="Arial"/>
              <a:buChar char="•"/>
            </a:pPr>
            <a:r>
              <a:rPr lang="en-GB" sz="2800" dirty="0"/>
              <a:t>Keeping the complainant informed of the process of the case.</a:t>
            </a:r>
          </a:p>
          <a:p>
            <a:pPr marL="457200" lvl="0" indent="-457200">
              <a:buFont typeface="Arial"/>
              <a:buChar char="•"/>
            </a:pPr>
            <a:r>
              <a:rPr lang="en-GB" sz="2800" dirty="0"/>
              <a:t>Helping direct the complainant to counselling and support.</a:t>
            </a:r>
          </a:p>
          <a:p>
            <a:pPr marL="457200" lvl="0" indent="-457200">
              <a:buFont typeface="Arial"/>
              <a:buChar char="•"/>
            </a:pPr>
            <a:r>
              <a:rPr lang="en-GB" sz="2800" dirty="0"/>
              <a:t>Recording any meetings or contact they have with the complainant, and reporting to DLP as appropriate.</a:t>
            </a:r>
          </a:p>
          <a:p>
            <a:pPr marL="457200" lvl="0" indent="-457200">
              <a:buFont typeface="Arial"/>
              <a:buChar char="•"/>
            </a:pPr>
            <a:r>
              <a:rPr lang="en-GB" sz="2800" dirty="0"/>
              <a:t>Upholding the 7 standards in practice and behaviour</a:t>
            </a:r>
            <a:r>
              <a:rPr lang="en-GB" sz="3200" dirty="0"/>
              <a:t>.</a:t>
            </a:r>
          </a:p>
          <a:p>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99035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8424936" cy="3046988"/>
          </a:xfrm>
          <a:prstGeom prst="rect">
            <a:avLst/>
          </a:prstGeom>
          <a:noFill/>
        </p:spPr>
        <p:txBody>
          <a:bodyPr wrap="square" rtlCol="0">
            <a:spAutoFit/>
          </a:bodyPr>
          <a:lstStyle/>
          <a:p>
            <a:pPr algn="ctr"/>
            <a:endParaRPr lang="en-US" sz="3200" dirty="0" smtClean="0">
              <a:solidFill>
                <a:srgbClr val="0B5323"/>
              </a:solidFill>
            </a:endParaRPr>
          </a:p>
          <a:p>
            <a:r>
              <a:rPr lang="en-US" sz="3200" b="1" dirty="0" smtClean="0">
                <a:solidFill>
                  <a:schemeClr val="tx1">
                    <a:lumMod val="95000"/>
                    <a:lumOff val="5000"/>
                  </a:schemeClr>
                </a:solidFill>
              </a:rPr>
              <a:t>Your role </a:t>
            </a:r>
            <a:r>
              <a:rPr lang="en-US" sz="3200" b="1" dirty="0" err="1" smtClean="0">
                <a:solidFill>
                  <a:schemeClr val="tx1">
                    <a:lumMod val="95000"/>
                    <a:lumOff val="5000"/>
                  </a:schemeClr>
                </a:solidFill>
              </a:rPr>
              <a:t>i’snt</a:t>
            </a:r>
            <a:r>
              <a:rPr lang="en-US" sz="3200" b="1" dirty="0" smtClean="0">
                <a:solidFill>
                  <a:schemeClr val="tx1">
                    <a:lumMod val="95000"/>
                    <a:lumOff val="5000"/>
                  </a:schemeClr>
                </a:solidFill>
              </a:rPr>
              <a:t>:</a:t>
            </a:r>
          </a:p>
          <a:p>
            <a:endParaRPr lang="en-US" sz="3200" b="1" dirty="0">
              <a:solidFill>
                <a:schemeClr val="tx1">
                  <a:lumMod val="95000"/>
                  <a:lumOff val="5000"/>
                </a:schemeClr>
              </a:solidFill>
            </a:endParaRPr>
          </a:p>
          <a:p>
            <a:pPr marL="457200" indent="-457200">
              <a:buFont typeface="Arial"/>
              <a:buChar char="•"/>
            </a:pPr>
            <a:r>
              <a:rPr lang="en-US" sz="3200" dirty="0" smtClean="0">
                <a:solidFill>
                  <a:schemeClr val="tx1">
                    <a:lumMod val="95000"/>
                    <a:lumOff val="5000"/>
                  </a:schemeClr>
                </a:solidFill>
              </a:rPr>
              <a:t>To be a counselor</a:t>
            </a:r>
          </a:p>
          <a:p>
            <a:pPr marL="457200" indent="-457200">
              <a:buFont typeface="Arial"/>
              <a:buChar char="•"/>
            </a:pPr>
            <a:r>
              <a:rPr lang="en-US" sz="3200" dirty="0" smtClean="0">
                <a:solidFill>
                  <a:schemeClr val="tx1">
                    <a:lumMod val="95000"/>
                    <a:lumOff val="5000"/>
                  </a:schemeClr>
                </a:solidFill>
              </a:rPr>
              <a:t>To be a spiritual director</a:t>
            </a:r>
          </a:p>
          <a:p>
            <a:pPr marL="457200" indent="-457200">
              <a:buFont typeface="Arial"/>
              <a:buChar char="•"/>
            </a:pPr>
            <a:r>
              <a:rPr lang="en-US" sz="3200" dirty="0" smtClean="0">
                <a:solidFill>
                  <a:schemeClr val="tx1">
                    <a:lumMod val="95000"/>
                    <a:lumOff val="5000"/>
                  </a:schemeClr>
                </a:solidFill>
              </a:rPr>
              <a:t>To be the case manager</a:t>
            </a:r>
          </a:p>
        </p:txBody>
      </p:sp>
    </p:spTree>
    <p:extLst>
      <p:ext uri="{BB962C8B-B14F-4D97-AF65-F5344CB8AC3E}">
        <p14:creationId xmlns:p14="http://schemas.microsoft.com/office/powerpoint/2010/main" val="865187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774</TotalTime>
  <Words>1218</Words>
  <Application>Microsoft Office PowerPoint</Application>
  <PresentationFormat>On-screen Show (4:3)</PresentationFormat>
  <Paragraphs>233</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7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definition for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196</cp:revision>
  <dcterms:created xsi:type="dcterms:W3CDTF">2011-12-09T20:21:14Z</dcterms:created>
  <dcterms:modified xsi:type="dcterms:W3CDTF">2015-04-21T12:42:14Z</dcterms:modified>
</cp:coreProperties>
</file>