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4" r:id="rId2"/>
  </p:sldMasterIdLst>
  <p:notesMasterIdLst>
    <p:notesMasterId r:id="rId38"/>
  </p:notesMasterIdLst>
  <p:sldIdLst>
    <p:sldId id="256" r:id="rId3"/>
    <p:sldId id="313" r:id="rId4"/>
    <p:sldId id="504" r:id="rId5"/>
    <p:sldId id="412" r:id="rId6"/>
    <p:sldId id="527" r:id="rId7"/>
    <p:sldId id="469" r:id="rId8"/>
    <p:sldId id="494" r:id="rId9"/>
    <p:sldId id="495" r:id="rId10"/>
    <p:sldId id="496" r:id="rId11"/>
    <p:sldId id="497" r:id="rId12"/>
    <p:sldId id="508" r:id="rId13"/>
    <p:sldId id="509" r:id="rId14"/>
    <p:sldId id="507" r:id="rId15"/>
    <p:sldId id="498" r:id="rId16"/>
    <p:sldId id="510" r:id="rId17"/>
    <p:sldId id="499" r:id="rId18"/>
    <p:sldId id="515" r:id="rId19"/>
    <p:sldId id="526" r:id="rId20"/>
    <p:sldId id="468" r:id="rId21"/>
    <p:sldId id="516" r:id="rId22"/>
    <p:sldId id="517" r:id="rId23"/>
    <p:sldId id="518" r:id="rId24"/>
    <p:sldId id="522" r:id="rId25"/>
    <p:sldId id="523" r:id="rId26"/>
    <p:sldId id="524" r:id="rId27"/>
    <p:sldId id="505" r:id="rId28"/>
    <p:sldId id="506" r:id="rId29"/>
    <p:sldId id="525" r:id="rId30"/>
    <p:sldId id="512" r:id="rId31"/>
    <p:sldId id="514" r:id="rId32"/>
    <p:sldId id="528" r:id="rId33"/>
    <p:sldId id="529" r:id="rId34"/>
    <p:sldId id="530" r:id="rId35"/>
    <p:sldId id="531" r:id="rId36"/>
    <p:sldId id="478"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674"/>
  </p:normalViewPr>
  <p:slideViewPr>
    <p:cSldViewPr snapToObjects="1" showGuides="1">
      <p:cViewPr varScale="1">
        <p:scale>
          <a:sx n="97" d="100"/>
          <a:sy n="97" d="100"/>
        </p:scale>
        <p:origin x="-114" y="-150"/>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19-Nov-19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28</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29</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30</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31</a:t>
            </a:fld>
            <a:endParaRPr lang="en-GB" dirty="0">
              <a:solidFill>
                <a:prstClr val="black"/>
              </a:solidFill>
            </a:endParaRPr>
          </a:p>
        </p:txBody>
      </p:sp>
    </p:spTree>
    <p:extLst>
      <p:ext uri="{BB962C8B-B14F-4D97-AF65-F5344CB8AC3E}">
        <p14:creationId xmlns:p14="http://schemas.microsoft.com/office/powerpoint/2010/main" val="13624115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32</a:t>
            </a:fld>
            <a:endParaRPr lang="en-GB" dirty="0">
              <a:solidFill>
                <a:prstClr val="black"/>
              </a:solidFill>
            </a:endParaRPr>
          </a:p>
        </p:txBody>
      </p:sp>
    </p:spTree>
    <p:extLst>
      <p:ext uri="{BB962C8B-B14F-4D97-AF65-F5344CB8AC3E}">
        <p14:creationId xmlns:p14="http://schemas.microsoft.com/office/powerpoint/2010/main" val="4120977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35</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18</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19</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20</a:t>
            </a:fld>
            <a:endParaRPr lang="en-GB" dirty="0"/>
          </a:p>
        </p:txBody>
      </p:sp>
    </p:spTree>
    <p:extLst>
      <p:ext uri="{BB962C8B-B14F-4D97-AF65-F5344CB8AC3E}">
        <p14:creationId xmlns:p14="http://schemas.microsoft.com/office/powerpoint/2010/main" val="3480988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 xmlns:a16="http://schemas.microsoft.com/office/drawing/2014/main"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 xmlns:a16="http://schemas.microsoft.com/office/drawing/2014/main"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 xmlns:a16="http://schemas.microsoft.com/office/drawing/2014/main"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 xmlns:a16="http://schemas.microsoft.com/office/drawing/2014/main"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 xmlns:a16="http://schemas.microsoft.com/office/drawing/2014/main"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 xmlns:a16="http://schemas.microsoft.com/office/drawing/2014/main"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 xmlns:a16="http://schemas.microsoft.com/office/drawing/2014/main"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8" name="Footer Placeholder 7"/>
          <p:cNvSpPr>
            <a:spLocks noGrp="1"/>
          </p:cNvSpPr>
          <p:nvPr>
            <p:ph type="ftr" sz="quarter" idx="11"/>
          </p:nvPr>
        </p:nvSpPr>
        <p:spPr/>
        <p:txBody>
          <a:bodyPr/>
          <a:lstStyle/>
          <a:p>
            <a:endParaRPr lang="en-IE">
              <a:solidFill>
                <a:prstClr val="black">
                  <a:tint val="75000"/>
                </a:prstClr>
              </a:solidFill>
            </a:endParaRPr>
          </a:p>
        </p:txBody>
      </p:sp>
      <p:sp>
        <p:nvSpPr>
          <p:cNvPr id="9" name="Slide Number Placeholder 8"/>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04619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4" name="Footer Placeholder 3"/>
          <p:cNvSpPr>
            <a:spLocks noGrp="1"/>
          </p:cNvSpPr>
          <p:nvPr>
            <p:ph type="ftr" sz="quarter" idx="11"/>
          </p:nvPr>
        </p:nvSpPr>
        <p:spPr/>
        <p:txBody>
          <a:bodyPr/>
          <a:lstStyle/>
          <a:p>
            <a:endParaRPr lang="en-IE">
              <a:solidFill>
                <a:prstClr val="black">
                  <a:tint val="75000"/>
                </a:prstClr>
              </a:solidFill>
            </a:endParaRPr>
          </a:p>
        </p:txBody>
      </p:sp>
      <p:sp>
        <p:nvSpPr>
          <p:cNvPr id="5" name="Slide Number Placeholder 4"/>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125840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3" name="Footer Placeholder 2"/>
          <p:cNvSpPr>
            <a:spLocks noGrp="1"/>
          </p:cNvSpPr>
          <p:nvPr>
            <p:ph type="ftr" sz="quarter" idx="11"/>
          </p:nvPr>
        </p:nvSpPr>
        <p:spPr/>
        <p:txBody>
          <a:bodyPr/>
          <a:lstStyle/>
          <a:p>
            <a:endParaRPr lang="en-IE">
              <a:solidFill>
                <a:prstClr val="black">
                  <a:tint val="75000"/>
                </a:prstClr>
              </a:solidFill>
            </a:endParaRPr>
          </a:p>
        </p:txBody>
      </p:sp>
      <p:sp>
        <p:nvSpPr>
          <p:cNvPr id="4" name="Slide Number Placeholder 3"/>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9675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430342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590177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604872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54983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pic>
        <p:nvPicPr>
          <p:cNvPr id="1026" name="Picture 2" descr="\\ibcfileserver\Desktop\niall.moore\Desktop\ribbons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3217" y="4953000"/>
            <a:ext cx="1761565" cy="20484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ribbons.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9936" y="-68416"/>
            <a:ext cx="1905000" cy="11654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bcfileserver\Desktop\niall.moore\Desktop\Captur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96200" y="-6927"/>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4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5325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87526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19/11/2019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750835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4.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6.jpe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1C0E813-568C-4CCA-9DCF-C625C5D4ABEB}" type="datetimeFigureOut">
              <a:rPr lang="en-IE" smtClean="0">
                <a:solidFill>
                  <a:prstClr val="black">
                    <a:tint val="75000"/>
                  </a:prstClr>
                </a:solidFill>
              </a:rPr>
              <a:pPr defTabSz="914400"/>
              <a:t>19/11/2019</a:t>
            </a:fld>
            <a:endParaRPr lang="en-I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I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2A73241-7A0D-416D-97C2-6764D170D53F}" type="slidenum">
              <a:rPr lang="en-IE" smtClean="0">
                <a:solidFill>
                  <a:prstClr val="black">
                    <a:tint val="75000"/>
                  </a:prstClr>
                </a:solidFill>
              </a:rPr>
              <a:pPr defTabSz="914400"/>
              <a:t>‹#›</a:t>
            </a:fld>
            <a:endParaRPr lang="en-IE">
              <a:solidFill>
                <a:prstClr val="black">
                  <a:tint val="75000"/>
                </a:prstClr>
              </a:solidFill>
            </a:endParaRPr>
          </a:p>
        </p:txBody>
      </p:sp>
      <p:pic>
        <p:nvPicPr>
          <p:cNvPr id="7" name="Picture 3" descr="\\ibcfileserver\Desktop\niall.moore\Desktop\ribbon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15535"/>
            <a:ext cx="1644525" cy="10061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bcfileserver\Desktop\niall.moore\Desktop\ribbons2.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924800" y="5410200"/>
            <a:ext cx="1361983" cy="15837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bcfileserver\Desktop\niall.moore\Desktop\Capture.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664388" y="35511"/>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52871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safeguarding.ie/guida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thirtyoneeight.org/news-and-events/safeguarding-sunday/resource-pack/" TargetMode="External"/><Relationship Id="rId2" Type="http://schemas.openxmlformats.org/officeDocument/2006/relationships/hyperlink" Target="https://thirtyoneeight.org/news-and%20events/safeguarding-sunday/" TargetMode="External"/><Relationship Id="rId1" Type="http://schemas.openxmlformats.org/officeDocument/2006/relationships/slideLayout" Target="../slideLayouts/slideLayout4.xml"/><Relationship Id="rId4" Type="http://schemas.openxmlformats.org/officeDocument/2006/relationships/hyperlink" Target="mailto:peter.kieran@safeguarding.ie"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smtClean="0">
                <a:solidFill>
                  <a:srgbClr val="0B5323"/>
                </a:solidFill>
              </a:rPr>
              <a:t>Cashel </a:t>
            </a:r>
            <a:r>
              <a:rPr lang="en-US" sz="3200" b="1" dirty="0">
                <a:solidFill>
                  <a:srgbClr val="0B5323"/>
                </a:solidFill>
              </a:rPr>
              <a:t>Ecclesiastical Provincial Area Meeting</a:t>
            </a:r>
          </a:p>
          <a:p>
            <a:endParaRPr lang="en-US" sz="3200" b="1" dirty="0">
              <a:solidFill>
                <a:srgbClr val="0B5323"/>
              </a:solidFill>
            </a:endParaRPr>
          </a:p>
          <a:p>
            <a:pPr algn="ctr"/>
            <a:r>
              <a:rPr lang="en-US" sz="3200" b="1" dirty="0" smtClean="0">
                <a:solidFill>
                  <a:srgbClr val="0B5323"/>
                </a:solidFill>
              </a:rPr>
              <a:t>20</a:t>
            </a:r>
            <a:r>
              <a:rPr lang="en-US" sz="3200" b="1" baseline="30000" dirty="0" smtClean="0">
                <a:solidFill>
                  <a:srgbClr val="0B5323"/>
                </a:solidFill>
              </a:rPr>
              <a:t>th</a:t>
            </a:r>
            <a:r>
              <a:rPr lang="en-US" sz="3200" b="1" dirty="0" smtClean="0">
                <a:solidFill>
                  <a:srgbClr val="0B5323"/>
                </a:solidFill>
              </a:rPr>
              <a:t> November 2019</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respondent </a:t>
            </a:r>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556792"/>
            <a:ext cx="8299412" cy="4154984"/>
          </a:xfrm>
          <a:prstGeom prst="rect">
            <a:avLst/>
          </a:prstGeom>
          <a:noFill/>
        </p:spPr>
        <p:txBody>
          <a:bodyPr wrap="square" rtlCol="0">
            <a:spAutoFit/>
          </a:bodyPr>
          <a:lstStyle/>
          <a:p>
            <a:r>
              <a:rPr lang="en-GB" sz="2400" dirty="0" smtClean="0"/>
              <a:t>1</a:t>
            </a:r>
            <a:r>
              <a:rPr lang="en-GB" dirty="0" smtClean="0"/>
              <a:t>. </a:t>
            </a:r>
            <a:r>
              <a:rPr lang="en-GB" b="1" dirty="0" smtClean="0"/>
              <a:t>Notification of Allegations</a:t>
            </a:r>
          </a:p>
          <a:p>
            <a:pPr marL="342900" indent="-342900">
              <a:buFont typeface="Arial" panose="020B0604020202020204" pitchFamily="34" charset="0"/>
              <a:buChar char="•"/>
            </a:pPr>
            <a:r>
              <a:rPr lang="en-GB" dirty="0" smtClean="0"/>
              <a:t>Personal details are anonymised (Complainant &amp; Respondent)</a:t>
            </a:r>
          </a:p>
          <a:p>
            <a:endParaRPr lang="en-GB" dirty="0" smtClean="0"/>
          </a:p>
          <a:p>
            <a:r>
              <a:rPr lang="en-GB" dirty="0" smtClean="0"/>
              <a:t>Details you need to give:</a:t>
            </a:r>
          </a:p>
          <a:p>
            <a:pPr marL="342900" indent="-342900">
              <a:buFont typeface="Arial" panose="020B0604020202020204" pitchFamily="34" charset="0"/>
              <a:buChar char="•"/>
            </a:pPr>
            <a:r>
              <a:rPr lang="en-GB" dirty="0" smtClean="0"/>
              <a:t>Date of alleged abuse – if known</a:t>
            </a:r>
          </a:p>
          <a:p>
            <a:pPr marL="342900" indent="-342900">
              <a:buFont typeface="Arial" panose="020B0604020202020204" pitchFamily="34" charset="0"/>
              <a:buChar char="•"/>
            </a:pPr>
            <a:r>
              <a:rPr lang="en-GB" dirty="0" smtClean="0"/>
              <a:t>Date received by Church Body</a:t>
            </a:r>
          </a:p>
          <a:p>
            <a:pPr marL="342900" indent="-342900">
              <a:buFont typeface="Arial" panose="020B0604020202020204" pitchFamily="34" charset="0"/>
              <a:buChar char="•"/>
            </a:pPr>
            <a:r>
              <a:rPr lang="en-GB" dirty="0" smtClean="0"/>
              <a:t>Current contact with children</a:t>
            </a:r>
          </a:p>
          <a:p>
            <a:pPr marL="342900" indent="-342900">
              <a:buFont typeface="Arial" panose="020B0604020202020204" pitchFamily="34" charset="0"/>
              <a:buChar char="•"/>
            </a:pPr>
            <a:r>
              <a:rPr lang="en-GB" dirty="0" smtClean="0"/>
              <a:t>The type of abuse</a:t>
            </a:r>
          </a:p>
          <a:p>
            <a:pPr marL="342900" indent="-342900">
              <a:buFont typeface="Arial" panose="020B0604020202020204" pitchFamily="34" charset="0"/>
              <a:buChar char="•"/>
            </a:pPr>
            <a:r>
              <a:rPr lang="en-GB" dirty="0" smtClean="0"/>
              <a:t>Dates of notification to civil authorities</a:t>
            </a:r>
          </a:p>
          <a:p>
            <a:pPr marL="342900" indent="-342900">
              <a:buFont typeface="Arial" panose="020B0604020202020204" pitchFamily="34" charset="0"/>
              <a:buChar char="•"/>
            </a:pPr>
            <a:r>
              <a:rPr lang="en-GB" dirty="0" smtClean="0"/>
              <a:t>Steps taken by the Church Body in the interests of safeguarding children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b="1" dirty="0" smtClean="0"/>
              <a:t>The National Board will destroy this data annually following production </a:t>
            </a:r>
          </a:p>
          <a:p>
            <a:r>
              <a:rPr lang="en-GB" b="1" dirty="0"/>
              <a:t> </a:t>
            </a:r>
            <a:r>
              <a:rPr lang="en-GB" b="1" dirty="0" smtClean="0"/>
              <a:t>     of its annual Report</a:t>
            </a:r>
            <a:endParaRPr lang="en-GB" b="1"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6678047"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3697785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2677656"/>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Advice on a case management issue by National Office Staff</a:t>
            </a:r>
          </a:p>
          <a:p>
            <a:pPr marL="342900" indent="-342900">
              <a:buFont typeface="Arial" panose="020B0604020202020204" pitchFamily="34" charset="0"/>
              <a:buChar char="•"/>
            </a:pPr>
            <a:r>
              <a:rPr lang="en-GB" sz="2400" dirty="0" smtClean="0"/>
              <a:t>Advice from NCMC</a:t>
            </a:r>
          </a:p>
          <a:p>
            <a:pPr marL="342900" indent="-342900">
              <a:buFont typeface="Arial" panose="020B0604020202020204" pitchFamily="34" charset="0"/>
              <a:buChar char="•"/>
            </a:pPr>
            <a:r>
              <a:rPr lang="en-GB" sz="2400" dirty="0" smtClean="0"/>
              <a:t>Reviews of Child Safeguarding Practice</a:t>
            </a:r>
          </a:p>
          <a:p>
            <a:pPr marL="342900" indent="-342900">
              <a:buFont typeface="Arial" panose="020B0604020202020204" pitchFamily="34" charset="0"/>
              <a:buChar char="•"/>
            </a:pPr>
            <a:r>
              <a:rPr lang="en-GB" sz="2400" dirty="0" smtClean="0"/>
              <a:t>Assistance with construction of case management records</a:t>
            </a:r>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1347889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r>
              <a:rPr lang="en-GB" sz="2400" dirty="0" smtClean="0"/>
              <a:t>Each of the services are governed through the execution of a Memorandum of Understanding (MOU) and a data processing deed</a:t>
            </a:r>
          </a:p>
          <a:p>
            <a:endParaRPr lang="en-GB" sz="2400" dirty="0"/>
          </a:p>
          <a:p>
            <a:r>
              <a:rPr lang="en-GB" sz="2400" dirty="0" smtClean="0"/>
              <a:t>Advise data subject that data is being shared</a:t>
            </a:r>
          </a:p>
          <a:p>
            <a:endParaRPr lang="en-GB" sz="2400" dirty="0"/>
          </a:p>
          <a:p>
            <a:r>
              <a:rPr lang="en-GB" sz="2400" dirty="0" smtClean="0"/>
              <a:t>The National Board will retain a copy of information, including the advice it offered in line with its data retention policy</a:t>
            </a:r>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235588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484784"/>
            <a:ext cx="7272808"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a:t>
            </a:r>
            <a:r>
              <a:rPr lang="en-GB" sz="2000" dirty="0" smtClean="0"/>
              <a:t>desirable. </a:t>
            </a:r>
            <a:endParaRPr lang="en-GB" sz="2000" dirty="0"/>
          </a:p>
          <a:p>
            <a:endParaRPr lang="en-GB" sz="2000" dirty="0"/>
          </a:p>
          <a:p>
            <a:pPr marL="342900" indent="-342900">
              <a:buFont typeface="Arial" panose="020B0604020202020204" pitchFamily="34" charset="0"/>
              <a:buChar char="•"/>
            </a:pPr>
            <a:r>
              <a:rPr lang="en-GB" sz="2000" dirty="0"/>
              <a:t>Under canon law, faculties to minister as a priest in public can only be granted by a bishop. </a:t>
            </a:r>
          </a:p>
          <a:p>
            <a:pPr marL="342900" indent="-342900">
              <a:buFont typeface="Arial" panose="020B0604020202020204" pitchFamily="34" charset="0"/>
              <a:buChar char="•"/>
            </a:pPr>
            <a:r>
              <a:rPr lang="en-GB" sz="2000" dirty="0" smtClean="0"/>
              <a:t>As part of an investigation if a cleric or religious ministers on behalf of another Church Body</a:t>
            </a:r>
            <a:endParaRPr lang="en-GB" sz="2000" dirty="0"/>
          </a:p>
          <a:p>
            <a:pPr marL="342900" indent="-342900">
              <a:buFont typeface="Arial" panose="020B0604020202020204" pitchFamily="34" charset="0"/>
              <a:buChar char="•"/>
            </a:pPr>
            <a:r>
              <a:rPr lang="en-GB" sz="2000" dirty="0" smtClean="0"/>
              <a:t>If a cleric or religious moves and information sharing is considered as part of risk assessment</a:t>
            </a:r>
            <a:endParaRPr lang="en-GB" sz="2000" dirty="0"/>
          </a:p>
          <a:p>
            <a:pPr marL="342900" indent="-342900">
              <a:buFont typeface="Arial" panose="020B0604020202020204" pitchFamily="34" charset="0"/>
              <a:buChar char="•"/>
            </a:pPr>
            <a:r>
              <a:rPr lang="en-GB" sz="2000" dirty="0" smtClean="0"/>
              <a:t>As part of canonical process with the Holy See</a:t>
            </a:r>
            <a:endParaRPr lang="en-GB" sz="2000" dirty="0"/>
          </a:p>
          <a:p>
            <a:endParaRPr lang="en-GB" sz="2000" dirty="0"/>
          </a:p>
          <a:p>
            <a:r>
              <a:rPr lang="en-GB" sz="2000" dirty="0" smtClean="0"/>
              <a:t>As </a:t>
            </a:r>
            <a:r>
              <a:rPr lang="en-GB" sz="2000" dirty="0"/>
              <a:t>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349910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242" y="1412776"/>
            <a:ext cx="8371420" cy="2616101"/>
          </a:xfrm>
          <a:prstGeom prst="rect">
            <a:avLst/>
          </a:prstGeom>
          <a:noFill/>
        </p:spPr>
        <p:txBody>
          <a:bodyPr wrap="square" rtlCol="0">
            <a:spAutoFit/>
          </a:bodyPr>
          <a:lstStyle/>
          <a:p>
            <a:r>
              <a:rPr lang="en-GB" sz="2400" b="1" dirty="0"/>
              <a:t>Between Church </a:t>
            </a:r>
            <a:r>
              <a:rPr lang="en-GB" sz="2400" b="1" dirty="0" smtClean="0"/>
              <a:t>bodies- How to Share</a:t>
            </a:r>
            <a:endParaRPr lang="en-GB" sz="2400" b="1" dirty="0"/>
          </a:p>
          <a:p>
            <a:endParaRPr lang="en-GB" sz="2000" dirty="0" smtClean="0"/>
          </a:p>
          <a:p>
            <a:endParaRPr lang="en-GB" sz="2000" dirty="0"/>
          </a:p>
          <a:p>
            <a:pPr marL="342900" indent="-342900">
              <a:buFont typeface="Arial" panose="020B0604020202020204" pitchFamily="34" charset="0"/>
              <a:buChar char="•"/>
            </a:pPr>
            <a:r>
              <a:rPr lang="en-GB" sz="2000" dirty="0" smtClean="0"/>
              <a:t>Can be shared through Social Services</a:t>
            </a:r>
          </a:p>
          <a:p>
            <a:endParaRPr lang="en-GB" sz="2000" dirty="0" smtClean="0"/>
          </a:p>
          <a:p>
            <a:pPr marL="342900" indent="-342900">
              <a:buFont typeface="Arial" panose="020B0604020202020204" pitchFamily="34" charset="0"/>
              <a:buChar char="•"/>
            </a:pPr>
            <a:r>
              <a:rPr lang="en-GB" sz="2000" dirty="0" smtClean="0"/>
              <a:t>With consent of the data subject</a:t>
            </a:r>
          </a:p>
          <a:p>
            <a:endParaRPr lang="en-GB" sz="2000" dirty="0" smtClean="0"/>
          </a:p>
          <a:p>
            <a:pPr marL="342900" indent="-342900">
              <a:buFont typeface="Arial" panose="020B0604020202020204" pitchFamily="34" charset="0"/>
              <a:buChar char="•"/>
            </a:pPr>
            <a:r>
              <a:rPr lang="en-GB" sz="2000" dirty="0" smtClean="0"/>
              <a:t>By conducting a privacy impact assessment </a:t>
            </a:r>
            <a:endParaRPr lang="en-GB" sz="20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1809178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2677656"/>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Should </a:t>
            </a:r>
            <a:r>
              <a:rPr lang="en-GB" sz="2400" dirty="0"/>
              <a:t>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1546542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4494E0F-B33D-7745-B648-122B3454496F}"/>
              </a:ext>
            </a:extLst>
          </p:cNvPr>
          <p:cNvSpPr txBox="1"/>
          <p:nvPr/>
        </p:nvSpPr>
        <p:spPr>
          <a:xfrm>
            <a:off x="1547664" y="386607"/>
            <a:ext cx="5968493" cy="584775"/>
          </a:xfrm>
          <a:prstGeom prst="rect">
            <a:avLst/>
          </a:prstGeom>
          <a:noFill/>
        </p:spPr>
        <p:txBody>
          <a:bodyPr wrap="none" rtlCol="0">
            <a:spAutoFit/>
          </a:bodyPr>
          <a:lstStyle/>
          <a:p>
            <a:r>
              <a:rPr lang="en-US" sz="3200" b="1" dirty="0" smtClean="0">
                <a:solidFill>
                  <a:srgbClr val="0B5323"/>
                </a:solidFill>
              </a:rPr>
              <a:t>Motu </a:t>
            </a:r>
            <a:r>
              <a:rPr lang="en-US" sz="3200" b="1" dirty="0" err="1" smtClean="0">
                <a:solidFill>
                  <a:srgbClr val="0B5323"/>
                </a:solidFill>
              </a:rPr>
              <a:t>Proprio</a:t>
            </a:r>
            <a:r>
              <a:rPr lang="en-US" sz="3200" b="1" dirty="0" smtClean="0">
                <a:solidFill>
                  <a:srgbClr val="0B5323"/>
                </a:solidFill>
              </a:rPr>
              <a:t>- </a:t>
            </a:r>
            <a:r>
              <a:rPr lang="en-US" sz="3200" b="1" dirty="0" err="1" smtClean="0">
                <a:solidFill>
                  <a:srgbClr val="0B5323"/>
                </a:solidFill>
              </a:rPr>
              <a:t>Vos</a:t>
            </a:r>
            <a:r>
              <a:rPr lang="en-US" sz="3200" b="1" dirty="0" smtClean="0">
                <a:solidFill>
                  <a:srgbClr val="0B5323"/>
                </a:solidFill>
              </a:rPr>
              <a:t> </a:t>
            </a:r>
            <a:r>
              <a:rPr lang="en-US" sz="3200" b="1" dirty="0" err="1" smtClean="0">
                <a:solidFill>
                  <a:srgbClr val="0B5323"/>
                </a:solidFill>
              </a:rPr>
              <a:t>estis</a:t>
            </a:r>
            <a:r>
              <a:rPr lang="en-US" sz="3200" b="1" dirty="0" smtClean="0">
                <a:solidFill>
                  <a:srgbClr val="0B5323"/>
                </a:solidFill>
              </a:rPr>
              <a:t> lux mundi</a:t>
            </a:r>
            <a:endParaRPr lang="en-US" sz="3200" b="1" dirty="0">
              <a:solidFill>
                <a:srgbClr val="0B5323"/>
              </a:solidFill>
            </a:endParaRPr>
          </a:p>
        </p:txBody>
      </p:sp>
      <p:sp>
        <p:nvSpPr>
          <p:cNvPr id="6" name="Rectangle 5"/>
          <p:cNvSpPr/>
          <p:nvPr/>
        </p:nvSpPr>
        <p:spPr>
          <a:xfrm>
            <a:off x="431540" y="1700808"/>
            <a:ext cx="7992888" cy="4524315"/>
          </a:xfrm>
          <a:prstGeom prst="rect">
            <a:avLst/>
          </a:prstGeom>
        </p:spPr>
        <p:txBody>
          <a:bodyPr wrap="square">
            <a:spAutoFit/>
          </a:bodyPr>
          <a:lstStyle/>
          <a:p>
            <a:r>
              <a:rPr lang="en-IE" sz="2400" b="1" dirty="0" smtClean="0"/>
              <a:t>Work Completed</a:t>
            </a:r>
          </a:p>
          <a:p>
            <a:pPr marL="285750" indent="-285750">
              <a:buFont typeface="Arial" panose="020B0604020202020204" pitchFamily="34" charset="0"/>
              <a:buChar char="•"/>
            </a:pPr>
            <a:r>
              <a:rPr lang="en-IE" sz="2400" dirty="0" smtClean="0"/>
              <a:t>Produced critique</a:t>
            </a:r>
          </a:p>
          <a:p>
            <a:pPr marL="285750" indent="-285750">
              <a:buFont typeface="Arial" panose="020B0604020202020204" pitchFamily="34" charset="0"/>
              <a:buChar char="•"/>
            </a:pPr>
            <a:r>
              <a:rPr lang="en-IE" sz="2400" dirty="0" smtClean="0"/>
              <a:t>Revised guidance</a:t>
            </a:r>
          </a:p>
          <a:p>
            <a:pPr marL="285750" indent="-285750">
              <a:buFont typeface="Arial" panose="020B0604020202020204" pitchFamily="34" charset="0"/>
              <a:buChar char="•"/>
            </a:pPr>
            <a:r>
              <a:rPr lang="en-IE" sz="2400" dirty="0" smtClean="0"/>
              <a:t>Presented at the Anglophone conference</a:t>
            </a:r>
          </a:p>
          <a:p>
            <a:pPr marL="285750" indent="-285750">
              <a:buFont typeface="Arial" panose="020B0604020202020204" pitchFamily="34" charset="0"/>
              <a:buChar char="•"/>
            </a:pPr>
            <a:endParaRPr lang="en-IE" sz="2400" dirty="0"/>
          </a:p>
          <a:p>
            <a:r>
              <a:rPr lang="en-IE" sz="2400" b="1" dirty="0" smtClean="0"/>
              <a:t>Main Issues to consider</a:t>
            </a:r>
          </a:p>
          <a:p>
            <a:pPr marL="285750" indent="-285750">
              <a:buFont typeface="Arial" panose="020B0604020202020204" pitchFamily="34" charset="0"/>
              <a:buChar char="•"/>
            </a:pPr>
            <a:r>
              <a:rPr lang="en-IE" sz="2400" dirty="0" smtClean="0"/>
              <a:t>GDPR</a:t>
            </a:r>
          </a:p>
          <a:p>
            <a:pPr marL="285750" indent="-285750">
              <a:buFont typeface="Arial" panose="020B0604020202020204" pitchFamily="34" charset="0"/>
              <a:buChar char="•"/>
            </a:pPr>
            <a:r>
              <a:rPr lang="en-IE" sz="2400" dirty="0" smtClean="0"/>
              <a:t>Definitions</a:t>
            </a:r>
          </a:p>
          <a:p>
            <a:pPr marL="285750" indent="-285750">
              <a:buFont typeface="Arial" panose="020B0604020202020204" pitchFamily="34" charset="0"/>
              <a:buChar char="•"/>
            </a:pPr>
            <a:r>
              <a:rPr lang="en-IE" sz="2400" dirty="0" smtClean="0"/>
              <a:t>Timescales</a:t>
            </a:r>
          </a:p>
          <a:p>
            <a:pPr marL="285750" indent="-285750">
              <a:buFont typeface="Arial" panose="020B0604020202020204" pitchFamily="34" charset="0"/>
              <a:buChar char="•"/>
            </a:pPr>
            <a:r>
              <a:rPr lang="en-IE" sz="2400" dirty="0" smtClean="0"/>
              <a:t>Vulnerable adults</a:t>
            </a:r>
          </a:p>
          <a:p>
            <a:pPr marL="285750" indent="-285750">
              <a:buFont typeface="Arial" panose="020B0604020202020204" pitchFamily="34" charset="0"/>
              <a:buChar char="•"/>
            </a:pPr>
            <a:r>
              <a:rPr lang="en-IE" sz="2400" dirty="0" smtClean="0"/>
              <a:t>Church authorities and those not defined in the Motu </a:t>
            </a:r>
            <a:r>
              <a:rPr lang="en-IE" sz="2400" dirty="0" err="1" smtClean="0"/>
              <a:t>Proprio</a:t>
            </a:r>
            <a:endParaRPr lang="en-IE" sz="2400" dirty="0" smtClean="0"/>
          </a:p>
        </p:txBody>
      </p:sp>
    </p:spTree>
    <p:extLst>
      <p:ext uri="{BB962C8B-B14F-4D97-AF65-F5344CB8AC3E}">
        <p14:creationId xmlns:p14="http://schemas.microsoft.com/office/powerpoint/2010/main" val="21538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
        <p:nvSpPr>
          <p:cNvPr id="3" name="Rectangle 2"/>
          <p:cNvSpPr/>
          <p:nvPr/>
        </p:nvSpPr>
        <p:spPr>
          <a:xfrm>
            <a:off x="431540" y="1700808"/>
            <a:ext cx="7992888" cy="4524315"/>
          </a:xfrm>
          <a:prstGeom prst="rect">
            <a:avLst/>
          </a:prstGeom>
        </p:spPr>
        <p:txBody>
          <a:bodyPr wrap="square">
            <a:spAutoFit/>
          </a:bodyPr>
          <a:lstStyle/>
          <a:p>
            <a:r>
              <a:rPr lang="en-IE" dirty="0"/>
              <a:t>Since the last newsletter there have been a significant number of guidance updates most as a results of the Motu </a:t>
            </a:r>
            <a:r>
              <a:rPr lang="en-IE" dirty="0" err="1"/>
              <a:t>Proprio</a:t>
            </a:r>
            <a:r>
              <a:rPr lang="en-IE" dirty="0"/>
              <a:t> </a:t>
            </a:r>
            <a:r>
              <a:rPr lang="en-IE" dirty="0" err="1"/>
              <a:t>Vos</a:t>
            </a:r>
            <a:r>
              <a:rPr lang="en-IE" dirty="0"/>
              <a:t> </a:t>
            </a:r>
            <a:r>
              <a:rPr lang="en-IE" dirty="0" err="1"/>
              <a:t>estis</a:t>
            </a:r>
            <a:r>
              <a:rPr lang="en-IE" dirty="0"/>
              <a:t> lux mundi and GDPR.  Some of the changes include:</a:t>
            </a:r>
          </a:p>
          <a:p>
            <a:pPr marL="285750" lvl="0" indent="-285750">
              <a:buFont typeface="Arial" panose="020B0604020202020204" pitchFamily="34" charset="0"/>
              <a:buChar char="•"/>
            </a:pPr>
            <a:r>
              <a:rPr lang="en-IE" dirty="0"/>
              <a:t>Redrafted Basic Awareness Training Guidance</a:t>
            </a:r>
          </a:p>
          <a:p>
            <a:pPr marL="285750" lvl="0" indent="-285750">
              <a:buFont typeface="Arial" panose="020B0604020202020204" pitchFamily="34" charset="0"/>
              <a:buChar char="•"/>
            </a:pPr>
            <a:r>
              <a:rPr lang="en-IE" dirty="0"/>
              <a:t>New Guidance on protection of persons reporting abuse</a:t>
            </a:r>
          </a:p>
          <a:p>
            <a:pPr marL="285750" lvl="0" indent="-285750">
              <a:buFont typeface="Arial" panose="020B0604020202020204" pitchFamily="34" charset="0"/>
              <a:buChar char="•"/>
            </a:pPr>
            <a:r>
              <a:rPr lang="en-IE" dirty="0"/>
              <a:t>New Guidance on </a:t>
            </a:r>
            <a:r>
              <a:rPr lang="en-IE" dirty="0" err="1"/>
              <a:t>Tusla</a:t>
            </a:r>
            <a:r>
              <a:rPr lang="en-IE" dirty="0"/>
              <a:t> Child Safeguarding Statements following on from advice from </a:t>
            </a:r>
            <a:r>
              <a:rPr lang="en-IE" dirty="0" err="1"/>
              <a:t>Tusla</a:t>
            </a:r>
            <a:endParaRPr lang="en-IE" dirty="0"/>
          </a:p>
          <a:p>
            <a:pPr marL="285750" lvl="0" indent="-285750">
              <a:buFont typeface="Arial" panose="020B0604020202020204" pitchFamily="34" charset="0"/>
              <a:buChar char="•"/>
            </a:pPr>
            <a:r>
              <a:rPr lang="en-IE" dirty="0"/>
              <a:t>New Guidance on those who facilitate Probation Service community service placements in Church property in the Republic of Ireland</a:t>
            </a:r>
          </a:p>
          <a:p>
            <a:pPr marL="285750" lvl="0" indent="-285750">
              <a:buFont typeface="Arial" panose="020B0604020202020204" pitchFamily="34" charset="0"/>
              <a:buChar char="•"/>
            </a:pPr>
            <a:r>
              <a:rPr lang="en-IE" dirty="0"/>
              <a:t>New guidance on reporting allegations of abuse of children by child pornography</a:t>
            </a:r>
          </a:p>
          <a:p>
            <a:pPr marL="285750" lvl="0" indent="-285750">
              <a:buFont typeface="Arial" panose="020B0604020202020204" pitchFamily="34" charset="0"/>
              <a:buChar char="•"/>
            </a:pPr>
            <a:r>
              <a:rPr lang="en-IE" dirty="0"/>
              <a:t>Revised templates and definitions following </a:t>
            </a:r>
            <a:r>
              <a:rPr lang="en-IE" dirty="0" err="1"/>
              <a:t>Vos</a:t>
            </a:r>
            <a:r>
              <a:rPr lang="en-IE" dirty="0"/>
              <a:t> </a:t>
            </a:r>
            <a:r>
              <a:rPr lang="en-IE" dirty="0" err="1"/>
              <a:t>estis</a:t>
            </a:r>
            <a:r>
              <a:rPr lang="en-IE" dirty="0"/>
              <a:t> lux mundi</a:t>
            </a:r>
          </a:p>
          <a:p>
            <a:pPr marL="285750" lvl="0" indent="-285750">
              <a:buFont typeface="Arial" panose="020B0604020202020204" pitchFamily="34" charset="0"/>
              <a:buChar char="•"/>
            </a:pPr>
            <a:r>
              <a:rPr lang="en-IE" dirty="0"/>
              <a:t>Redrafted information sharing guidance following GDPR</a:t>
            </a:r>
          </a:p>
          <a:p>
            <a:pPr marL="285750" lvl="0" indent="-285750">
              <a:buFont typeface="Arial" panose="020B0604020202020204" pitchFamily="34" charset="0"/>
              <a:buChar char="•"/>
            </a:pPr>
            <a:r>
              <a:rPr lang="en-IE" dirty="0"/>
              <a:t>New data protection guidance following </a:t>
            </a:r>
            <a:r>
              <a:rPr lang="en-IE" dirty="0" smtClean="0"/>
              <a:t>GDPR</a:t>
            </a:r>
          </a:p>
          <a:p>
            <a:pPr lvl="0"/>
            <a:endParaRPr lang="en-IE" dirty="0"/>
          </a:p>
          <a:p>
            <a:r>
              <a:rPr lang="en-IE" dirty="0"/>
              <a:t>For a full page by page list of all of the changes to the guidance and to access the new guidance please follow this link </a:t>
            </a:r>
            <a:r>
              <a:rPr lang="en-IE" u="sng" dirty="0">
                <a:hlinkClick r:id="rId3"/>
              </a:rPr>
              <a:t>https://www.safeguarding.ie/guidance</a:t>
            </a:r>
            <a:r>
              <a:rPr lang="en-IE" dirty="0"/>
              <a:t> .</a:t>
            </a:r>
          </a:p>
        </p:txBody>
      </p:sp>
    </p:spTree>
    <p:extLst>
      <p:ext uri="{BB962C8B-B14F-4D97-AF65-F5344CB8AC3E}">
        <p14:creationId xmlns:p14="http://schemas.microsoft.com/office/powerpoint/2010/main" val="343099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smtClean="0">
                <a:solidFill>
                  <a:srgbClr val="0B5323"/>
                </a:solidFill>
              </a:rPr>
              <a:t>Archbishop O’Reilly</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 xmlns:a16="http://schemas.microsoft.com/office/drawing/2014/main" id="{DB74A38B-DE37-2D4E-B1D6-EF1BD33EA684}"/>
              </a:ext>
            </a:extLst>
          </p:cNvPr>
          <p:cNvSpPr txBox="1"/>
          <p:nvPr/>
        </p:nvSpPr>
        <p:spPr>
          <a:xfrm>
            <a:off x="323528" y="1484784"/>
            <a:ext cx="8061215" cy="3970318"/>
          </a:xfrm>
          <a:prstGeom prst="rect">
            <a:avLst/>
          </a:prstGeom>
          <a:noFill/>
        </p:spPr>
        <p:txBody>
          <a:bodyPr wrap="square" rtlCol="0">
            <a:spAutoFit/>
          </a:bodyPr>
          <a:lstStyle/>
          <a:p>
            <a:r>
              <a:rPr lang="en-IE" dirty="0"/>
              <a:t>The manual will now include 5 training programmes these are</a:t>
            </a:r>
            <a:r>
              <a:rPr lang="en-IE" dirty="0" smtClean="0"/>
              <a:t>:</a:t>
            </a:r>
          </a:p>
          <a:p>
            <a:endParaRPr lang="en-IE" dirty="0"/>
          </a:p>
          <a:p>
            <a:pPr marL="285750" lvl="0" indent="-285750">
              <a:buFont typeface="Arial" panose="020B0604020202020204" pitchFamily="34" charset="0"/>
              <a:buChar char="•"/>
            </a:pPr>
            <a:r>
              <a:rPr lang="en-GB" dirty="0"/>
              <a:t>Full-day training: this training lasts 5 hours and covers the following four areas: </a:t>
            </a:r>
            <a:endParaRPr lang="en-IE" dirty="0"/>
          </a:p>
          <a:p>
            <a:pPr marL="742950" lvl="1" indent="-285750">
              <a:buFont typeface="Arial" panose="020B0604020202020204" pitchFamily="34" charset="0"/>
              <a:buChar char="•"/>
            </a:pPr>
            <a:r>
              <a:rPr lang="en-GB" dirty="0" smtClean="0"/>
              <a:t>What </a:t>
            </a:r>
            <a:r>
              <a:rPr lang="en-GB" dirty="0"/>
              <a:t>and how we safeguard</a:t>
            </a:r>
            <a:endParaRPr lang="en-IE" dirty="0"/>
          </a:p>
          <a:p>
            <a:pPr marL="742950" lvl="1" indent="-285750">
              <a:buFont typeface="Arial" panose="020B0604020202020204" pitchFamily="34" charset="0"/>
              <a:buChar char="•"/>
            </a:pPr>
            <a:r>
              <a:rPr lang="en-GB" dirty="0" smtClean="0"/>
              <a:t>Creating </a:t>
            </a:r>
            <a:r>
              <a:rPr lang="en-GB" dirty="0"/>
              <a:t>and maintaining safe environments </a:t>
            </a:r>
            <a:endParaRPr lang="en-IE" dirty="0"/>
          </a:p>
          <a:p>
            <a:pPr marL="742950" lvl="1" indent="-285750">
              <a:buFont typeface="Arial" panose="020B0604020202020204" pitchFamily="34" charset="0"/>
              <a:buChar char="•"/>
            </a:pPr>
            <a:r>
              <a:rPr lang="en-GB" dirty="0" smtClean="0"/>
              <a:t>Recognising</a:t>
            </a:r>
            <a:r>
              <a:rPr lang="en-GB" dirty="0"/>
              <a:t>, Responding, Recording and Reporting </a:t>
            </a:r>
            <a:endParaRPr lang="en-GB" dirty="0" smtClean="0"/>
          </a:p>
          <a:p>
            <a:pPr lvl="1"/>
            <a:endParaRPr lang="en-IE" dirty="0"/>
          </a:p>
          <a:p>
            <a:pPr marL="285750" lvl="0" indent="-285750">
              <a:buFont typeface="Arial" panose="020B0604020202020204" pitchFamily="34" charset="0"/>
              <a:buChar char="•"/>
            </a:pPr>
            <a:r>
              <a:rPr lang="en-GB" dirty="0"/>
              <a:t>Information sessions: these sessions are shorter in length (3 hours), and cover topics including the reporting procedures required under Standard 2. </a:t>
            </a:r>
            <a:endParaRPr lang="en-GB" dirty="0" smtClean="0"/>
          </a:p>
          <a:p>
            <a:pPr lvl="0"/>
            <a:endParaRPr lang="en-IE" dirty="0"/>
          </a:p>
          <a:p>
            <a:pPr marL="285750" lvl="0" indent="-285750">
              <a:buFont typeface="Arial" panose="020B0604020202020204" pitchFamily="34" charset="0"/>
              <a:buChar char="•"/>
            </a:pPr>
            <a:r>
              <a:rPr lang="en-GB" dirty="0"/>
              <a:t>Refresher sessions: These are shorter in length (3 hours) and cover the topics listed in the full day training for those who have already attended the full day training previously. </a:t>
            </a:r>
            <a:endParaRPr lang="en-GB" dirty="0" smtClean="0"/>
          </a:p>
          <a:p>
            <a:pPr lvl="0"/>
            <a:endParaRPr lang="en-IE" dirty="0"/>
          </a:p>
        </p:txBody>
      </p:sp>
    </p:spTree>
    <p:extLst>
      <p:ext uri="{BB962C8B-B14F-4D97-AF65-F5344CB8AC3E}">
        <p14:creationId xmlns:p14="http://schemas.microsoft.com/office/powerpoint/2010/main" val="3644724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 xmlns:a16="http://schemas.microsoft.com/office/drawing/2014/main" id="{DB74A38B-DE37-2D4E-B1D6-EF1BD33EA684}"/>
              </a:ext>
            </a:extLst>
          </p:cNvPr>
          <p:cNvSpPr txBox="1"/>
          <p:nvPr/>
        </p:nvSpPr>
        <p:spPr>
          <a:xfrm>
            <a:off x="323528" y="1484784"/>
            <a:ext cx="8061215" cy="2554545"/>
          </a:xfrm>
          <a:prstGeom prst="rect">
            <a:avLst/>
          </a:prstGeom>
          <a:noFill/>
        </p:spPr>
        <p:txBody>
          <a:bodyPr wrap="square" rtlCol="0">
            <a:spAutoFit/>
          </a:bodyPr>
          <a:lstStyle/>
          <a:p>
            <a:pPr lvl="0"/>
            <a:endParaRPr lang="en-IE" dirty="0"/>
          </a:p>
          <a:p>
            <a:pPr marL="285750" lvl="0" indent="-285750">
              <a:buFont typeface="Arial" panose="020B0604020202020204" pitchFamily="34" charset="0"/>
              <a:buChar char="•"/>
            </a:pPr>
            <a:r>
              <a:rPr lang="en-GB" dirty="0"/>
              <a:t>Mandated Persons Training: This is a short 1 and a half hour session specifically for those who are defined as mandated persons in the Republic of Ireland. The content can be delivered as part of the other sessions above </a:t>
            </a:r>
            <a:endParaRPr lang="en-GB" dirty="0" smtClean="0"/>
          </a:p>
          <a:p>
            <a:pPr lvl="0"/>
            <a:endParaRPr lang="en-IE" dirty="0"/>
          </a:p>
          <a:p>
            <a:pPr marL="285750" lvl="0" indent="-285750">
              <a:buFont typeface="Arial" panose="020B0604020202020204" pitchFamily="34" charset="0"/>
              <a:buChar char="•"/>
            </a:pPr>
            <a:r>
              <a:rPr lang="en-GB" dirty="0"/>
              <a:t>Training for Young Leaders: This is three hours in length and covers the same content as the information sessions but has been designed for young people who are taking on a leadership role with other children or young people.</a:t>
            </a:r>
            <a:endParaRPr lang="en-IE" dirty="0"/>
          </a:p>
          <a:p>
            <a:r>
              <a:rPr lang="en-IE" sz="1600" dirty="0"/>
              <a:t> </a:t>
            </a:r>
          </a:p>
        </p:txBody>
      </p:sp>
    </p:spTree>
    <p:extLst>
      <p:ext uri="{BB962C8B-B14F-4D97-AF65-F5344CB8AC3E}">
        <p14:creationId xmlns:p14="http://schemas.microsoft.com/office/powerpoint/2010/main" val="2569572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Work So Far</a:t>
            </a:r>
            <a:endParaRPr lang="en-US" sz="3200" b="1" dirty="0">
              <a:solidFill>
                <a:srgbClr val="0B5323"/>
              </a:solidFill>
            </a:endParaRPr>
          </a:p>
        </p:txBody>
      </p:sp>
      <p:sp>
        <p:nvSpPr>
          <p:cNvPr id="3" name="TextBox 2">
            <a:extLst>
              <a:ext uri="{FF2B5EF4-FFF2-40B4-BE49-F238E27FC236}">
                <a16:creationId xmlns="" xmlns:a16="http://schemas.microsoft.com/office/drawing/2014/main" id="{DB74A38B-DE37-2D4E-B1D6-EF1BD33EA684}"/>
              </a:ext>
            </a:extLst>
          </p:cNvPr>
          <p:cNvSpPr txBox="1"/>
          <p:nvPr/>
        </p:nvSpPr>
        <p:spPr>
          <a:xfrm>
            <a:off x="323528" y="1484784"/>
            <a:ext cx="8061215" cy="3785652"/>
          </a:xfrm>
          <a:prstGeom prst="rect">
            <a:avLst/>
          </a:prstGeom>
          <a:noFill/>
        </p:spPr>
        <p:txBody>
          <a:bodyPr wrap="square" rtlCol="0">
            <a:spAutoFit/>
          </a:bodyPr>
          <a:lstStyle/>
          <a:p>
            <a:pPr marL="285750" indent="-285750">
              <a:buFont typeface="Arial" panose="020B0604020202020204" pitchFamily="34" charset="0"/>
              <a:buChar char="•"/>
            </a:pPr>
            <a:r>
              <a:rPr lang="en-IE" sz="1600" dirty="0" smtClean="0"/>
              <a:t>Work Completed</a:t>
            </a:r>
          </a:p>
          <a:p>
            <a:pPr marL="742950" lvl="1" indent="-285750">
              <a:buFont typeface="Arial" panose="020B0604020202020204" pitchFamily="34" charset="0"/>
              <a:buChar char="•"/>
            </a:pPr>
            <a:r>
              <a:rPr lang="en-IE" sz="1600" dirty="0" smtClean="0"/>
              <a:t>Working Group Met</a:t>
            </a:r>
          </a:p>
          <a:p>
            <a:pPr marL="742950" lvl="1" indent="-285750">
              <a:buFont typeface="Arial" panose="020B0604020202020204" pitchFamily="34" charset="0"/>
              <a:buChar char="•"/>
            </a:pPr>
            <a:r>
              <a:rPr lang="en-IE" sz="1600" dirty="0" smtClean="0"/>
              <a:t>First Draft commented on by the group</a:t>
            </a:r>
          </a:p>
          <a:p>
            <a:pPr marL="742950" lvl="1" indent="-285750">
              <a:buFont typeface="Arial" panose="020B0604020202020204" pitchFamily="34" charset="0"/>
              <a:buChar char="•"/>
            </a:pPr>
            <a:r>
              <a:rPr lang="en-IE" sz="1600" dirty="0" smtClean="0"/>
              <a:t>Second draft presented to trainers and feedback received</a:t>
            </a:r>
          </a:p>
          <a:p>
            <a:pPr marL="742950" lvl="1" indent="-285750">
              <a:buFont typeface="Arial" panose="020B0604020202020204" pitchFamily="34" charset="0"/>
              <a:buChar char="•"/>
            </a:pPr>
            <a:r>
              <a:rPr lang="en-IE" sz="1600" dirty="0" smtClean="0"/>
              <a:t>Third draft presented to Tutors</a:t>
            </a:r>
          </a:p>
          <a:p>
            <a:pPr marL="742950" lvl="1" indent="-285750">
              <a:buFont typeface="Arial" panose="020B0604020202020204" pitchFamily="34" charset="0"/>
              <a:buChar char="•"/>
            </a:pPr>
            <a:r>
              <a:rPr lang="en-IE" sz="1600" dirty="0" smtClean="0"/>
              <a:t>Fourth draft presented to trainers</a:t>
            </a:r>
          </a:p>
          <a:p>
            <a:pPr marL="742950" lvl="1" indent="-285750">
              <a:buFont typeface="Arial" panose="020B0604020202020204" pitchFamily="34" charset="0"/>
              <a:buChar char="•"/>
            </a:pPr>
            <a:r>
              <a:rPr lang="en-IE" sz="1600" dirty="0" smtClean="0"/>
              <a:t>Person commissioned to begin work on videos for the manual</a:t>
            </a:r>
          </a:p>
          <a:p>
            <a:pPr marL="742950" lvl="1" indent="-285750">
              <a:buFont typeface="Arial" panose="020B0604020202020204" pitchFamily="34" charset="0"/>
              <a:buChar char="•"/>
            </a:pPr>
            <a:r>
              <a:rPr lang="en-IE" sz="1600" dirty="0" smtClean="0"/>
              <a:t>New guidance produced and updated on NBSCCCI website</a:t>
            </a:r>
          </a:p>
          <a:p>
            <a:endParaRPr lang="en-IE" sz="1600" dirty="0"/>
          </a:p>
          <a:p>
            <a:pPr marL="285750" indent="-285750">
              <a:buFont typeface="Arial" panose="020B0604020202020204" pitchFamily="34" charset="0"/>
              <a:buChar char="•"/>
            </a:pPr>
            <a:r>
              <a:rPr lang="en-IE" sz="1600" dirty="0" smtClean="0"/>
              <a:t>Work to do</a:t>
            </a:r>
          </a:p>
          <a:p>
            <a:pPr marL="742950" lvl="1" indent="-285750">
              <a:buFont typeface="Arial" panose="020B0604020202020204" pitchFamily="34" charset="0"/>
              <a:buChar char="•"/>
            </a:pPr>
            <a:r>
              <a:rPr lang="en-IE" sz="1600" dirty="0" smtClean="0"/>
              <a:t>Final draft completed in December 2019</a:t>
            </a:r>
          </a:p>
          <a:p>
            <a:pPr marL="742950" lvl="1" indent="-285750">
              <a:buFont typeface="Arial" panose="020B0604020202020204" pitchFamily="34" charset="0"/>
              <a:buChar char="•"/>
            </a:pPr>
            <a:r>
              <a:rPr lang="en-IE" sz="1600" dirty="0" smtClean="0"/>
              <a:t>Everything sent to printers for design December 2019</a:t>
            </a:r>
          </a:p>
          <a:p>
            <a:pPr marL="742950" lvl="1" indent="-285750">
              <a:buFont typeface="Arial" panose="020B0604020202020204" pitchFamily="34" charset="0"/>
              <a:buChar char="•"/>
            </a:pPr>
            <a:r>
              <a:rPr lang="en-IE" sz="1600" dirty="0" smtClean="0"/>
              <a:t>Videos </a:t>
            </a:r>
            <a:r>
              <a:rPr lang="en-IE" sz="1600" dirty="0"/>
              <a:t>completed by </a:t>
            </a:r>
            <a:r>
              <a:rPr lang="en-IE" sz="1600" dirty="0" smtClean="0"/>
              <a:t>early 2020</a:t>
            </a:r>
          </a:p>
          <a:p>
            <a:pPr marL="742950" lvl="1" indent="-285750">
              <a:buFont typeface="Arial" panose="020B0604020202020204" pitchFamily="34" charset="0"/>
              <a:buChar char="•"/>
            </a:pPr>
            <a:r>
              <a:rPr lang="en-IE" sz="1600" dirty="0" smtClean="0"/>
              <a:t>Given out to trainers January/February 2020</a:t>
            </a:r>
          </a:p>
          <a:p>
            <a:pPr marL="285750" indent="-285750">
              <a:buFont typeface="Arial" panose="020B0604020202020204" pitchFamily="34" charset="0"/>
              <a:buChar char="•"/>
            </a:pPr>
            <a:endParaRPr lang="en-IE" sz="1600" dirty="0"/>
          </a:p>
        </p:txBody>
      </p:sp>
    </p:spTree>
    <p:extLst>
      <p:ext uri="{BB962C8B-B14F-4D97-AF65-F5344CB8AC3E}">
        <p14:creationId xmlns:p14="http://schemas.microsoft.com/office/powerpoint/2010/main" val="2569572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644" y="2060848"/>
            <a:ext cx="7772400" cy="1470025"/>
          </a:xfrm>
        </p:spPr>
        <p:txBody>
          <a:bodyPr/>
          <a:lstStyle/>
          <a:p>
            <a:r>
              <a:rPr lang="en-IE" dirty="0" smtClean="0"/>
              <a:t>Head to Heart Update</a:t>
            </a:r>
            <a:endParaRPr lang="en-IE" dirty="0"/>
          </a:p>
        </p:txBody>
      </p:sp>
    </p:spTree>
    <p:extLst>
      <p:ext uri="{BB962C8B-B14F-4D97-AF65-F5344CB8AC3E}">
        <p14:creationId xmlns:p14="http://schemas.microsoft.com/office/powerpoint/2010/main" val="1198535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Last Academic Year…</a:t>
            </a:r>
            <a:br>
              <a:rPr lang="en-IE" dirty="0" smtClean="0"/>
            </a:br>
            <a:endParaRPr lang="en-IE" dirty="0"/>
          </a:p>
        </p:txBody>
      </p:sp>
      <p:sp>
        <p:nvSpPr>
          <p:cNvPr id="3" name="TextBox 2">
            <a:extLst>
              <a:ext uri="{FF2B5EF4-FFF2-40B4-BE49-F238E27FC236}">
                <a16:creationId xmlns="" xmlns:a16="http://schemas.microsoft.com/office/drawing/2014/main"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Approved by </a:t>
            </a:r>
            <a:r>
              <a:rPr lang="en-IE" sz="2400" dirty="0" err="1" smtClean="0"/>
              <a:t>formators</a:t>
            </a:r>
            <a:endParaRPr lang="en-IE" sz="2400" dirty="0" smtClean="0"/>
          </a:p>
          <a:p>
            <a:pPr marL="285750" indent="-285750">
              <a:buFont typeface="Arial" panose="020B0604020202020204" pitchFamily="34" charset="0"/>
              <a:buChar char="•"/>
            </a:pPr>
            <a:r>
              <a:rPr lang="en-IE" sz="2400" dirty="0" smtClean="0"/>
              <a:t>Two modules delivered alongside inductions</a:t>
            </a:r>
          </a:p>
          <a:p>
            <a:pPr marL="285750" indent="-285750">
              <a:buFont typeface="Arial" panose="020B0604020202020204" pitchFamily="34" charset="0"/>
              <a:buChar char="•"/>
            </a:pPr>
            <a:r>
              <a:rPr lang="en-IE" sz="2400" dirty="0" smtClean="0"/>
              <a:t>40 seminarians took part across the three seminaries (</a:t>
            </a:r>
            <a:r>
              <a:rPr lang="en-IE" sz="2400" dirty="0" err="1" smtClean="0"/>
              <a:t>Redemptoris</a:t>
            </a:r>
            <a:r>
              <a:rPr lang="en-IE" sz="2400" dirty="0" smtClean="0"/>
              <a:t> Mater, Pontifical Irish College, St. Patrick’s College, </a:t>
            </a:r>
            <a:r>
              <a:rPr lang="en-IE" sz="2400" dirty="0" err="1" smtClean="0"/>
              <a:t>Maynooth</a:t>
            </a:r>
            <a:endParaRPr lang="en-IE" sz="2400" dirty="0" smtClean="0"/>
          </a:p>
          <a:p>
            <a:pPr marL="285750" indent="-285750">
              <a:buFont typeface="Arial" panose="020B0604020202020204" pitchFamily="34" charset="0"/>
              <a:buChar char="•"/>
            </a:pPr>
            <a:r>
              <a:rPr lang="en-IE" sz="2400" dirty="0" smtClean="0"/>
              <a:t>Evaluations are very positive and based on recommendations changes to the facilitation of the modules have been incorporated </a:t>
            </a:r>
          </a:p>
          <a:p>
            <a:pPr marL="285750" indent="-285750">
              <a:buFont typeface="Arial" panose="020B0604020202020204" pitchFamily="34" charset="0"/>
              <a:buChar char="•"/>
            </a:pPr>
            <a:r>
              <a:rPr lang="en-IE" sz="2400" dirty="0" smtClean="0"/>
              <a:t>Certificates issued to those who completed the assignments</a:t>
            </a:r>
          </a:p>
          <a:p>
            <a:pPr marL="285750" indent="-285750">
              <a:buFont typeface="Arial" panose="020B0604020202020204" pitchFamily="34" charset="0"/>
              <a:buChar char="•"/>
            </a:pPr>
            <a:r>
              <a:rPr lang="en-IE" sz="2400" dirty="0" smtClean="0"/>
              <a:t>Working group met to review the process and plan for next academic year</a:t>
            </a:r>
          </a:p>
          <a:p>
            <a:pPr marL="285750" indent="-285750">
              <a:buFont typeface="Arial" panose="020B0604020202020204" pitchFamily="34" charset="0"/>
              <a:buChar char="•"/>
            </a:pPr>
            <a:r>
              <a:rPr lang="en-IE" sz="2400" dirty="0" smtClean="0"/>
              <a:t>Presentation to the Anglophone Conference in Rome</a:t>
            </a:r>
            <a:endParaRPr lang="en-IE" sz="2400" dirty="0"/>
          </a:p>
        </p:txBody>
      </p:sp>
    </p:spTree>
    <p:extLst>
      <p:ext uri="{BB962C8B-B14F-4D97-AF65-F5344CB8AC3E}">
        <p14:creationId xmlns:p14="http://schemas.microsoft.com/office/powerpoint/2010/main" val="1679166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This Academic Year…</a:t>
            </a:r>
            <a:br>
              <a:rPr lang="en-IE" dirty="0" smtClean="0"/>
            </a:br>
            <a:endParaRPr lang="en-IE" dirty="0"/>
          </a:p>
        </p:txBody>
      </p:sp>
      <p:sp>
        <p:nvSpPr>
          <p:cNvPr id="3" name="TextBox 2">
            <a:extLst>
              <a:ext uri="{FF2B5EF4-FFF2-40B4-BE49-F238E27FC236}">
                <a16:creationId xmlns="" xmlns:a16="http://schemas.microsoft.com/office/drawing/2014/main"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Induction happening tomorrow</a:t>
            </a:r>
          </a:p>
          <a:p>
            <a:endParaRPr lang="en-IE" sz="2400" dirty="0" smtClean="0"/>
          </a:p>
          <a:p>
            <a:pPr marL="285750" indent="-285750">
              <a:buFont typeface="Arial" panose="020B0604020202020204" pitchFamily="34" charset="0"/>
              <a:buChar char="•"/>
            </a:pPr>
            <a:r>
              <a:rPr lang="en-IE" sz="2400" dirty="0" smtClean="0"/>
              <a:t>15 new seminarians joining the course across the three seminaries</a:t>
            </a:r>
          </a:p>
          <a:p>
            <a:endParaRPr lang="en-IE" sz="2400" dirty="0" smtClean="0"/>
          </a:p>
          <a:p>
            <a:pPr marL="285750" indent="-285750">
              <a:buFont typeface="Arial" panose="020B0604020202020204" pitchFamily="34" charset="0"/>
              <a:buChar char="•"/>
            </a:pPr>
            <a:r>
              <a:rPr lang="en-IE" sz="2400" dirty="0" smtClean="0"/>
              <a:t>Three modules will be delivered this year all in the configuration stage of the Ratio </a:t>
            </a:r>
            <a:r>
              <a:rPr lang="en-IE" sz="2400" dirty="0" err="1" smtClean="0"/>
              <a:t>Fundamentalis</a:t>
            </a:r>
            <a:r>
              <a:rPr lang="en-IE" sz="2400" dirty="0" smtClean="0"/>
              <a:t> these will be:</a:t>
            </a:r>
          </a:p>
          <a:p>
            <a:pPr marL="742950" lvl="1" indent="-285750">
              <a:buFont typeface="Arial" panose="020B0604020202020204" pitchFamily="34" charset="0"/>
              <a:buChar char="•"/>
            </a:pPr>
            <a:r>
              <a:rPr lang="en-IE" sz="2400" dirty="0" smtClean="0"/>
              <a:t>Theology and Safeguarding</a:t>
            </a:r>
          </a:p>
          <a:p>
            <a:pPr marL="742950" lvl="1" indent="-285750">
              <a:buFont typeface="Arial" panose="020B0604020202020204" pitchFamily="34" charset="0"/>
              <a:buChar char="•"/>
            </a:pPr>
            <a:r>
              <a:rPr lang="en-IE" sz="2400" dirty="0" smtClean="0"/>
              <a:t>Spiritual Healing</a:t>
            </a:r>
          </a:p>
          <a:p>
            <a:pPr marL="742950" lvl="1" indent="-285750">
              <a:buFont typeface="Arial" panose="020B0604020202020204" pitchFamily="34" charset="0"/>
              <a:buChar char="•"/>
            </a:pPr>
            <a:r>
              <a:rPr lang="en-IE" sz="2400" dirty="0" smtClean="0"/>
              <a:t>Impacts of Abuse </a:t>
            </a:r>
          </a:p>
          <a:p>
            <a:pPr marL="285750" indent="-285750">
              <a:buFont typeface="Arial" panose="020B0604020202020204" pitchFamily="34" charset="0"/>
              <a:buChar char="•"/>
            </a:pPr>
            <a:endParaRPr lang="en-IE" sz="2400" dirty="0" smtClean="0"/>
          </a:p>
          <a:p>
            <a:pPr marL="285750" indent="-285750">
              <a:buFont typeface="Arial" panose="020B0604020202020204" pitchFamily="34" charset="0"/>
              <a:buChar char="•"/>
            </a:pPr>
            <a:endParaRPr lang="en-IE" sz="2400" dirty="0"/>
          </a:p>
        </p:txBody>
      </p:sp>
    </p:spTree>
    <p:extLst>
      <p:ext uri="{BB962C8B-B14F-4D97-AF65-F5344CB8AC3E}">
        <p14:creationId xmlns:p14="http://schemas.microsoft.com/office/powerpoint/2010/main" val="191788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780927"/>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484784"/>
            <a:ext cx="8519512" cy="403187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Reviewers recruited and trained</a:t>
            </a:r>
          </a:p>
          <a:p>
            <a:pPr marL="457200" indent="-457200">
              <a:buFont typeface="Arial" panose="020B0604020202020204" pitchFamily="34" charset="0"/>
              <a:buChar char="•"/>
            </a:pPr>
            <a:r>
              <a:rPr lang="en-US" sz="3200" dirty="0" smtClean="0"/>
              <a:t>Data processing deeds </a:t>
            </a:r>
            <a:r>
              <a:rPr lang="en-US" sz="3200" dirty="0" err="1" smtClean="0"/>
              <a:t>finalised</a:t>
            </a:r>
            <a:endParaRPr lang="en-US" sz="3200" dirty="0" smtClean="0"/>
          </a:p>
          <a:p>
            <a:pPr marL="457200" indent="-457200">
              <a:buFont typeface="Arial" panose="020B0604020202020204" pitchFamily="34" charset="0"/>
              <a:buChar char="•"/>
            </a:pPr>
            <a:r>
              <a:rPr lang="en-US" sz="3200" dirty="0" smtClean="0"/>
              <a:t>Reviews are already underway</a:t>
            </a:r>
          </a:p>
          <a:p>
            <a:pPr marL="457200" indent="-457200">
              <a:buFont typeface="Arial" panose="020B0604020202020204" pitchFamily="34" charset="0"/>
              <a:buChar char="•"/>
            </a:pPr>
            <a:r>
              <a:rPr lang="en-US" sz="3200" dirty="0" smtClean="0"/>
              <a:t>If you would like to be reviewed please write to</a:t>
            </a:r>
          </a:p>
          <a:p>
            <a:r>
              <a:rPr lang="en-US" sz="3200" dirty="0" smtClean="0"/>
              <a:t>     Teresa  </a:t>
            </a:r>
          </a:p>
        </p:txBody>
      </p:sp>
    </p:spTree>
    <p:extLst>
      <p:ext uri="{BB962C8B-B14F-4D97-AF65-F5344CB8AC3E}">
        <p14:creationId xmlns:p14="http://schemas.microsoft.com/office/powerpoint/2010/main" val="2337077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4494E0F-B33D-7745-B648-122B3454496F}"/>
              </a:ext>
            </a:extLst>
          </p:cNvPr>
          <p:cNvSpPr txBox="1"/>
          <p:nvPr/>
        </p:nvSpPr>
        <p:spPr>
          <a:xfrm>
            <a:off x="3203848" y="386607"/>
            <a:ext cx="2148152" cy="584775"/>
          </a:xfrm>
          <a:prstGeom prst="rect">
            <a:avLst/>
          </a:prstGeom>
          <a:noFill/>
        </p:spPr>
        <p:txBody>
          <a:bodyPr wrap="none" rtlCol="0">
            <a:spAutoFit/>
          </a:bodyPr>
          <a:lstStyle/>
          <a:p>
            <a:r>
              <a:rPr lang="en-US" sz="3200" b="1" dirty="0" smtClean="0">
                <a:solidFill>
                  <a:srgbClr val="0B5323"/>
                </a:solidFill>
              </a:rPr>
              <a:t>GAP Papers</a:t>
            </a:r>
            <a:endParaRPr lang="en-US" sz="3200" b="1" dirty="0">
              <a:solidFill>
                <a:srgbClr val="0B5323"/>
              </a:solidFill>
            </a:endParaRPr>
          </a:p>
        </p:txBody>
      </p:sp>
      <p:pic>
        <p:nvPicPr>
          <p:cNvPr id="1026" name="Picture 2" descr="\\ibcfileserver\Desktop\niall.moore\Desktop\Capt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8008" y="5229200"/>
            <a:ext cx="3059832" cy="14420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31540" y="1484783"/>
            <a:ext cx="8532948" cy="4062651"/>
          </a:xfrm>
          <a:prstGeom prst="rect">
            <a:avLst/>
          </a:prstGeom>
        </p:spPr>
        <p:txBody>
          <a:bodyPr wrap="square">
            <a:spAutoFit/>
          </a:bodyPr>
          <a:lstStyle/>
          <a:p>
            <a:pPr marL="285750" indent="-285750">
              <a:buFont typeface="Arial" panose="020B0604020202020204" pitchFamily="34" charset="0"/>
              <a:buChar char="•"/>
            </a:pPr>
            <a:r>
              <a:rPr lang="en-IE" sz="2400" dirty="0"/>
              <a:t>T</a:t>
            </a:r>
            <a:r>
              <a:rPr lang="en-IE" sz="2400" dirty="0" smtClean="0"/>
              <a:t>hree GAP (Guidance Advice and Practice) papers produced so far:</a:t>
            </a:r>
          </a:p>
          <a:p>
            <a:pPr marL="742950" lvl="1" indent="-285750">
              <a:buFont typeface="Arial" panose="020B0604020202020204" pitchFamily="34" charset="0"/>
              <a:buChar char="•"/>
            </a:pPr>
            <a:r>
              <a:rPr lang="en-IE" sz="2400" dirty="0" smtClean="0"/>
              <a:t>Child Safeguarding and Digital Media</a:t>
            </a:r>
          </a:p>
          <a:p>
            <a:pPr marL="742950" lvl="1" indent="-285750">
              <a:buFont typeface="Arial" panose="020B0604020202020204" pitchFamily="34" charset="0"/>
              <a:buChar char="•"/>
            </a:pPr>
            <a:r>
              <a:rPr lang="en-IE" sz="2400" dirty="0" smtClean="0"/>
              <a:t>Compassionate Response to Complainants</a:t>
            </a:r>
          </a:p>
          <a:p>
            <a:pPr marL="742950" lvl="1" indent="-285750">
              <a:buFont typeface="Arial" panose="020B0604020202020204" pitchFamily="34" charset="0"/>
              <a:buChar char="•"/>
            </a:pPr>
            <a:r>
              <a:rPr lang="en-IE" sz="2400" dirty="0" smtClean="0"/>
              <a:t>Caring and Managing Respondents</a:t>
            </a:r>
          </a:p>
          <a:p>
            <a:pPr marL="285750" indent="-285750">
              <a:buFont typeface="Arial" panose="020B0604020202020204" pitchFamily="34" charset="0"/>
              <a:buChar char="•"/>
            </a:pPr>
            <a:r>
              <a:rPr lang="en-IE" sz="2400" dirty="0" smtClean="0"/>
              <a:t>Three new GAP papers will be finalised before the end of the year, these will be:</a:t>
            </a:r>
          </a:p>
          <a:p>
            <a:pPr marL="742950" lvl="1" indent="-285750">
              <a:buFont typeface="Arial" panose="020B0604020202020204" pitchFamily="34" charset="0"/>
              <a:buChar char="•"/>
            </a:pPr>
            <a:r>
              <a:rPr lang="en-IE" sz="2400" dirty="0" smtClean="0"/>
              <a:t>Communicating the Church’s Safeguarding Message</a:t>
            </a:r>
          </a:p>
          <a:p>
            <a:pPr marL="742950" lvl="1" indent="-285750">
              <a:buFont typeface="Arial" panose="020B0604020202020204" pitchFamily="34" charset="0"/>
              <a:buChar char="•"/>
            </a:pPr>
            <a:r>
              <a:rPr lang="en-IE" sz="2400" dirty="0" smtClean="0"/>
              <a:t>Risk Assessments and Child Safe Environments</a:t>
            </a:r>
          </a:p>
          <a:p>
            <a:pPr marL="742950" lvl="1" indent="-285750">
              <a:buFont typeface="Arial" panose="020B0604020202020204" pitchFamily="34" charset="0"/>
              <a:buChar char="•"/>
            </a:pPr>
            <a:r>
              <a:rPr lang="en-IE" sz="2400" dirty="0" err="1" smtClean="0"/>
              <a:t>Motu</a:t>
            </a:r>
            <a:r>
              <a:rPr lang="en-IE" sz="2400" dirty="0" smtClean="0"/>
              <a:t> </a:t>
            </a:r>
            <a:r>
              <a:rPr lang="en-IE" sz="2400" dirty="0" err="1" smtClean="0"/>
              <a:t>Proprio</a:t>
            </a:r>
            <a:endParaRPr lang="en-IE" sz="2400" dirty="0" smtClean="0"/>
          </a:p>
          <a:p>
            <a:pPr marL="742950" lvl="1" indent="-285750">
              <a:buFont typeface="Arial" panose="020B0604020202020204" pitchFamily="34" charset="0"/>
              <a:buChar char="•"/>
            </a:pPr>
            <a:endParaRPr lang="en-IE" dirty="0" smtClean="0"/>
          </a:p>
        </p:txBody>
      </p:sp>
    </p:spTree>
    <p:extLst>
      <p:ext uri="{BB962C8B-B14F-4D97-AF65-F5344CB8AC3E}">
        <p14:creationId xmlns:p14="http://schemas.microsoft.com/office/powerpoint/2010/main" val="2023354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2062103"/>
          </a:xfrm>
          <a:prstGeom prst="rect">
            <a:avLst/>
          </a:prstGeom>
          <a:noFill/>
        </p:spPr>
        <p:txBody>
          <a:bodyPr wrap="square" rtlCol="0">
            <a:spAutoFit/>
          </a:bodyPr>
          <a:lstStyle/>
          <a:p>
            <a:pPr algn="ctr"/>
            <a:r>
              <a:rPr lang="en-US" sz="3200" b="1" dirty="0" smtClean="0">
                <a:solidFill>
                  <a:srgbClr val="0B5323"/>
                </a:solidFill>
              </a:rPr>
              <a:t>Collaboration with Towards Healing and Towards Peace</a:t>
            </a:r>
            <a:endParaRPr lang="en-US" sz="3200" b="1" dirty="0">
              <a:solidFill>
                <a:srgbClr val="0B5323"/>
              </a:solidFill>
            </a:endParaRP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772816"/>
            <a:ext cx="7206952" cy="2677656"/>
          </a:xfrm>
          <a:prstGeom prst="rect">
            <a:avLst/>
          </a:prstGeom>
          <a:noFill/>
        </p:spPr>
        <p:txBody>
          <a:bodyPr wrap="square" rtlCol="0">
            <a:spAutoFit/>
          </a:bodyPr>
          <a:lstStyle/>
          <a:p>
            <a:pPr algn="ctr"/>
            <a:endParaRPr lang="en-US" sz="3200" b="1" dirty="0" smtClean="0">
              <a:solidFill>
                <a:srgbClr val="0B5323"/>
              </a:solidFill>
            </a:endParaRPr>
          </a:p>
          <a:p>
            <a:pPr marL="342900" indent="-342900">
              <a:buFont typeface="Arial" panose="020B0604020202020204" pitchFamily="34" charset="0"/>
              <a:buChar char="•"/>
            </a:pPr>
            <a:r>
              <a:rPr lang="en-US" sz="2400" dirty="0" err="1" smtClean="0"/>
              <a:t>Standardised</a:t>
            </a:r>
            <a:r>
              <a:rPr lang="en-US" sz="2400" dirty="0" smtClean="0"/>
              <a:t> policy template</a:t>
            </a:r>
          </a:p>
          <a:p>
            <a:pPr marL="342900" indent="-342900">
              <a:buFont typeface="Arial" panose="020B0604020202020204" pitchFamily="34" charset="0"/>
              <a:buChar char="•"/>
            </a:pPr>
            <a:r>
              <a:rPr lang="en-US" sz="2400" dirty="0" smtClean="0"/>
              <a:t>Training- myths, reporting procedures, safe environments</a:t>
            </a:r>
            <a:endParaRPr lang="en-US" sz="2400" dirty="0"/>
          </a:p>
          <a:p>
            <a:pPr algn="ctr"/>
            <a:endParaRPr lang="en-US" sz="3200" b="1" dirty="0">
              <a:solidFill>
                <a:srgbClr val="0B5323"/>
              </a:solidFill>
            </a:endParaRPr>
          </a:p>
          <a:p>
            <a:pPr algn="ctr"/>
            <a:endParaRPr lang="en-US" sz="3200" b="1" dirty="0">
              <a:solidFill>
                <a:srgbClr val="0B5323"/>
              </a:solidFill>
            </a:endParaRPr>
          </a:p>
        </p:txBody>
      </p:sp>
      <p:sp>
        <p:nvSpPr>
          <p:cNvPr id="5" name="TextBox 4">
            <a:extLst>
              <a:ext uri="{FF2B5EF4-FFF2-40B4-BE49-F238E27FC236}">
                <a16:creationId xmlns="" xmlns:a16="http://schemas.microsoft.com/office/drawing/2014/main" id="{979BDF0E-FE4F-524D-9B5E-EF7E12593F93}"/>
              </a:ext>
            </a:extLst>
          </p:cNvPr>
          <p:cNvSpPr txBox="1"/>
          <p:nvPr/>
        </p:nvSpPr>
        <p:spPr>
          <a:xfrm>
            <a:off x="2033767" y="260648"/>
            <a:ext cx="5680594" cy="584775"/>
          </a:xfrm>
          <a:prstGeom prst="rect">
            <a:avLst/>
          </a:prstGeom>
          <a:noFill/>
        </p:spPr>
        <p:txBody>
          <a:bodyPr wrap="none" rtlCol="0">
            <a:spAutoFit/>
          </a:bodyPr>
          <a:lstStyle/>
          <a:p>
            <a:pPr algn="ctr"/>
            <a:r>
              <a:rPr lang="en-US" sz="3200" dirty="0" smtClean="0">
                <a:solidFill>
                  <a:srgbClr val="0B5323"/>
                </a:solidFill>
              </a:rPr>
              <a:t>International Missionary Practice</a:t>
            </a:r>
            <a:endParaRPr lang="en-US" sz="3200"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556792"/>
            <a:ext cx="7206952" cy="5262979"/>
          </a:xfrm>
          <a:prstGeom prst="rect">
            <a:avLst/>
          </a:prstGeom>
          <a:noFill/>
        </p:spPr>
        <p:txBody>
          <a:bodyPr wrap="square" rtlCol="0">
            <a:spAutoFit/>
          </a:bodyPr>
          <a:lstStyle/>
          <a:p>
            <a:pPr marL="457200" indent="-457200">
              <a:buFont typeface="Arial" panose="020B0604020202020204" pitchFamily="34" charset="0"/>
              <a:buChar char="•"/>
            </a:pPr>
            <a:endParaRPr lang="en-US" sz="3200" b="1" dirty="0">
              <a:solidFill>
                <a:srgbClr val="0B5323"/>
              </a:solidFill>
            </a:endParaRPr>
          </a:p>
          <a:p>
            <a:pPr marL="457200" indent="-457200">
              <a:buFont typeface="Arial" panose="020B0604020202020204" pitchFamily="34" charset="0"/>
              <a:buChar char="•"/>
            </a:pPr>
            <a:r>
              <a:rPr lang="en-US" sz="2400" dirty="0" smtClean="0">
                <a:solidFill>
                  <a:prstClr val="black"/>
                </a:solidFill>
              </a:rPr>
              <a:t>This approach to communicating about Child Safeguarding is only undertaken by a minority of Church bodies, mostly dioceses</a:t>
            </a:r>
          </a:p>
          <a:p>
            <a:pPr marL="457200" indent="-457200">
              <a:buFont typeface="Arial" panose="020B0604020202020204" pitchFamily="34" charset="0"/>
              <a:buChar char="•"/>
            </a:pPr>
            <a:r>
              <a:rPr lang="en-US" sz="2400" dirty="0">
                <a:solidFill>
                  <a:prstClr val="black"/>
                </a:solidFill>
              </a:rPr>
              <a:t>Some Church bodies that run these believe that doing so annually is too often</a:t>
            </a:r>
          </a:p>
          <a:p>
            <a:pPr marL="457200" indent="-457200">
              <a:buFont typeface="Arial" panose="020B0604020202020204" pitchFamily="34" charset="0"/>
              <a:buChar char="•"/>
            </a:pPr>
            <a:r>
              <a:rPr lang="en-US" sz="2400" dirty="0" smtClean="0">
                <a:solidFill>
                  <a:prstClr val="black"/>
                </a:solidFill>
              </a:rPr>
              <a:t>There is no agreed national date for Safeguarding Sundays – should there be?</a:t>
            </a:r>
          </a:p>
          <a:p>
            <a:pPr marL="457200" indent="-457200">
              <a:buFont typeface="Arial" panose="020B0604020202020204" pitchFamily="34" charset="0"/>
              <a:buChar char="•"/>
            </a:pPr>
            <a:r>
              <a:rPr lang="en-US" sz="2400" dirty="0" smtClean="0">
                <a:solidFill>
                  <a:prstClr val="black"/>
                </a:solidFill>
              </a:rPr>
              <a:t>One bishop in conversation stated that too many Sundays are already designated for something, and that the liturgical calendar is becoming too cluttered</a:t>
            </a:r>
            <a:endParaRPr lang="en-US" sz="2400" dirty="0">
              <a:solidFill>
                <a:prstClr val="black"/>
              </a:solidFill>
            </a:endParaRPr>
          </a:p>
          <a:p>
            <a:pPr algn="ctr"/>
            <a:endParaRPr lang="en-US" sz="3200" b="1" dirty="0">
              <a:solidFill>
                <a:srgbClr val="0B5323"/>
              </a:solidFill>
            </a:endParaRPr>
          </a:p>
          <a:p>
            <a:pPr algn="ctr"/>
            <a:endParaRPr lang="en-US" sz="3200" b="1" dirty="0">
              <a:solidFill>
                <a:srgbClr val="0B5323"/>
              </a:solidFill>
            </a:endParaRPr>
          </a:p>
        </p:txBody>
      </p:sp>
      <p:sp>
        <p:nvSpPr>
          <p:cNvPr id="3" name="TextBox 2">
            <a:extLst>
              <a:ext uri="{FF2B5EF4-FFF2-40B4-BE49-F238E27FC236}">
                <a16:creationId xmlns="" xmlns:a16="http://schemas.microsoft.com/office/drawing/2014/main" id="{979BDF0E-FE4F-524D-9B5E-EF7E12593F93}"/>
              </a:ext>
            </a:extLst>
          </p:cNvPr>
          <p:cNvSpPr txBox="1"/>
          <p:nvPr/>
        </p:nvSpPr>
        <p:spPr>
          <a:xfrm>
            <a:off x="2729215" y="260648"/>
            <a:ext cx="3893566" cy="584775"/>
          </a:xfrm>
          <a:prstGeom prst="rect">
            <a:avLst/>
          </a:prstGeom>
          <a:noFill/>
        </p:spPr>
        <p:txBody>
          <a:bodyPr wrap="none" rtlCol="0">
            <a:spAutoFit/>
          </a:bodyPr>
          <a:lstStyle/>
          <a:p>
            <a:pPr algn="ctr"/>
            <a:r>
              <a:rPr lang="en-US" sz="3200" b="1" dirty="0" smtClean="0">
                <a:solidFill>
                  <a:srgbClr val="0070C0"/>
                </a:solidFill>
              </a:rPr>
              <a:t>Safeguarding Sundays</a:t>
            </a:r>
            <a:endParaRPr lang="en-US" sz="3200" b="1" dirty="0">
              <a:solidFill>
                <a:srgbClr val="0070C0"/>
              </a:solidFill>
            </a:endParaRPr>
          </a:p>
        </p:txBody>
      </p:sp>
    </p:spTree>
    <p:extLst>
      <p:ext uri="{BB962C8B-B14F-4D97-AF65-F5344CB8AC3E}">
        <p14:creationId xmlns:p14="http://schemas.microsoft.com/office/powerpoint/2010/main" val="4117504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124744"/>
            <a:ext cx="7772400" cy="5400600"/>
          </a:xfrm>
        </p:spPr>
        <p:txBody>
          <a:bodyPr/>
          <a:lstStyle/>
          <a:p>
            <a:pPr marL="457200" indent="-457200" algn="l">
              <a:buFont typeface="Arial" panose="020B0604020202020204" pitchFamily="34" charset="0"/>
              <a:buChar char="•"/>
            </a:pPr>
            <a:r>
              <a:rPr lang="en-IE" sz="2800" dirty="0" smtClean="0"/>
              <a:t/>
            </a:r>
            <a:br>
              <a:rPr lang="en-IE" sz="2800" dirty="0" smtClean="0"/>
            </a:br>
            <a:r>
              <a:rPr lang="en-IE" sz="2800" dirty="0"/>
              <a:t/>
            </a:r>
            <a:br>
              <a:rPr lang="en-IE" sz="2800" dirty="0"/>
            </a:br>
            <a:r>
              <a:rPr lang="en-IE" sz="2800" dirty="0" smtClean="0"/>
              <a:t/>
            </a:r>
            <a:br>
              <a:rPr lang="en-IE" sz="2800" dirty="0" smtClean="0"/>
            </a:br>
            <a:r>
              <a:rPr lang="en-IE" sz="2800" dirty="0"/>
              <a:t/>
            </a:r>
            <a:br>
              <a:rPr lang="en-IE" sz="2800" dirty="0"/>
            </a:br>
            <a:r>
              <a:rPr lang="en-IE" sz="2800" dirty="0" smtClean="0"/>
              <a:t/>
            </a:r>
            <a:br>
              <a:rPr lang="en-IE" sz="2800" dirty="0" smtClean="0"/>
            </a:br>
            <a:r>
              <a:rPr lang="en-IE" sz="2800" dirty="0"/>
              <a:t/>
            </a:r>
            <a:br>
              <a:rPr lang="en-IE" sz="2800" dirty="0"/>
            </a:br>
            <a:r>
              <a:rPr lang="en-IE" sz="2800" dirty="0"/>
              <a:t/>
            </a:r>
            <a:br>
              <a:rPr lang="en-IE" sz="2800" dirty="0"/>
            </a:br>
            <a:r>
              <a:rPr lang="en-IE" sz="2800" dirty="0"/>
              <a:t/>
            </a:r>
            <a:br>
              <a:rPr lang="en-IE" sz="2800" dirty="0"/>
            </a:br>
            <a:r>
              <a:rPr lang="en-IE" sz="3600" b="1" dirty="0">
                <a:solidFill>
                  <a:srgbClr val="0070C0"/>
                </a:solidFill>
              </a:rPr>
              <a:t>Safeguarding Sundays</a:t>
            </a:r>
            <a:r>
              <a:rPr lang="en-IE" sz="1800" dirty="0"/>
              <a:t/>
            </a:r>
            <a:br>
              <a:rPr lang="en-IE" sz="1800" dirty="0"/>
            </a:br>
            <a:r>
              <a:rPr lang="en-IE" sz="2800" dirty="0" smtClean="0"/>
              <a:t/>
            </a:r>
            <a:br>
              <a:rPr lang="en-IE" sz="2800" dirty="0" smtClean="0"/>
            </a:br>
            <a:r>
              <a:rPr lang="en-IE" sz="2800" dirty="0" smtClean="0"/>
              <a:t>Who here has been involved in planning and running a Safeguarding Sunday?</a:t>
            </a:r>
            <a:br>
              <a:rPr lang="en-IE" sz="2800" dirty="0" smtClean="0"/>
            </a:br>
            <a:r>
              <a:rPr lang="en-IE" sz="2800" dirty="0" smtClean="0"/>
              <a:t/>
            </a:r>
            <a:br>
              <a:rPr lang="en-IE" sz="2800" dirty="0" smtClean="0"/>
            </a:br>
            <a:r>
              <a:rPr lang="en-IE" sz="2800" dirty="0" smtClean="0"/>
              <a:t>If there are enough delegates here who have this experience, can we break into small discussion groups, each of which contains a delegate who has experience of Safeguarding Sundays?</a:t>
            </a:r>
            <a:br>
              <a:rPr lang="en-IE" sz="2800" dirty="0" smtClean="0"/>
            </a:br>
            <a:r>
              <a:rPr lang="en-IE" sz="2800" dirty="0"/>
              <a:t/>
            </a:r>
            <a:br>
              <a:rPr lang="en-IE" sz="2800" dirty="0"/>
            </a:br>
            <a:r>
              <a:rPr lang="en-IE" sz="2800" dirty="0" smtClean="0"/>
              <a:t/>
            </a:r>
            <a:br>
              <a:rPr lang="en-IE" sz="2800" dirty="0" smtClean="0"/>
            </a:br>
            <a:endParaRPr lang="en-IE" sz="2800" dirty="0"/>
          </a:p>
        </p:txBody>
      </p:sp>
      <p:sp>
        <p:nvSpPr>
          <p:cNvPr id="4" name="Subtitle 3"/>
          <p:cNvSpPr>
            <a:spLocks noGrp="1"/>
          </p:cNvSpPr>
          <p:nvPr>
            <p:ph type="subTitle" idx="1"/>
          </p:nvPr>
        </p:nvSpPr>
        <p:spPr>
          <a:xfrm>
            <a:off x="1143000" y="5085184"/>
            <a:ext cx="6858000" cy="172616"/>
          </a:xfrm>
        </p:spPr>
        <p:txBody>
          <a:bodyPr/>
          <a:lstStyle/>
          <a:p>
            <a:pPr algn="l"/>
            <a:endParaRPr lang="en-IE" dirty="0"/>
          </a:p>
        </p:txBody>
      </p:sp>
    </p:spTree>
    <p:extLst>
      <p:ext uri="{BB962C8B-B14F-4D97-AF65-F5344CB8AC3E}">
        <p14:creationId xmlns:p14="http://schemas.microsoft.com/office/powerpoint/2010/main" val="2182916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060848"/>
            <a:ext cx="8424936" cy="3384376"/>
          </a:xfrm>
        </p:spPr>
        <p:txBody>
          <a:bodyPr/>
          <a:lstStyle/>
          <a:p>
            <a:pPr algn="l"/>
            <a:r>
              <a:rPr lang="en-IE" sz="2800" dirty="0" smtClean="0"/>
              <a:t>How did you go about planning for the Safeguarding Sunday?</a:t>
            </a:r>
            <a:br>
              <a:rPr lang="en-IE" sz="2800" dirty="0" smtClean="0"/>
            </a:br>
            <a:r>
              <a:rPr lang="en-IE" sz="2800" dirty="0" smtClean="0"/>
              <a:t>What was involved in terms of developing materials for the day/weekend?</a:t>
            </a:r>
            <a:br>
              <a:rPr lang="en-IE" sz="2800" dirty="0" smtClean="0"/>
            </a:br>
            <a:r>
              <a:rPr lang="en-IE" sz="2800" dirty="0" smtClean="0"/>
              <a:t>What difficulties did you experience?</a:t>
            </a:r>
            <a:br>
              <a:rPr lang="en-IE" sz="2800" dirty="0" smtClean="0"/>
            </a:br>
            <a:r>
              <a:rPr lang="en-IE" sz="2800" dirty="0" smtClean="0"/>
              <a:t>What were the resource costs – people / time / money?</a:t>
            </a:r>
            <a:br>
              <a:rPr lang="en-IE" sz="2800" dirty="0" smtClean="0"/>
            </a:br>
            <a:r>
              <a:rPr lang="en-IE" sz="2800" dirty="0" smtClean="0"/>
              <a:t>Were there obvious and/or measureable benefits?</a:t>
            </a:r>
            <a:endParaRPr lang="en-IE" sz="2800" dirty="0"/>
          </a:p>
        </p:txBody>
      </p:sp>
      <p:sp>
        <p:nvSpPr>
          <p:cNvPr id="3" name="Subtitle 2"/>
          <p:cNvSpPr>
            <a:spLocks noGrp="1"/>
          </p:cNvSpPr>
          <p:nvPr>
            <p:ph type="subTitle" idx="1"/>
          </p:nvPr>
        </p:nvSpPr>
        <p:spPr>
          <a:xfrm>
            <a:off x="1143000" y="5013176"/>
            <a:ext cx="6858000" cy="244624"/>
          </a:xfrm>
        </p:spPr>
        <p:txBody>
          <a:bodyPr>
            <a:normAutofit fontScale="47500" lnSpcReduction="20000"/>
          </a:bodyPr>
          <a:lstStyle/>
          <a:p>
            <a:endParaRPr lang="en-IE" dirty="0"/>
          </a:p>
        </p:txBody>
      </p:sp>
      <p:sp>
        <p:nvSpPr>
          <p:cNvPr id="4" name="Rectangle 3"/>
          <p:cNvSpPr/>
          <p:nvPr/>
        </p:nvSpPr>
        <p:spPr>
          <a:xfrm>
            <a:off x="1907704" y="1196752"/>
            <a:ext cx="5112568" cy="707886"/>
          </a:xfrm>
          <a:prstGeom prst="rect">
            <a:avLst/>
          </a:prstGeom>
        </p:spPr>
        <p:txBody>
          <a:bodyPr wrap="square">
            <a:spAutoFit/>
          </a:bodyPr>
          <a:lstStyle/>
          <a:p>
            <a:r>
              <a:rPr lang="en-IE" sz="4000" dirty="0">
                <a:solidFill>
                  <a:srgbClr val="0070C0"/>
                </a:solidFill>
              </a:rPr>
              <a:t>Safeguarding Sundays</a:t>
            </a:r>
          </a:p>
        </p:txBody>
      </p:sp>
    </p:spTree>
    <p:extLst>
      <p:ext uri="{BB962C8B-B14F-4D97-AF65-F5344CB8AC3E}">
        <p14:creationId xmlns:p14="http://schemas.microsoft.com/office/powerpoint/2010/main" val="867487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68760"/>
            <a:ext cx="8229600" cy="4248472"/>
          </a:xfrm>
        </p:spPr>
        <p:txBody>
          <a:bodyPr/>
          <a:lstStyle/>
          <a:p>
            <a:pPr algn="l"/>
            <a:r>
              <a:rPr lang="en-IE" sz="2000" dirty="0" smtClean="0"/>
              <a:t/>
            </a:r>
            <a:br>
              <a:rPr lang="en-IE" sz="2000" dirty="0" smtClean="0"/>
            </a:br>
            <a:r>
              <a:rPr lang="en-IE" sz="2000" dirty="0" smtClean="0">
                <a:hlinkClick r:id="rId2"/>
              </a:rPr>
              <a:t>https</a:t>
            </a:r>
            <a:r>
              <a:rPr lang="en-IE" sz="2000" dirty="0">
                <a:hlinkClick r:id="rId2"/>
              </a:rPr>
              <a:t>://</a:t>
            </a:r>
            <a:r>
              <a:rPr lang="en-IE" sz="2000" dirty="0" smtClean="0">
                <a:hlinkClick r:id="rId2"/>
              </a:rPr>
              <a:t>thirtyoneeight.org/news-and events/safeguarding-</a:t>
            </a:r>
            <a:r>
              <a:rPr lang="en-IE" sz="2000" dirty="0" err="1" smtClean="0">
                <a:hlinkClick r:id="rId2"/>
              </a:rPr>
              <a:t>sunday</a:t>
            </a:r>
            <a:r>
              <a:rPr lang="en-IE" sz="2000" dirty="0" smtClean="0">
                <a:hlinkClick r:id="rId2"/>
              </a:rPr>
              <a:t>/</a:t>
            </a:r>
            <a:r>
              <a:rPr lang="en-IE" sz="2000" dirty="0" smtClean="0"/>
              <a:t> </a:t>
            </a:r>
            <a:endParaRPr lang="en-IE" sz="2000" dirty="0"/>
          </a:p>
        </p:txBody>
      </p:sp>
      <p:sp>
        <p:nvSpPr>
          <p:cNvPr id="5" name="Content Placeholder 4"/>
          <p:cNvSpPr>
            <a:spLocks noGrp="1"/>
          </p:cNvSpPr>
          <p:nvPr>
            <p:ph idx="1"/>
          </p:nvPr>
        </p:nvSpPr>
        <p:spPr>
          <a:xfrm>
            <a:off x="457200" y="260648"/>
            <a:ext cx="8229600" cy="5544616"/>
          </a:xfrm>
        </p:spPr>
        <p:txBody>
          <a:bodyPr/>
          <a:lstStyle/>
          <a:p>
            <a:pPr marL="0" indent="0">
              <a:buNone/>
            </a:pPr>
            <a:endParaRPr lang="en-IE" sz="1800" dirty="0" smtClean="0">
              <a:hlinkClick r:id="rId3"/>
            </a:endParaRPr>
          </a:p>
          <a:p>
            <a:pPr marL="0" indent="0" algn="ctr">
              <a:buNone/>
            </a:pPr>
            <a:r>
              <a:rPr lang="en-IE" sz="3600" b="1" dirty="0">
                <a:solidFill>
                  <a:srgbClr val="0070C0"/>
                </a:solidFill>
                <a:hlinkClick r:id="rId3"/>
              </a:rPr>
              <a:t>Safeguarding </a:t>
            </a:r>
            <a:r>
              <a:rPr lang="en-IE" sz="3600" b="1" dirty="0" smtClean="0">
                <a:solidFill>
                  <a:srgbClr val="0070C0"/>
                </a:solidFill>
                <a:hlinkClick r:id=""/>
              </a:rPr>
              <a:t>Sundays</a:t>
            </a:r>
          </a:p>
          <a:p>
            <a:pPr marL="0" indent="0">
              <a:buNone/>
            </a:pPr>
            <a:endParaRPr lang="en-IE" sz="3600" b="1" dirty="0" smtClean="0">
              <a:solidFill>
                <a:srgbClr val="0070C0"/>
              </a:solidFill>
              <a:hlinkClick r:id=""/>
            </a:endParaRPr>
          </a:p>
          <a:p>
            <a:pPr marL="0" indent="0">
              <a:buNone/>
            </a:pPr>
            <a:endParaRPr lang="en-IE" sz="1800" dirty="0" smtClean="0">
              <a:hlinkClick r:id=""/>
            </a:endParaRPr>
          </a:p>
          <a:p>
            <a:pPr marL="0" indent="0">
              <a:buNone/>
            </a:pPr>
            <a:r>
              <a:rPr lang="en-IE" sz="1800" dirty="0" smtClean="0">
                <a:hlinkClick r:id=""/>
              </a:rPr>
              <a:t>https</a:t>
            </a:r>
            <a:r>
              <a:rPr lang="en-IE" sz="1800" dirty="0">
                <a:hlinkClick r:id="rId3"/>
              </a:rPr>
              <a:t>://</a:t>
            </a:r>
            <a:r>
              <a:rPr lang="en-IE" sz="1800" dirty="0" smtClean="0">
                <a:hlinkClick r:id="rId3"/>
              </a:rPr>
              <a:t>thirtyoneeight.org/news-and-events/safeguarding-sunday/resource-pack/</a:t>
            </a:r>
            <a:endParaRPr lang="en-IE" sz="1800" dirty="0" smtClean="0"/>
          </a:p>
          <a:p>
            <a:pPr marL="0" indent="0">
              <a:buNone/>
            </a:pPr>
            <a:r>
              <a:rPr lang="en-IE" sz="1800" dirty="0" smtClean="0"/>
              <a:t> </a:t>
            </a:r>
          </a:p>
          <a:p>
            <a:pPr marL="0" indent="0">
              <a:buNone/>
            </a:pPr>
            <a:endParaRPr lang="en-IE" sz="1800" dirty="0" smtClean="0"/>
          </a:p>
          <a:p>
            <a:pPr marL="0" indent="0">
              <a:buNone/>
            </a:pPr>
            <a:r>
              <a:rPr lang="en-IE" sz="4000" u="sng" dirty="0" smtClean="0">
                <a:hlinkClick r:id="rId4"/>
              </a:rPr>
              <a:t>For Safeguarding Sunday Resources, send an email to:</a:t>
            </a:r>
          </a:p>
          <a:p>
            <a:pPr marL="0" indent="0">
              <a:buNone/>
            </a:pPr>
            <a:r>
              <a:rPr lang="en-IE" sz="4000" dirty="0" smtClean="0">
                <a:hlinkClick r:id="rId4"/>
              </a:rPr>
              <a:t>peter.kieran@safeguarding.ie</a:t>
            </a:r>
            <a:r>
              <a:rPr lang="en-IE" sz="4000" dirty="0" smtClean="0"/>
              <a:t> </a:t>
            </a:r>
            <a:endParaRPr lang="en-IE" sz="4000" dirty="0"/>
          </a:p>
        </p:txBody>
      </p:sp>
    </p:spTree>
    <p:extLst>
      <p:ext uri="{BB962C8B-B14F-4D97-AF65-F5344CB8AC3E}">
        <p14:creationId xmlns:p14="http://schemas.microsoft.com/office/powerpoint/2010/main" val="1752374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064896" cy="7232749"/>
          </a:xfrm>
          <a:prstGeom prst="rect">
            <a:avLst/>
          </a:prstGeom>
          <a:noFill/>
        </p:spPr>
        <p:txBody>
          <a:bodyPr wrap="square" rtlCol="0">
            <a:spAutoFit/>
          </a:bodyPr>
          <a:lstStyle/>
          <a:p>
            <a:r>
              <a:rPr lang="en-US" sz="3200" b="1" dirty="0" smtClean="0">
                <a:solidFill>
                  <a:srgbClr val="0B5323"/>
                </a:solidFill>
              </a:rPr>
              <a:t>Current Work of the National Board</a:t>
            </a:r>
          </a:p>
          <a:p>
            <a:endParaRPr lang="en-US" sz="3200" b="1" dirty="0" smtClean="0">
              <a:solidFill>
                <a:srgbClr val="0B5323"/>
              </a:solidFill>
            </a:endParaRPr>
          </a:p>
          <a:p>
            <a:pPr marL="457200" indent="-457200">
              <a:buFont typeface="Arial" panose="020B0604020202020204" pitchFamily="34" charset="0"/>
              <a:buChar char="•"/>
            </a:pPr>
            <a:r>
              <a:rPr lang="en-US" sz="2800" b="1" dirty="0" smtClean="0">
                <a:solidFill>
                  <a:srgbClr val="0B5323"/>
                </a:solidFill>
              </a:rPr>
              <a:t>Civil legal requirements – ROI - Child safeguarding statements</a:t>
            </a:r>
          </a:p>
          <a:p>
            <a:pPr marL="457200" indent="-457200">
              <a:buFont typeface="Arial" panose="020B0604020202020204" pitchFamily="34" charset="0"/>
              <a:buChar char="•"/>
            </a:pPr>
            <a:r>
              <a:rPr lang="en-US" sz="2800" b="1" dirty="0">
                <a:solidFill>
                  <a:srgbClr val="0B5323"/>
                </a:solidFill>
              </a:rPr>
              <a:t>Data Sharing</a:t>
            </a:r>
          </a:p>
          <a:p>
            <a:pPr marL="457200" indent="-457200">
              <a:buFont typeface="Arial" panose="020B0604020202020204" pitchFamily="34" charset="0"/>
              <a:buChar char="•"/>
            </a:pPr>
            <a:r>
              <a:rPr lang="en-US" sz="2800" b="1" dirty="0" smtClean="0">
                <a:solidFill>
                  <a:srgbClr val="0B5323"/>
                </a:solidFill>
              </a:rPr>
              <a:t>Canonical requirements – Vos estis lux mundi</a:t>
            </a:r>
          </a:p>
          <a:p>
            <a:pPr marL="457200" indent="-457200">
              <a:buFont typeface="Arial" panose="020B0604020202020204" pitchFamily="34" charset="0"/>
              <a:buChar char="•"/>
            </a:pPr>
            <a:r>
              <a:rPr lang="en-US" sz="2800" b="1" dirty="0" smtClean="0">
                <a:solidFill>
                  <a:srgbClr val="0B5323"/>
                </a:solidFill>
              </a:rPr>
              <a:t>Guidance updates</a:t>
            </a:r>
          </a:p>
          <a:p>
            <a:pPr marL="457200" indent="-457200">
              <a:buFont typeface="Arial" panose="020B0604020202020204" pitchFamily="34" charset="0"/>
              <a:buChar char="•"/>
            </a:pPr>
            <a:r>
              <a:rPr lang="en-US" sz="2800" b="1" dirty="0" smtClean="0">
                <a:solidFill>
                  <a:srgbClr val="0B5323"/>
                </a:solidFill>
              </a:rPr>
              <a:t>Revision of training manual; Head to Heart.</a:t>
            </a:r>
          </a:p>
          <a:p>
            <a:pPr marL="457200" indent="-457200">
              <a:buFont typeface="Arial" panose="020B0604020202020204" pitchFamily="34" charset="0"/>
              <a:buChar char="•"/>
            </a:pPr>
            <a:r>
              <a:rPr lang="en-US" sz="2800" b="1" dirty="0" smtClean="0">
                <a:solidFill>
                  <a:srgbClr val="0B5323"/>
                </a:solidFill>
              </a:rPr>
              <a:t>Reviews of Safeguarding Practice</a:t>
            </a:r>
          </a:p>
          <a:p>
            <a:pPr marL="457200" indent="-457200">
              <a:buFont typeface="Arial" panose="020B0604020202020204" pitchFamily="34" charset="0"/>
              <a:buChar char="•"/>
            </a:pPr>
            <a:r>
              <a:rPr lang="en-US" sz="2800" b="1" dirty="0" smtClean="0">
                <a:solidFill>
                  <a:srgbClr val="0B5323"/>
                </a:solidFill>
              </a:rPr>
              <a:t>GAP </a:t>
            </a:r>
            <a:r>
              <a:rPr lang="en-US" sz="2800" b="1" dirty="0">
                <a:solidFill>
                  <a:srgbClr val="0B5323"/>
                </a:solidFill>
              </a:rPr>
              <a:t>papers</a:t>
            </a:r>
          </a:p>
          <a:p>
            <a:pPr marL="457200" indent="-457200">
              <a:buFont typeface="Arial" panose="020B0604020202020204" pitchFamily="34" charset="0"/>
              <a:buChar char="•"/>
            </a:pPr>
            <a:r>
              <a:rPr lang="en-US" sz="2800" b="1" dirty="0" smtClean="0">
                <a:solidFill>
                  <a:srgbClr val="0B5323"/>
                </a:solidFill>
              </a:rPr>
              <a:t>Collaborative working</a:t>
            </a:r>
          </a:p>
          <a:p>
            <a:pPr marL="457200" indent="-457200">
              <a:buFont typeface="Arial" panose="020B0604020202020204" pitchFamily="34" charset="0"/>
              <a:buChar char="•"/>
            </a:pPr>
            <a:r>
              <a:rPr lang="en-US" sz="2800" b="1" dirty="0" smtClean="0">
                <a:solidFill>
                  <a:srgbClr val="0B5323"/>
                </a:solidFill>
              </a:rPr>
              <a:t>International Missionary Practice</a:t>
            </a:r>
          </a:p>
          <a:p>
            <a:pPr marL="457200" indent="-457200">
              <a:buFont typeface="Arial" panose="020B0604020202020204" pitchFamily="34" charset="0"/>
              <a:buChar char="•"/>
            </a:pPr>
            <a:r>
              <a:rPr lang="en-US" sz="2800" b="1" dirty="0" smtClean="0">
                <a:solidFill>
                  <a:srgbClr val="0B5323"/>
                </a:solidFill>
              </a:rPr>
              <a:t>Safeguarding Sundays</a:t>
            </a:r>
          </a:p>
          <a:p>
            <a:pPr marL="457200" indent="-457200">
              <a:buFont typeface="Arial" panose="020B0604020202020204" pitchFamily="34" charset="0"/>
              <a:buChar char="•"/>
            </a:pPr>
            <a:endParaRPr lang="en-US" sz="2800" b="1" dirty="0" smtClean="0">
              <a:solidFill>
                <a:srgbClr val="0B5323"/>
              </a:solidFill>
            </a:endParaRPr>
          </a:p>
          <a:p>
            <a:endParaRPr lang="en-US" sz="3200" b="1" dirty="0" smtClean="0">
              <a:solidFill>
                <a:srgbClr val="0B5323"/>
              </a:solidFill>
            </a:endParaRPr>
          </a:p>
          <a:p>
            <a:endParaRPr lang="en-US" sz="3200" b="1" dirty="0">
              <a:solidFill>
                <a:srgbClr val="0B5323"/>
              </a:solidFill>
            </a:endParaRP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4494E0F-B33D-7745-B648-122B3454496F}"/>
              </a:ext>
            </a:extLst>
          </p:cNvPr>
          <p:cNvSpPr txBox="1"/>
          <p:nvPr/>
        </p:nvSpPr>
        <p:spPr>
          <a:xfrm>
            <a:off x="1547664" y="386607"/>
            <a:ext cx="6342634" cy="584775"/>
          </a:xfrm>
          <a:prstGeom prst="rect">
            <a:avLst/>
          </a:prstGeom>
          <a:noFill/>
        </p:spPr>
        <p:txBody>
          <a:bodyPr wrap="none" rtlCol="0">
            <a:spAutoFit/>
          </a:bodyPr>
          <a:lstStyle/>
          <a:p>
            <a:r>
              <a:rPr lang="en-US" sz="3200" b="1" dirty="0" err="1" smtClean="0">
                <a:solidFill>
                  <a:srgbClr val="0B5323"/>
                </a:solidFill>
              </a:rPr>
              <a:t>Tusla</a:t>
            </a:r>
            <a:r>
              <a:rPr lang="en-US" sz="3200" b="1" dirty="0" smtClean="0">
                <a:solidFill>
                  <a:srgbClr val="0B5323"/>
                </a:solidFill>
              </a:rPr>
              <a:t> Child Safeguarding Statements</a:t>
            </a:r>
            <a:endParaRPr lang="en-US" sz="3200" b="1" dirty="0">
              <a:solidFill>
                <a:srgbClr val="0B5323"/>
              </a:solidFill>
            </a:endParaRPr>
          </a:p>
        </p:txBody>
      </p:sp>
      <p:sp>
        <p:nvSpPr>
          <p:cNvPr id="6" name="Rectangle 5"/>
          <p:cNvSpPr/>
          <p:nvPr/>
        </p:nvSpPr>
        <p:spPr>
          <a:xfrm>
            <a:off x="415164" y="1556792"/>
            <a:ext cx="7992888" cy="4524315"/>
          </a:xfrm>
          <a:prstGeom prst="rect">
            <a:avLst/>
          </a:prstGeom>
        </p:spPr>
        <p:txBody>
          <a:bodyPr wrap="square">
            <a:spAutoFit/>
          </a:bodyPr>
          <a:lstStyle/>
          <a:p>
            <a:r>
              <a:rPr lang="en-IE" sz="2400" dirty="0" smtClean="0">
                <a:solidFill>
                  <a:prstClr val="black"/>
                </a:solidFill>
              </a:rPr>
              <a:t>Revision by </a:t>
            </a:r>
            <a:r>
              <a:rPr lang="en-IE" sz="2400" dirty="0" err="1" smtClean="0">
                <a:solidFill>
                  <a:prstClr val="black"/>
                </a:solidFill>
              </a:rPr>
              <a:t>Tusla</a:t>
            </a:r>
            <a:endParaRPr lang="en-IE" sz="2400" dirty="0" smtClean="0">
              <a:solidFill>
                <a:prstClr val="black"/>
              </a:solidFill>
            </a:endParaRPr>
          </a:p>
          <a:p>
            <a:pPr marL="342900" indent="-342900">
              <a:buFont typeface="Arial" panose="020B0604020202020204" pitchFamily="34" charset="0"/>
              <a:buChar char="•"/>
            </a:pPr>
            <a:r>
              <a:rPr lang="en-IE" sz="2400" dirty="0" smtClean="0">
                <a:solidFill>
                  <a:prstClr val="black"/>
                </a:solidFill>
              </a:rPr>
              <a:t>Focus on wording</a:t>
            </a:r>
          </a:p>
          <a:p>
            <a:pPr marL="342900" indent="-342900">
              <a:buFont typeface="Arial" panose="020B0604020202020204" pitchFamily="34" charset="0"/>
              <a:buChar char="•"/>
            </a:pPr>
            <a:r>
              <a:rPr lang="en-IE" sz="2400" dirty="0" smtClean="0">
                <a:solidFill>
                  <a:prstClr val="black"/>
                </a:solidFill>
              </a:rPr>
              <a:t>Localised risk</a:t>
            </a:r>
          </a:p>
          <a:p>
            <a:pPr marL="342900" indent="-342900">
              <a:buFont typeface="Arial" panose="020B0604020202020204" pitchFamily="34" charset="0"/>
              <a:buChar char="•"/>
            </a:pPr>
            <a:r>
              <a:rPr lang="en-IE" sz="2400" dirty="0" smtClean="0">
                <a:solidFill>
                  <a:prstClr val="black"/>
                </a:solidFill>
              </a:rPr>
              <a:t>Compliance and spot checking</a:t>
            </a:r>
          </a:p>
          <a:p>
            <a:pPr marL="342900" indent="-342900">
              <a:buFont typeface="Arial" panose="020B0604020202020204" pitchFamily="34" charset="0"/>
              <a:buChar char="•"/>
            </a:pPr>
            <a:r>
              <a:rPr lang="en-IE" sz="2400" dirty="0" smtClean="0">
                <a:solidFill>
                  <a:prstClr val="black"/>
                </a:solidFill>
              </a:rPr>
              <a:t>Non Compliance register now live </a:t>
            </a:r>
          </a:p>
          <a:p>
            <a:pPr marL="342900" indent="-342900">
              <a:buFont typeface="Arial" panose="020B0604020202020204" pitchFamily="34" charset="0"/>
              <a:buChar char="•"/>
            </a:pPr>
            <a:endParaRPr lang="en-IE" sz="2400" dirty="0">
              <a:solidFill>
                <a:prstClr val="black"/>
              </a:solidFill>
            </a:endParaRPr>
          </a:p>
          <a:p>
            <a:r>
              <a:rPr lang="en-IE" sz="2400" dirty="0" smtClean="0">
                <a:solidFill>
                  <a:prstClr val="black"/>
                </a:solidFill>
              </a:rPr>
              <a:t>Work in response</a:t>
            </a:r>
          </a:p>
          <a:p>
            <a:pPr marL="342900" indent="-342900">
              <a:buFont typeface="Arial" panose="020B0604020202020204" pitchFamily="34" charset="0"/>
              <a:buChar char="•"/>
            </a:pPr>
            <a:r>
              <a:rPr lang="en-IE" sz="2400" dirty="0" smtClean="0">
                <a:solidFill>
                  <a:prstClr val="black"/>
                </a:solidFill>
              </a:rPr>
              <a:t>Redrafted our template and released as guidance, this has been confirmed as fully compliant</a:t>
            </a:r>
          </a:p>
          <a:p>
            <a:pPr marL="342900" indent="-342900">
              <a:buFont typeface="Arial" panose="020B0604020202020204" pitchFamily="34" charset="0"/>
              <a:buChar char="•"/>
            </a:pPr>
            <a:r>
              <a:rPr lang="en-IE" sz="2400" dirty="0" smtClean="0">
                <a:solidFill>
                  <a:prstClr val="black"/>
                </a:solidFill>
              </a:rPr>
              <a:t>Training to be facilitated early next year</a:t>
            </a:r>
          </a:p>
          <a:p>
            <a:pPr marL="342900" indent="-342900">
              <a:buFont typeface="Arial" panose="020B0604020202020204" pitchFamily="34" charset="0"/>
              <a:buChar char="•"/>
            </a:pPr>
            <a:r>
              <a:rPr lang="en-IE" sz="2400" dirty="0" smtClean="0">
                <a:solidFill>
                  <a:prstClr val="black"/>
                </a:solidFill>
              </a:rPr>
              <a:t>All relevant Church bodies should ensure your policy meets the requirements </a:t>
            </a:r>
            <a:endParaRPr lang="en-IE" sz="2400" dirty="0">
              <a:solidFill>
                <a:prstClr val="black"/>
              </a:solidFill>
            </a:endParaRPr>
          </a:p>
        </p:txBody>
      </p:sp>
    </p:spTree>
    <p:extLst>
      <p:ext uri="{BB962C8B-B14F-4D97-AF65-F5344CB8AC3E}">
        <p14:creationId xmlns:p14="http://schemas.microsoft.com/office/powerpoint/2010/main" val="180110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smtClean="0">
                <a:solidFill>
                  <a:srgbClr val="0B5323"/>
                </a:solidFill>
              </a:rPr>
              <a:t>MOUs and Deeds for Information Sharing</a:t>
            </a:r>
          </a:p>
          <a:p>
            <a:pPr algn="ctr"/>
            <a:r>
              <a:rPr lang="en-US" sz="3200" b="1" dirty="0" smtClean="0">
                <a:solidFill>
                  <a:srgbClr val="0B5323"/>
                </a:solidFill>
              </a:rPr>
              <a:t>With the National Board</a:t>
            </a: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 xmlns:a16="http://schemas.microsoft.com/office/drawing/2014/main"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 xmlns:a16="http://schemas.microsoft.com/office/drawing/2014/main"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154984"/>
          </a:xfrm>
          <a:prstGeom prst="rect">
            <a:avLst/>
          </a:prstGeom>
          <a:noFill/>
        </p:spPr>
        <p:txBody>
          <a:bodyPr wrap="square" rtlCol="0">
            <a:spAutoFit/>
          </a:bodyPr>
          <a:lstStyle/>
          <a:p>
            <a:r>
              <a:rPr lang="en-GB" sz="2400" b="1" dirty="0"/>
              <a:t>Sharing with the statutory authorities</a:t>
            </a:r>
          </a:p>
          <a:p>
            <a:r>
              <a:rPr lang="en-GB" sz="2400" dirty="0"/>
              <a:t>All allegations, suspicions concerns or knowledge regarding child abuse that meet the threshold for reporting must be passed to the statutory authorities (Guidance 2.1A). </a:t>
            </a:r>
            <a:endParaRPr lang="en-GB" sz="2400" dirty="0" smtClean="0"/>
          </a:p>
          <a:p>
            <a:endParaRPr lang="en-GB" sz="2400" dirty="0"/>
          </a:p>
          <a:p>
            <a:r>
              <a:rPr lang="en-GB" sz="2400" dirty="0" smtClean="0"/>
              <a:t>Disclosure </a:t>
            </a:r>
            <a:r>
              <a:rPr lang="en-GB" sz="2400" dirty="0"/>
              <a:t>should include names, addresses, details of the allegations, and if the respondent has made an admission, where this information is available. </a:t>
            </a:r>
          </a:p>
          <a:p>
            <a:endParaRPr lang="en-GB" sz="2400" dirty="0"/>
          </a:p>
          <a:p>
            <a:endParaRPr lang="en-GB" sz="2400" dirty="0"/>
          </a:p>
          <a:p>
            <a:endParaRPr lang="en-GB" sz="2400" dirty="0"/>
          </a:p>
        </p:txBody>
      </p:sp>
      <p:sp>
        <p:nvSpPr>
          <p:cNvPr id="3" name="TextBox 2">
            <a:extLst>
              <a:ext uri="{FF2B5EF4-FFF2-40B4-BE49-F238E27FC236}">
                <a16:creationId xmlns="" xmlns:a16="http://schemas.microsoft.com/office/drawing/2014/main"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1493</TotalTime>
  <Words>1664</Words>
  <Application>Microsoft Office PowerPoint</Application>
  <PresentationFormat>On-screen Show (4:3)</PresentationFormat>
  <Paragraphs>251</Paragraphs>
  <Slides>35</Slides>
  <Notes>19</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Head to Heart Update</vt:lpstr>
      <vt:lpstr>Last Academic Year… </vt:lpstr>
      <vt:lpstr>This Academic Year… </vt:lpstr>
      <vt:lpstr>PowerPoint Presentation</vt:lpstr>
      <vt:lpstr>PowerPoint Presentation</vt:lpstr>
      <vt:lpstr>PowerPoint Presentation</vt:lpstr>
      <vt:lpstr>PowerPoint Presentation</vt:lpstr>
      <vt:lpstr>PowerPoint Presentation</vt:lpstr>
      <vt:lpstr>PowerPoint Presentation</vt:lpstr>
      <vt:lpstr>        Safeguarding Sundays  Who here has been involved in planning and running a Safeguarding Sunday?  If there are enough delegates here who have this experience, can we break into small discussion groups, each of which contains a delegate who has experience of Safeguarding Sundays?   </vt:lpstr>
      <vt:lpstr>How did you go about planning for the Safeguarding Sunday? What was involved in terms of developing materials for the day/weekend? What difficulties did you experience? What were the resource costs – people / time / money? Were there obvious and/or measureable benefits?</vt:lpstr>
      <vt:lpstr> https://thirtyoneeight.org/news-and events/safeguarding-sunday/ </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245</cp:revision>
  <dcterms:created xsi:type="dcterms:W3CDTF">2011-12-09T20:21:14Z</dcterms:created>
  <dcterms:modified xsi:type="dcterms:W3CDTF">2019-11-19T12:01:17Z</dcterms:modified>
</cp:coreProperties>
</file>