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6"/>
  </p:notesMasterIdLst>
  <p:sldIdLst>
    <p:sldId id="256" r:id="rId2"/>
    <p:sldId id="313" r:id="rId3"/>
    <p:sldId id="365" r:id="rId4"/>
    <p:sldId id="412" r:id="rId5"/>
    <p:sldId id="468" r:id="rId6"/>
    <p:sldId id="469" r:id="rId7"/>
    <p:sldId id="475" r:id="rId8"/>
    <p:sldId id="470" r:id="rId9"/>
    <p:sldId id="471" r:id="rId10"/>
    <p:sldId id="472" r:id="rId11"/>
    <p:sldId id="476" r:id="rId12"/>
    <p:sldId id="473" r:id="rId13"/>
    <p:sldId id="474" r:id="rId14"/>
    <p:sldId id="386" r:id="rId15"/>
    <p:sldId id="485" r:id="rId16"/>
    <p:sldId id="478" r:id="rId17"/>
    <p:sldId id="479" r:id="rId18"/>
    <p:sldId id="480" r:id="rId19"/>
    <p:sldId id="481" r:id="rId20"/>
    <p:sldId id="482" r:id="rId21"/>
    <p:sldId id="483" r:id="rId22"/>
    <p:sldId id="484" r:id="rId23"/>
    <p:sldId id="486" r:id="rId24"/>
    <p:sldId id="487" r:id="rId25"/>
    <p:sldId id="488" r:id="rId26"/>
    <p:sldId id="489" r:id="rId27"/>
    <p:sldId id="490" r:id="rId28"/>
    <p:sldId id="491" r:id="rId29"/>
    <p:sldId id="492" r:id="rId30"/>
    <p:sldId id="493" r:id="rId31"/>
    <p:sldId id="497" r:id="rId32"/>
    <p:sldId id="494" r:id="rId33"/>
    <p:sldId id="495" r:id="rId34"/>
    <p:sldId id="496" r:id="rId35"/>
    <p:sldId id="498" r:id="rId36"/>
    <p:sldId id="392" r:id="rId37"/>
    <p:sldId id="451" r:id="rId38"/>
    <p:sldId id="447" r:id="rId39"/>
    <p:sldId id="462" r:id="rId40"/>
    <p:sldId id="467" r:id="rId41"/>
    <p:sldId id="448" r:id="rId42"/>
    <p:sldId id="449" r:id="rId43"/>
    <p:sldId id="450" r:id="rId44"/>
    <p:sldId id="395"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4674"/>
  </p:normalViewPr>
  <p:slideViewPr>
    <p:cSldViewPr snapToObjects="1" showGuides="1">
      <p:cViewPr varScale="1">
        <p:scale>
          <a:sx n="124" d="100"/>
          <a:sy n="124" d="100"/>
        </p:scale>
        <p:origin x="816" y="-272"/>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3/2/18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11</a:t>
            </a:fld>
            <a:endParaRPr lang="en-IE" dirty="0"/>
          </a:p>
        </p:txBody>
      </p:sp>
    </p:spTree>
    <p:extLst>
      <p:ext uri="{BB962C8B-B14F-4D97-AF65-F5344CB8AC3E}">
        <p14:creationId xmlns:p14="http://schemas.microsoft.com/office/powerpoint/2010/main" val="3938298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12</a:t>
            </a:fld>
            <a:endParaRPr lang="en-IE" dirty="0"/>
          </a:p>
        </p:txBody>
      </p:sp>
    </p:spTree>
    <p:extLst>
      <p:ext uri="{BB962C8B-B14F-4D97-AF65-F5344CB8AC3E}">
        <p14:creationId xmlns:p14="http://schemas.microsoft.com/office/powerpoint/2010/main" val="3222011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13</a:t>
            </a:fld>
            <a:endParaRPr lang="en-IE" dirty="0"/>
          </a:p>
        </p:txBody>
      </p:sp>
    </p:spTree>
    <p:extLst>
      <p:ext uri="{BB962C8B-B14F-4D97-AF65-F5344CB8AC3E}">
        <p14:creationId xmlns:p14="http://schemas.microsoft.com/office/powerpoint/2010/main" val="2094165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31</a:t>
            </a:fld>
            <a:endParaRPr lang="en-IE" dirty="0"/>
          </a:p>
        </p:txBody>
      </p:sp>
    </p:spTree>
    <p:extLst>
      <p:ext uri="{BB962C8B-B14F-4D97-AF65-F5344CB8AC3E}">
        <p14:creationId xmlns:p14="http://schemas.microsoft.com/office/powerpoint/2010/main" val="2704467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37</a:t>
            </a:fld>
            <a:endParaRPr lang="en-GB" dirty="0"/>
          </a:p>
        </p:txBody>
      </p:sp>
    </p:spTree>
    <p:extLst>
      <p:ext uri="{BB962C8B-B14F-4D97-AF65-F5344CB8AC3E}">
        <p14:creationId xmlns:p14="http://schemas.microsoft.com/office/powerpoint/2010/main" val="1301646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41</a:t>
            </a:fld>
            <a:endParaRPr lang="en-GB" dirty="0"/>
          </a:p>
        </p:txBody>
      </p:sp>
    </p:spTree>
    <p:extLst>
      <p:ext uri="{BB962C8B-B14F-4D97-AF65-F5344CB8AC3E}">
        <p14:creationId xmlns:p14="http://schemas.microsoft.com/office/powerpoint/2010/main" val="405034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42</a:t>
            </a:fld>
            <a:endParaRPr lang="en-GB" dirty="0"/>
          </a:p>
        </p:txBody>
      </p:sp>
    </p:spTree>
    <p:extLst>
      <p:ext uri="{BB962C8B-B14F-4D97-AF65-F5344CB8AC3E}">
        <p14:creationId xmlns:p14="http://schemas.microsoft.com/office/powerpoint/2010/main" val="540464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43</a:t>
            </a:fld>
            <a:endParaRPr lang="en-GB" dirty="0"/>
          </a:p>
        </p:txBody>
      </p:sp>
    </p:spTree>
    <p:extLst>
      <p:ext uri="{BB962C8B-B14F-4D97-AF65-F5344CB8AC3E}">
        <p14:creationId xmlns:p14="http://schemas.microsoft.com/office/powerpoint/2010/main" val="1843718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42DFE88-94E1-4163-B2CF-A1B1299076D8}" type="slidenum">
              <a:rPr lang="en-IE" smtClean="0"/>
              <a:t>3</a:t>
            </a:fld>
            <a:endParaRPr lang="en-IE" dirty="0"/>
          </a:p>
        </p:txBody>
      </p:sp>
    </p:spTree>
    <p:extLst>
      <p:ext uri="{BB962C8B-B14F-4D97-AF65-F5344CB8AC3E}">
        <p14:creationId xmlns:p14="http://schemas.microsoft.com/office/powerpoint/2010/main" val="54099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3869B18-4382-4193-8CE6-CC1B8F54F69A}" type="slidenum">
              <a:rPr lang="en-IE" smtClean="0"/>
              <a:t>6</a:t>
            </a:fld>
            <a:endParaRPr lang="en-IE" dirty="0"/>
          </a:p>
        </p:txBody>
      </p:sp>
    </p:spTree>
    <p:extLst>
      <p:ext uri="{BB962C8B-B14F-4D97-AF65-F5344CB8AC3E}">
        <p14:creationId xmlns:p14="http://schemas.microsoft.com/office/powerpoint/2010/main" val="3320821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7</a:t>
            </a:fld>
            <a:endParaRPr lang="en-IE" dirty="0"/>
          </a:p>
        </p:txBody>
      </p:sp>
    </p:spTree>
    <p:extLst>
      <p:ext uri="{BB962C8B-B14F-4D97-AF65-F5344CB8AC3E}">
        <p14:creationId xmlns:p14="http://schemas.microsoft.com/office/powerpoint/2010/main" val="2808778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8</a:t>
            </a:fld>
            <a:endParaRPr lang="en-IE" dirty="0"/>
          </a:p>
        </p:txBody>
      </p:sp>
    </p:spTree>
    <p:extLst>
      <p:ext uri="{BB962C8B-B14F-4D97-AF65-F5344CB8AC3E}">
        <p14:creationId xmlns:p14="http://schemas.microsoft.com/office/powerpoint/2010/main" val="2481803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9</a:t>
            </a:fld>
            <a:endParaRPr lang="en-IE" dirty="0"/>
          </a:p>
        </p:txBody>
      </p:sp>
    </p:spTree>
    <p:extLst>
      <p:ext uri="{BB962C8B-B14F-4D97-AF65-F5344CB8AC3E}">
        <p14:creationId xmlns:p14="http://schemas.microsoft.com/office/powerpoint/2010/main" val="4201566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716F3C1-702C-4983-A604-F8B0E6D1546A}" type="slidenum">
              <a:rPr lang="en-IE" smtClean="0"/>
              <a:t>10</a:t>
            </a:fld>
            <a:endParaRPr lang="en-IE" dirty="0"/>
          </a:p>
        </p:txBody>
      </p:sp>
    </p:spTree>
    <p:extLst>
      <p:ext uri="{BB962C8B-B14F-4D97-AF65-F5344CB8AC3E}">
        <p14:creationId xmlns:p14="http://schemas.microsoft.com/office/powerpoint/2010/main" val="35210550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a:solidFill>
                <a:srgbClr val="FFFFFF"/>
              </a:solidFill>
            </a:endParaRPr>
          </a:p>
        </p:txBody>
      </p:sp>
      <p:sp>
        <p:nvSpPr>
          <p:cNvPr id="5" name="Rectangle 4">
            <a:extLst>
              <a:ext uri="{FF2B5EF4-FFF2-40B4-BE49-F238E27FC236}">
                <a16:creationId xmlns:a16="http://schemas.microsoft.com/office/drawing/2014/main"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a:solidFill>
                <a:srgbClr val="FFFFFF"/>
              </a:solidFill>
            </a:endParaRPr>
          </a:p>
        </p:txBody>
      </p:sp>
      <p:sp>
        <p:nvSpPr>
          <p:cNvPr id="6" name="Subtitle 2">
            <a:extLst>
              <a:ext uri="{FF2B5EF4-FFF2-40B4-BE49-F238E27FC236}">
                <a16:creationId xmlns:a16="http://schemas.microsoft.com/office/drawing/2014/main"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a:solidFill>
                <a:srgbClr val="385723"/>
              </a:solidFill>
              <a:latin typeface="Arial" pitchFamily="34" charset="0"/>
              <a:cs typeface="Arial" pitchFamily="34" charset="0"/>
            </a:endParaRPr>
          </a:p>
        </p:txBody>
      </p:sp>
      <p:pic>
        <p:nvPicPr>
          <p:cNvPr id="7" name="Picture 9">
            <a:extLst>
              <a:ext uri="{FF2B5EF4-FFF2-40B4-BE49-F238E27FC236}">
                <a16:creationId xmlns:a16="http://schemas.microsoft.com/office/drawing/2014/main"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a16="http://schemas.microsoft.com/office/drawing/2014/main"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a16="http://schemas.microsoft.com/office/drawing/2014/main"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a16="http://schemas.microsoft.com/office/drawing/2014/main"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dirty="0"/>
          </a:p>
        </p:txBody>
      </p:sp>
    </p:spTree>
    <p:extLst>
      <p:ext uri="{BB962C8B-B14F-4D97-AF65-F5344CB8AC3E}">
        <p14:creationId xmlns:p14="http://schemas.microsoft.com/office/powerpoint/2010/main" val="11162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1" r:id="rId4"/>
    <p:sldLayoutId id="214748365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safeguarding.ie/images/Pdfs/StandardsDocs/6.2D%20Template%201%20Example%20Child%20Safeguarding%20Statement.doc"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www.safeguarding.ie/images/Pdfs/Standards/Standard%204.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569660"/>
          </a:xfrm>
          <a:prstGeom prst="rect">
            <a:avLst/>
          </a:prstGeom>
          <a:noFill/>
        </p:spPr>
        <p:txBody>
          <a:bodyPr wrap="square" rtlCol="0">
            <a:spAutoFit/>
          </a:bodyPr>
          <a:lstStyle/>
          <a:p>
            <a:r>
              <a:rPr lang="en-US" sz="3200" b="1" dirty="0">
                <a:solidFill>
                  <a:srgbClr val="0B5323"/>
                </a:solidFill>
              </a:rPr>
              <a:t>Training for DLPs</a:t>
            </a:r>
          </a:p>
          <a:p>
            <a:endParaRPr lang="en-US" sz="3200" b="1" dirty="0">
              <a:solidFill>
                <a:srgbClr val="0B5323"/>
              </a:solidFill>
            </a:endParaRPr>
          </a:p>
          <a:p>
            <a:r>
              <a:rPr lang="en-US" sz="3200" b="1">
                <a:solidFill>
                  <a:srgbClr val="0B5323"/>
                </a:solidFill>
              </a:rPr>
              <a:t>7th  March </a:t>
            </a:r>
            <a:r>
              <a:rPr lang="en-US" sz="3200" b="1" dirty="0">
                <a:solidFill>
                  <a:srgbClr val="0B5323"/>
                </a:solidFill>
              </a:rPr>
              <a:t>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1692771"/>
          </a:xfrm>
          <a:prstGeom prst="rect">
            <a:avLst/>
          </a:prstGeom>
          <a:noFill/>
        </p:spPr>
        <p:txBody>
          <a:bodyPr wrap="square" rtlCol="0">
            <a:spAutoFit/>
          </a:bodyPr>
          <a:lstStyle/>
          <a:p>
            <a:r>
              <a:rPr lang="en-US" sz="3200" b="1" dirty="0">
                <a:solidFill>
                  <a:srgbClr val="0B5323"/>
                </a:solidFill>
              </a:rPr>
              <a:t>                             Mandated Persons</a:t>
            </a:r>
          </a:p>
          <a:p>
            <a:endParaRPr lang="en-US" sz="2400" dirty="0"/>
          </a:p>
          <a:p>
            <a:endParaRPr lang="en-US" sz="2400" dirty="0"/>
          </a:p>
          <a:p>
            <a:endParaRPr lang="en-US" sz="2400" dirty="0"/>
          </a:p>
        </p:txBody>
      </p:sp>
      <p:sp>
        <p:nvSpPr>
          <p:cNvPr id="3" name="Rectangle 2">
            <a:extLst>
              <a:ext uri="{FF2B5EF4-FFF2-40B4-BE49-F238E27FC236}">
                <a16:creationId xmlns:a16="http://schemas.microsoft.com/office/drawing/2014/main" id="{13769CE7-E457-6744-A0A0-10A0C36CB04D}"/>
              </a:ext>
            </a:extLst>
          </p:cNvPr>
          <p:cNvSpPr/>
          <p:nvPr/>
        </p:nvSpPr>
        <p:spPr>
          <a:xfrm>
            <a:off x="179512" y="1484784"/>
            <a:ext cx="8352928" cy="4893647"/>
          </a:xfrm>
          <a:prstGeom prst="rect">
            <a:avLst/>
          </a:prstGeom>
        </p:spPr>
        <p:txBody>
          <a:bodyPr wrap="square">
            <a:spAutoFit/>
          </a:bodyPr>
          <a:lstStyle/>
          <a:p>
            <a:pPr marL="342900" indent="-342900">
              <a:buFont typeface="Arial" panose="020B0604020202020204" pitchFamily="34" charset="0"/>
              <a:buChar char="•"/>
            </a:pPr>
            <a:r>
              <a:rPr lang="en-GB" sz="2400" dirty="0"/>
              <a:t>On completion of this process the Church authority must retain a list of all mandated persons, and ensure this is kept up to date. </a:t>
            </a:r>
          </a:p>
          <a:p>
            <a:pPr marL="342900" indent="-342900">
              <a:buFont typeface="Arial" panose="020B0604020202020204" pitchFamily="34" charset="0"/>
              <a:buChar char="•"/>
            </a:pPr>
            <a:r>
              <a:rPr lang="en-GB" sz="2400" dirty="0"/>
              <a:t>In developing this list </a:t>
            </a:r>
            <a:r>
              <a:rPr lang="en-GB" sz="2400" dirty="0" err="1"/>
              <a:t>Tusla</a:t>
            </a:r>
            <a:r>
              <a:rPr lang="en-GB" sz="2400" dirty="0"/>
              <a:t> have advised that there should be a clear statement of the type of roles that a Church body are listing as mandated persons then a number of mandated persons that are in the Church body against each roles.</a:t>
            </a:r>
          </a:p>
          <a:p>
            <a:pPr marL="342900" indent="-342900">
              <a:buFont typeface="Arial" panose="020B0604020202020204" pitchFamily="34" charset="0"/>
              <a:buChar char="•"/>
            </a:pPr>
            <a:r>
              <a:rPr lang="en-GB" sz="2400" dirty="0"/>
              <a:t>For Example</a:t>
            </a:r>
          </a:p>
          <a:p>
            <a:pPr marL="800100" lvl="1" indent="-342900">
              <a:buFont typeface="Arial" panose="020B0604020202020204" pitchFamily="34" charset="0"/>
              <a:buChar char="•"/>
            </a:pPr>
            <a:r>
              <a:rPr lang="en-GB" sz="2400" dirty="0"/>
              <a:t>Name and contact details of DLP</a:t>
            </a:r>
          </a:p>
          <a:p>
            <a:pPr marL="800100" lvl="1" indent="-342900">
              <a:buFont typeface="Arial" panose="020B0604020202020204" pitchFamily="34" charset="0"/>
              <a:buChar char="•"/>
            </a:pPr>
            <a:r>
              <a:rPr lang="en-GB" sz="2400" dirty="0"/>
              <a:t>Clerics (25), </a:t>
            </a:r>
          </a:p>
          <a:p>
            <a:pPr marL="800100" lvl="1" indent="-342900">
              <a:buFont typeface="Arial" panose="020B0604020202020204" pitchFamily="34" charset="0"/>
              <a:buChar char="•"/>
            </a:pPr>
            <a:r>
              <a:rPr lang="en-GB" sz="2400" dirty="0"/>
              <a:t>Pastoral Workers (50), </a:t>
            </a:r>
          </a:p>
          <a:p>
            <a:pPr marL="800100" lvl="1" indent="-342900">
              <a:buFont typeface="Arial" panose="020B0604020202020204" pitchFamily="34" charset="0"/>
              <a:buChar char="•"/>
            </a:pPr>
            <a:r>
              <a:rPr lang="en-GB" sz="2400" dirty="0"/>
              <a:t>Religious (15) </a:t>
            </a:r>
            <a:r>
              <a:rPr lang="en-GB" sz="2400" dirty="0" err="1"/>
              <a:t>etc</a:t>
            </a:r>
            <a:r>
              <a:rPr lang="en-GB" sz="2400" dirty="0"/>
              <a:t>).</a:t>
            </a:r>
          </a:p>
          <a:p>
            <a:pPr marL="342900" indent="-342900">
              <a:buFont typeface="Arial" panose="020B0604020202020204" pitchFamily="34" charset="0"/>
              <a:buChar char="•"/>
            </a:pPr>
            <a:r>
              <a:rPr lang="en-GB" sz="2400" dirty="0"/>
              <a:t>For more information see </a:t>
            </a:r>
            <a:r>
              <a:rPr lang="en-GB" sz="2400" b="1" dirty="0"/>
              <a:t>Guidance 2.1L</a:t>
            </a:r>
            <a:endParaRPr lang="en-US" sz="2400" b="1" dirty="0"/>
          </a:p>
        </p:txBody>
      </p:sp>
    </p:spTree>
    <p:extLst>
      <p:ext uri="{BB962C8B-B14F-4D97-AF65-F5344CB8AC3E}">
        <p14:creationId xmlns:p14="http://schemas.microsoft.com/office/powerpoint/2010/main" val="831021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424936" cy="1323439"/>
          </a:xfrm>
          <a:prstGeom prst="rect">
            <a:avLst/>
          </a:prstGeom>
          <a:noFill/>
        </p:spPr>
        <p:txBody>
          <a:bodyPr wrap="square" rtlCol="0">
            <a:spAutoFit/>
          </a:bodyPr>
          <a:lstStyle/>
          <a:p>
            <a:r>
              <a:rPr lang="en-US" sz="3200" b="1" dirty="0">
                <a:solidFill>
                  <a:srgbClr val="0B5323"/>
                </a:solidFill>
              </a:rPr>
              <a:t>                             Reporting Scenarios</a:t>
            </a:r>
            <a:endParaRPr lang="en-US" sz="2400" dirty="0"/>
          </a:p>
          <a:p>
            <a:endParaRPr lang="en-US" sz="2400" dirty="0"/>
          </a:p>
          <a:p>
            <a:endParaRPr lang="en-US" sz="2400" dirty="0"/>
          </a:p>
        </p:txBody>
      </p:sp>
      <p:sp>
        <p:nvSpPr>
          <p:cNvPr id="4" name="Rectangle 3">
            <a:extLst>
              <a:ext uri="{FF2B5EF4-FFF2-40B4-BE49-F238E27FC236}">
                <a16:creationId xmlns:a16="http://schemas.microsoft.com/office/drawing/2014/main" id="{05B843C1-6C10-0849-B50A-83B28FBFCAAF}"/>
              </a:ext>
            </a:extLst>
          </p:cNvPr>
          <p:cNvSpPr/>
          <p:nvPr/>
        </p:nvSpPr>
        <p:spPr>
          <a:xfrm>
            <a:off x="179512" y="1484784"/>
            <a:ext cx="8352928" cy="2308324"/>
          </a:xfrm>
          <a:prstGeom prst="rect">
            <a:avLst/>
          </a:prstGeom>
        </p:spPr>
        <p:txBody>
          <a:bodyPr wrap="square">
            <a:spAutoFit/>
          </a:bodyPr>
          <a:lstStyle/>
          <a:p>
            <a:r>
              <a:rPr lang="en-GB" sz="2400" dirty="0"/>
              <a:t>For each scenario answer:</a:t>
            </a:r>
          </a:p>
          <a:p>
            <a:endParaRPr lang="en-GB" sz="2400" dirty="0"/>
          </a:p>
          <a:p>
            <a:pPr marL="342900" indent="-342900">
              <a:buFont typeface="Arial" panose="020B0604020202020204" pitchFamily="34" charset="0"/>
              <a:buChar char="•"/>
            </a:pPr>
            <a:r>
              <a:rPr lang="en-GB" sz="2400" dirty="0"/>
              <a:t>Who would this be reported to?</a:t>
            </a:r>
          </a:p>
          <a:p>
            <a:pPr marL="342900" indent="-342900">
              <a:buFont typeface="Arial" panose="020B0604020202020204" pitchFamily="34" charset="0"/>
              <a:buChar char="•"/>
            </a:pPr>
            <a:r>
              <a:rPr lang="en-GB" sz="2400" dirty="0"/>
              <a:t>Is the person receiving the allegation a mandated person?</a:t>
            </a:r>
          </a:p>
          <a:p>
            <a:pPr marL="342900" indent="-342900">
              <a:buFont typeface="Arial" panose="020B0604020202020204" pitchFamily="34" charset="0"/>
              <a:buChar char="•"/>
            </a:pPr>
            <a:r>
              <a:rPr lang="en-GB" sz="2400" dirty="0"/>
              <a:t>Which forms should be used?</a:t>
            </a:r>
          </a:p>
          <a:p>
            <a:pPr marL="342900" indent="-342900">
              <a:buFont typeface="Arial" panose="020B0604020202020204" pitchFamily="34" charset="0"/>
              <a:buChar char="•"/>
            </a:pPr>
            <a:endParaRPr lang="en-US" sz="2400" b="1" dirty="0"/>
          </a:p>
        </p:txBody>
      </p:sp>
    </p:spTree>
    <p:extLst>
      <p:ext uri="{BB962C8B-B14F-4D97-AF65-F5344CB8AC3E}">
        <p14:creationId xmlns:p14="http://schemas.microsoft.com/office/powerpoint/2010/main" val="3151410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1692771"/>
          </a:xfrm>
          <a:prstGeom prst="rect">
            <a:avLst/>
          </a:prstGeom>
          <a:noFill/>
        </p:spPr>
        <p:txBody>
          <a:bodyPr wrap="square" rtlCol="0">
            <a:spAutoFit/>
          </a:bodyPr>
          <a:lstStyle/>
          <a:p>
            <a:r>
              <a:rPr lang="en-US" sz="3200" b="1" dirty="0">
                <a:solidFill>
                  <a:srgbClr val="0B5323"/>
                </a:solidFill>
              </a:rPr>
              <a:t>                             Child Safeguarding Statement</a:t>
            </a:r>
          </a:p>
          <a:p>
            <a:endParaRPr lang="en-US" sz="2400" dirty="0"/>
          </a:p>
          <a:p>
            <a:endParaRPr lang="en-US" sz="2400" dirty="0"/>
          </a:p>
          <a:p>
            <a:endParaRPr lang="en-US" sz="2400" dirty="0"/>
          </a:p>
        </p:txBody>
      </p:sp>
      <p:sp>
        <p:nvSpPr>
          <p:cNvPr id="3" name="Rectangle 2">
            <a:extLst>
              <a:ext uri="{FF2B5EF4-FFF2-40B4-BE49-F238E27FC236}">
                <a16:creationId xmlns:a16="http://schemas.microsoft.com/office/drawing/2014/main" id="{13769CE7-E457-6744-A0A0-10A0C36CB04D}"/>
              </a:ext>
            </a:extLst>
          </p:cNvPr>
          <p:cNvSpPr/>
          <p:nvPr/>
        </p:nvSpPr>
        <p:spPr>
          <a:xfrm>
            <a:off x="179512" y="1859340"/>
            <a:ext cx="8352928" cy="3046988"/>
          </a:xfrm>
          <a:prstGeom prst="rect">
            <a:avLst/>
          </a:prstGeom>
        </p:spPr>
        <p:txBody>
          <a:bodyPr wrap="square">
            <a:spAutoFit/>
          </a:bodyPr>
          <a:lstStyle/>
          <a:p>
            <a:r>
              <a:rPr lang="en-US" sz="2400" b="1" dirty="0"/>
              <a:t>POINTS TO CONSIDER</a:t>
            </a:r>
          </a:p>
          <a:p>
            <a:pPr marL="342900" indent="-342900">
              <a:buFont typeface="Arial" panose="020B0604020202020204" pitchFamily="34" charset="0"/>
              <a:buChar char="•"/>
            </a:pPr>
            <a:r>
              <a:rPr lang="en-US" sz="2400" b="1" dirty="0"/>
              <a:t>This only applies if you have ministry with children and are in the Republic of Ireland.</a:t>
            </a:r>
          </a:p>
          <a:p>
            <a:pPr marL="342900" indent="-342900">
              <a:buFont typeface="Arial" panose="020B0604020202020204" pitchFamily="34" charset="0"/>
              <a:buChar char="•"/>
            </a:pPr>
            <a:r>
              <a:rPr lang="en-US" sz="2400" dirty="0"/>
              <a:t>It is a requirement of </a:t>
            </a:r>
            <a:r>
              <a:rPr lang="en-US" sz="2400" dirty="0" err="1"/>
              <a:t>Tusla</a:t>
            </a:r>
            <a:r>
              <a:rPr lang="en-US" sz="2400" dirty="0"/>
              <a:t> and the Children First Act 2015, it does not replace our existing policy</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3994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1692771"/>
          </a:xfrm>
          <a:prstGeom prst="rect">
            <a:avLst/>
          </a:prstGeom>
          <a:noFill/>
        </p:spPr>
        <p:txBody>
          <a:bodyPr wrap="square" rtlCol="0">
            <a:spAutoFit/>
          </a:bodyPr>
          <a:lstStyle/>
          <a:p>
            <a:r>
              <a:rPr lang="en-US" sz="3200" b="1" dirty="0">
                <a:solidFill>
                  <a:srgbClr val="0B5323"/>
                </a:solidFill>
              </a:rPr>
              <a:t>                             Child Safeguarding Statement</a:t>
            </a:r>
          </a:p>
          <a:p>
            <a:endParaRPr lang="en-US" sz="2400" dirty="0"/>
          </a:p>
          <a:p>
            <a:endParaRPr lang="en-US" sz="2400" dirty="0"/>
          </a:p>
          <a:p>
            <a:endParaRPr lang="en-US" sz="2400" dirty="0"/>
          </a:p>
        </p:txBody>
      </p:sp>
      <p:sp>
        <p:nvSpPr>
          <p:cNvPr id="3" name="Rectangle 2">
            <a:extLst>
              <a:ext uri="{FF2B5EF4-FFF2-40B4-BE49-F238E27FC236}">
                <a16:creationId xmlns:a16="http://schemas.microsoft.com/office/drawing/2014/main" id="{13769CE7-E457-6744-A0A0-10A0C36CB04D}"/>
              </a:ext>
            </a:extLst>
          </p:cNvPr>
          <p:cNvSpPr/>
          <p:nvPr/>
        </p:nvSpPr>
        <p:spPr>
          <a:xfrm>
            <a:off x="179512" y="1859340"/>
            <a:ext cx="8352928" cy="4893647"/>
          </a:xfrm>
          <a:prstGeom prst="rect">
            <a:avLst/>
          </a:prstGeom>
        </p:spPr>
        <p:txBody>
          <a:bodyPr wrap="square">
            <a:spAutoFit/>
          </a:bodyPr>
          <a:lstStyle/>
          <a:p>
            <a:r>
              <a:rPr lang="en-US" sz="2400" b="1" dirty="0"/>
              <a:t>WHAT I HAVE TO DO</a:t>
            </a:r>
          </a:p>
          <a:p>
            <a:pPr marL="342900" indent="-342900">
              <a:buFont typeface="Arial" panose="020B0604020202020204" pitchFamily="34" charset="0"/>
              <a:buChar char="•"/>
            </a:pPr>
            <a:r>
              <a:rPr lang="en-US" sz="2400" dirty="0"/>
              <a:t>Appoint a Relevant person- these are contact people for any questions regarding the Child Safeguarding Statement </a:t>
            </a:r>
          </a:p>
          <a:p>
            <a:pPr marL="342900" indent="-342900">
              <a:buFont typeface="Arial" panose="020B0604020202020204" pitchFamily="34" charset="0"/>
              <a:buChar char="•"/>
            </a:pPr>
            <a:r>
              <a:rPr lang="en-US" sz="2400" dirty="0"/>
              <a:t>Produce the Statement- we have written one for the whole Church which you can adapt it’s available here </a:t>
            </a:r>
            <a:r>
              <a:rPr lang="en-US" sz="2400" dirty="0">
                <a:hlinkClick r:id="rId3"/>
              </a:rPr>
              <a:t>https://www.safeguarding.ie/images/Pdfs/StandardsDocs/6.2D%20Template%201%20Example%20Child%20Safeguarding%20Statement.doc</a:t>
            </a:r>
            <a:r>
              <a:rPr lang="en-US" sz="2400" dirty="0"/>
              <a:t> </a:t>
            </a:r>
          </a:p>
          <a:p>
            <a:pPr marL="342900" indent="-342900">
              <a:buFont typeface="Arial" panose="020B0604020202020204" pitchFamily="34" charset="0"/>
              <a:buChar char="•"/>
            </a:pPr>
            <a:r>
              <a:rPr lang="en-US" sz="2400" dirty="0"/>
              <a:t>Make it available on your website and email it to all Church personnel </a:t>
            </a:r>
            <a:r>
              <a:rPr lang="en-US" sz="2400" b="1" dirty="0"/>
              <a:t>by the 1 11</a:t>
            </a:r>
            <a:r>
              <a:rPr lang="en-US" sz="2400" b="1" baseline="30000" dirty="0"/>
              <a:t>th</a:t>
            </a:r>
            <a:r>
              <a:rPr lang="en-US" sz="2400" b="1" dirty="0"/>
              <a:t> of March 2018</a:t>
            </a:r>
            <a:r>
              <a:rPr lang="en-US" sz="2400" dirty="0"/>
              <a:t>- this is a requirement of the Children First Guidance.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1545299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36858" y="2708920"/>
            <a:ext cx="1162691" cy="1077218"/>
          </a:xfrm>
          <a:prstGeom prst="rect">
            <a:avLst/>
          </a:prstGeom>
          <a:noFill/>
        </p:spPr>
        <p:txBody>
          <a:bodyPr wrap="none" rtlCol="0">
            <a:spAutoFit/>
          </a:bodyPr>
          <a:lstStyle/>
          <a:p>
            <a:endParaRPr lang="en-US" sz="3200" dirty="0">
              <a:solidFill>
                <a:srgbClr val="0B5323"/>
              </a:solidFill>
            </a:endParaRPr>
          </a:p>
          <a:p>
            <a:r>
              <a:rPr lang="en-US" sz="3200" b="1" dirty="0">
                <a:solidFill>
                  <a:schemeClr val="tx1">
                    <a:lumMod val="95000"/>
                    <a:lumOff val="5000"/>
                  </a:schemeClr>
                </a:solidFill>
              </a:rPr>
              <a:t>Break</a:t>
            </a:r>
          </a:p>
        </p:txBody>
      </p:sp>
    </p:spTree>
    <p:extLst>
      <p:ext uri="{BB962C8B-B14F-4D97-AF65-F5344CB8AC3E}">
        <p14:creationId xmlns:p14="http://schemas.microsoft.com/office/powerpoint/2010/main" val="2534633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txBox="1">
            <a:spLocks noGrp="1"/>
          </p:cNvSpPr>
          <p:nvPr>
            <p:ph type="subTitle" idx="1"/>
          </p:nvPr>
        </p:nvSpPr>
        <p:spPr>
          <a:xfrm>
            <a:off x="1577326" y="2070437"/>
            <a:ext cx="6126998" cy="1766637"/>
          </a:xfrm>
          <a:prstGeom prst="rect">
            <a:avLst/>
          </a:prstGeom>
          <a:noFill/>
        </p:spPr>
        <p:txBody>
          <a:bodyPr wrap="none" rtlCol="0">
            <a:spAutoFit/>
          </a:bodyPr>
          <a:lstStyle/>
          <a:p>
            <a:r>
              <a:rPr lang="en-US" altLang="en-US" sz="3200" b="1" dirty="0">
                <a:solidFill>
                  <a:srgbClr val="0B5323"/>
                </a:solidFill>
                <a:latin typeface="Arial" charset="0"/>
                <a:ea typeface="Arial" charset="0"/>
                <a:cs typeface="Arial" charset="0"/>
              </a:rPr>
              <a:t>Preliminary Investigations and</a:t>
            </a:r>
          </a:p>
          <a:p>
            <a:r>
              <a:rPr lang="en-US" altLang="en-US" sz="3200" b="1" dirty="0">
                <a:solidFill>
                  <a:srgbClr val="0B5323"/>
                </a:solidFill>
                <a:latin typeface="Arial" charset="0"/>
                <a:ea typeface="Arial" charset="0"/>
                <a:cs typeface="Arial" charset="0"/>
              </a:rPr>
              <a:t>Collecting the Proofs</a:t>
            </a:r>
          </a:p>
          <a:p>
            <a:endParaRPr lang="en-US" altLang="en-US" sz="3200" b="1" dirty="0">
              <a:solidFill>
                <a:srgbClr val="0B5323"/>
              </a:solidFill>
              <a:latin typeface="Arial" charset="0"/>
              <a:ea typeface="Arial" charset="0"/>
              <a:cs typeface="Arial" charset="0"/>
            </a:endParaRPr>
          </a:p>
        </p:txBody>
      </p:sp>
    </p:spTree>
    <p:extLst>
      <p:ext uri="{BB962C8B-B14F-4D97-AF65-F5344CB8AC3E}">
        <p14:creationId xmlns:p14="http://schemas.microsoft.com/office/powerpoint/2010/main" val="1144771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792" y="1499616"/>
            <a:ext cx="7589520" cy="461665"/>
          </a:xfrm>
          <a:prstGeom prst="rect">
            <a:avLst/>
          </a:prstGeom>
          <a:noFill/>
        </p:spPr>
        <p:txBody>
          <a:bodyPr wrap="square" rtlCol="0">
            <a:spAutoFit/>
          </a:bodyPr>
          <a:lstStyle/>
          <a:p>
            <a:pPr algn="ctr"/>
            <a:r>
              <a:rPr lang="en-GB" sz="2400" b="1" dirty="0">
                <a:latin typeface="Arial" charset="0"/>
                <a:ea typeface="Arial" charset="0"/>
                <a:cs typeface="Arial" charset="0"/>
              </a:rPr>
              <a:t>Preliminary Investigation/Collecting the Proofs</a:t>
            </a:r>
          </a:p>
        </p:txBody>
      </p:sp>
      <p:sp>
        <p:nvSpPr>
          <p:cNvPr id="3" name="TextBox 2"/>
          <p:cNvSpPr txBox="1"/>
          <p:nvPr/>
        </p:nvSpPr>
        <p:spPr>
          <a:xfrm>
            <a:off x="329184" y="2025908"/>
            <a:ext cx="8174736" cy="4832092"/>
          </a:xfrm>
          <a:prstGeom prst="rect">
            <a:avLst/>
          </a:prstGeom>
          <a:noFill/>
        </p:spPr>
        <p:txBody>
          <a:bodyPr wrap="square" rtlCol="0">
            <a:spAutoFit/>
          </a:bodyPr>
          <a:lstStyle/>
          <a:p>
            <a:pPr algn="ctr"/>
            <a:r>
              <a:rPr lang="en-US" sz="2400" dirty="0">
                <a:latin typeface="Arial" charset="0"/>
                <a:ea typeface="Arial" charset="0"/>
                <a:cs typeface="Arial" charset="0"/>
              </a:rPr>
              <a:t>These are canonical terms that refer to the initial investigation by which a Church authority determines whether an allegation of child abuse, which has reached the threshold of a semblance of truth, is not manifestly false or frivolous and there remains a case to answer. </a:t>
            </a:r>
          </a:p>
          <a:p>
            <a:pPr algn="ctr"/>
            <a:endParaRPr lang="en-US" sz="2400" dirty="0">
              <a:latin typeface="Arial" charset="0"/>
              <a:ea typeface="Arial" charset="0"/>
              <a:cs typeface="Arial" charset="0"/>
            </a:endParaRPr>
          </a:p>
          <a:p>
            <a:pPr algn="ctr"/>
            <a:r>
              <a:rPr lang="en-US" sz="2400" dirty="0">
                <a:latin typeface="Arial" charset="0"/>
                <a:ea typeface="Arial" charset="0"/>
                <a:cs typeface="Arial" charset="0"/>
              </a:rPr>
              <a:t>There are two different canons that govern them 1717 and 695.</a:t>
            </a:r>
          </a:p>
          <a:p>
            <a:pPr algn="ctr"/>
            <a:endParaRPr lang="en-US" sz="2400" dirty="0">
              <a:latin typeface="Arial" charset="0"/>
              <a:ea typeface="Arial" charset="0"/>
              <a:cs typeface="Arial" charset="0"/>
            </a:endParaRPr>
          </a:p>
          <a:p>
            <a:pPr algn="ctr"/>
            <a:r>
              <a:rPr lang="en-US" sz="2400" b="1" dirty="0">
                <a:latin typeface="Arial" charset="0"/>
                <a:ea typeface="Arial" charset="0"/>
                <a:cs typeface="Arial" charset="0"/>
              </a:rPr>
              <a:t>We will use the term Preliminary Investigation to talk about both processes</a:t>
            </a:r>
          </a:p>
          <a:p>
            <a:pPr algn="ctr"/>
            <a:endParaRPr lang="en-GB" sz="2200" dirty="0"/>
          </a:p>
          <a:p>
            <a:pPr algn="ctr"/>
            <a:endParaRPr lang="en-GB" sz="2200" b="1" dirty="0"/>
          </a:p>
        </p:txBody>
      </p:sp>
    </p:spTree>
    <p:extLst>
      <p:ext uri="{BB962C8B-B14F-4D97-AF65-F5344CB8AC3E}">
        <p14:creationId xmlns:p14="http://schemas.microsoft.com/office/powerpoint/2010/main" val="102272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792" y="1828800"/>
            <a:ext cx="7589520" cy="461665"/>
          </a:xfrm>
          <a:prstGeom prst="rect">
            <a:avLst/>
          </a:prstGeom>
          <a:noFill/>
        </p:spPr>
        <p:txBody>
          <a:bodyPr wrap="square" rtlCol="0">
            <a:spAutoFit/>
          </a:bodyPr>
          <a:lstStyle/>
          <a:p>
            <a:pPr algn="ctr"/>
            <a:r>
              <a:rPr lang="en-GB" sz="2400" b="1" dirty="0">
                <a:latin typeface="Arial" charset="0"/>
                <a:ea typeface="Arial" charset="0"/>
                <a:cs typeface="Arial" charset="0"/>
              </a:rPr>
              <a:t>Semblance of Truth</a:t>
            </a:r>
          </a:p>
        </p:txBody>
      </p:sp>
      <p:sp>
        <p:nvSpPr>
          <p:cNvPr id="3" name="TextBox 2"/>
          <p:cNvSpPr txBox="1"/>
          <p:nvPr/>
        </p:nvSpPr>
        <p:spPr>
          <a:xfrm>
            <a:off x="329184" y="2542032"/>
            <a:ext cx="8174736" cy="3139321"/>
          </a:xfrm>
          <a:prstGeom prst="rect">
            <a:avLst/>
          </a:prstGeom>
          <a:noFill/>
        </p:spPr>
        <p:txBody>
          <a:bodyPr wrap="square" rtlCol="0">
            <a:spAutoFit/>
          </a:bodyPr>
          <a:lstStyle/>
          <a:p>
            <a:pPr>
              <a:lnSpc>
                <a:spcPct val="90000"/>
              </a:lnSpc>
            </a:pPr>
            <a:r>
              <a:rPr lang="en-IE" altLang="en-US" sz="2200" dirty="0">
                <a:latin typeface="Arial" charset="0"/>
                <a:ea typeface="Arial" charset="0"/>
                <a:cs typeface="Arial" charset="0"/>
              </a:rPr>
              <a:t>Evidence that, at face value, corroborates the notification.  The certitude being sought is “much less than probable and even less than certain.  In the end the Church authority is looking to see if the notification contains facts, circumstances, and imputability which are even remotely possible.</a:t>
            </a:r>
          </a:p>
          <a:p>
            <a:pPr>
              <a:lnSpc>
                <a:spcPct val="90000"/>
              </a:lnSpc>
            </a:pPr>
            <a:endParaRPr lang="en-IE" altLang="en-US" sz="2200" dirty="0">
              <a:latin typeface="Arial" charset="0"/>
              <a:ea typeface="Arial" charset="0"/>
              <a:cs typeface="Arial" charset="0"/>
            </a:endParaRPr>
          </a:p>
          <a:p>
            <a:pPr>
              <a:lnSpc>
                <a:spcPct val="90000"/>
              </a:lnSpc>
            </a:pPr>
            <a:r>
              <a:rPr lang="en-IE" altLang="en-US" sz="2200" dirty="0">
                <a:latin typeface="Arial" charset="0"/>
                <a:ea typeface="Arial" charset="0"/>
                <a:cs typeface="Arial" charset="0"/>
              </a:rPr>
              <a:t>When this semblance of truth is gained, no matter how low a certitude it might contain, it carries a certain level of moral and juridic responsibility which impinges </a:t>
            </a:r>
            <a:r>
              <a:rPr lang="en-US" altLang="en-US" sz="2200" dirty="0">
                <a:latin typeface="Arial" charset="0"/>
                <a:ea typeface="Arial" charset="0"/>
                <a:cs typeface="Arial" charset="0"/>
              </a:rPr>
              <a:t>o</a:t>
            </a:r>
            <a:r>
              <a:rPr lang="en-IE" altLang="en-US" sz="2200" dirty="0">
                <a:latin typeface="Arial" charset="0"/>
                <a:ea typeface="Arial" charset="0"/>
                <a:cs typeface="Arial" charset="0"/>
              </a:rPr>
              <a:t>n the Church authority to initiate a preliminary investigation.</a:t>
            </a:r>
            <a:endParaRPr lang="en-US" altLang="en-US" sz="2200" dirty="0">
              <a:latin typeface="Arial" charset="0"/>
              <a:ea typeface="Arial" charset="0"/>
              <a:cs typeface="Arial" charset="0"/>
            </a:endParaRPr>
          </a:p>
        </p:txBody>
      </p:sp>
    </p:spTree>
    <p:extLst>
      <p:ext uri="{BB962C8B-B14F-4D97-AF65-F5344CB8AC3E}">
        <p14:creationId xmlns:p14="http://schemas.microsoft.com/office/powerpoint/2010/main" val="419716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792" y="1828800"/>
            <a:ext cx="7589520" cy="461665"/>
          </a:xfrm>
          <a:prstGeom prst="rect">
            <a:avLst/>
          </a:prstGeom>
          <a:noFill/>
        </p:spPr>
        <p:txBody>
          <a:bodyPr wrap="square" rtlCol="0">
            <a:spAutoFit/>
          </a:bodyPr>
          <a:lstStyle/>
          <a:p>
            <a:pPr algn="ctr"/>
            <a:r>
              <a:rPr lang="en-GB" sz="2400" b="1" dirty="0">
                <a:latin typeface="Arial" charset="0"/>
                <a:ea typeface="Arial" charset="0"/>
                <a:cs typeface="Arial" charset="0"/>
              </a:rPr>
              <a:t>Ordinary</a:t>
            </a:r>
          </a:p>
        </p:txBody>
      </p:sp>
      <p:sp>
        <p:nvSpPr>
          <p:cNvPr id="3" name="TextBox 2"/>
          <p:cNvSpPr txBox="1"/>
          <p:nvPr/>
        </p:nvSpPr>
        <p:spPr>
          <a:xfrm>
            <a:off x="310896" y="2724912"/>
            <a:ext cx="8174736" cy="2462213"/>
          </a:xfrm>
          <a:prstGeom prst="rect">
            <a:avLst/>
          </a:prstGeom>
          <a:noFill/>
        </p:spPr>
        <p:txBody>
          <a:bodyPr wrap="square" rtlCol="0">
            <a:spAutoFit/>
          </a:bodyPr>
          <a:lstStyle/>
          <a:p>
            <a:pPr algn="ctr"/>
            <a:r>
              <a:rPr lang="en-GB" sz="2200" dirty="0">
                <a:latin typeface="Arial" charset="0"/>
                <a:ea typeface="Arial" charset="0"/>
                <a:cs typeface="Arial" charset="0"/>
              </a:rPr>
              <a:t>Canon 134 - in law the term Ordinary means, Church authority (excluding the Pope) including</a:t>
            </a:r>
          </a:p>
          <a:p>
            <a:pPr algn="ctr"/>
            <a:r>
              <a:rPr lang="en-GB" sz="2200" dirty="0">
                <a:latin typeface="Arial" charset="0"/>
                <a:ea typeface="Arial" charset="0"/>
                <a:cs typeface="Arial" charset="0"/>
              </a:rPr>
              <a:t>Bishops, and all who, even for a time, are set over a particular Church or community </a:t>
            </a:r>
          </a:p>
          <a:p>
            <a:pPr algn="ctr"/>
            <a:r>
              <a:rPr lang="en-GB" sz="2200" dirty="0">
                <a:latin typeface="Arial" charset="0"/>
                <a:ea typeface="Arial" charset="0"/>
                <a:cs typeface="Arial" charset="0"/>
              </a:rPr>
              <a:t>equivalent to it in accordance with Canon 368.</a:t>
            </a:r>
          </a:p>
          <a:p>
            <a:pPr algn="ctr"/>
            <a:endParaRPr lang="en-GB" sz="2200" dirty="0">
              <a:latin typeface="Arial" charset="0"/>
              <a:ea typeface="Arial" charset="0"/>
              <a:cs typeface="Arial" charset="0"/>
            </a:endParaRPr>
          </a:p>
          <a:p>
            <a:pPr algn="ctr"/>
            <a:r>
              <a:rPr lang="en-GB" sz="2200" b="1" dirty="0">
                <a:latin typeface="Arial" charset="0"/>
                <a:ea typeface="Arial" charset="0"/>
                <a:cs typeface="Arial" charset="0"/>
              </a:rPr>
              <a:t>We use the term Church authority</a:t>
            </a:r>
          </a:p>
        </p:txBody>
      </p:sp>
    </p:spTree>
    <p:extLst>
      <p:ext uri="{BB962C8B-B14F-4D97-AF65-F5344CB8AC3E}">
        <p14:creationId xmlns:p14="http://schemas.microsoft.com/office/powerpoint/2010/main" val="185451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792" y="1828800"/>
            <a:ext cx="7589520" cy="461665"/>
          </a:xfrm>
          <a:prstGeom prst="rect">
            <a:avLst/>
          </a:prstGeom>
          <a:noFill/>
        </p:spPr>
        <p:txBody>
          <a:bodyPr wrap="square" rtlCol="0">
            <a:spAutoFit/>
          </a:bodyPr>
          <a:lstStyle/>
          <a:p>
            <a:pPr algn="ctr"/>
            <a:r>
              <a:rPr lang="en-GB" sz="2400" b="1" dirty="0">
                <a:latin typeface="Arial" charset="0"/>
                <a:ea typeface="Arial" charset="0"/>
                <a:cs typeface="Arial" charset="0"/>
              </a:rPr>
              <a:t>Delegated Person</a:t>
            </a:r>
          </a:p>
        </p:txBody>
      </p:sp>
      <p:sp>
        <p:nvSpPr>
          <p:cNvPr id="3" name="TextBox 2"/>
          <p:cNvSpPr txBox="1"/>
          <p:nvPr/>
        </p:nvSpPr>
        <p:spPr>
          <a:xfrm>
            <a:off x="310896" y="2724912"/>
            <a:ext cx="8174736" cy="1908215"/>
          </a:xfrm>
          <a:prstGeom prst="rect">
            <a:avLst/>
          </a:prstGeom>
          <a:noFill/>
        </p:spPr>
        <p:txBody>
          <a:bodyPr wrap="square" rtlCol="0">
            <a:spAutoFit/>
          </a:bodyPr>
          <a:lstStyle/>
          <a:p>
            <a:pPr algn="ctr"/>
            <a:r>
              <a:rPr lang="en-US" sz="2400" dirty="0">
                <a:latin typeface="Arial" charset="0"/>
                <a:ea typeface="Arial" charset="0"/>
                <a:cs typeface="Arial" charset="0"/>
              </a:rPr>
              <a:t>The person appointed by the Church authority to carry out the preliminary investigation/collecting the proofs and various parts of the canonical process where an allegation of abuse has been made about a cleric/religious.</a:t>
            </a:r>
          </a:p>
          <a:p>
            <a:pPr algn="ctr"/>
            <a:endParaRPr lang="en-GB" sz="2200" dirty="0">
              <a:latin typeface="Arial" charset="0"/>
              <a:ea typeface="Arial" charset="0"/>
              <a:cs typeface="Arial" charset="0"/>
            </a:endParaRPr>
          </a:p>
        </p:txBody>
      </p:sp>
    </p:spTree>
    <p:extLst>
      <p:ext uri="{BB962C8B-B14F-4D97-AF65-F5344CB8AC3E}">
        <p14:creationId xmlns:p14="http://schemas.microsoft.com/office/powerpoint/2010/main" val="40607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7206952" cy="1569660"/>
          </a:xfrm>
          <a:prstGeom prst="rect">
            <a:avLst/>
          </a:prstGeom>
          <a:noFill/>
        </p:spPr>
        <p:txBody>
          <a:bodyPr wrap="square" rtlCol="0">
            <a:spAutoFit/>
          </a:bodyPr>
          <a:lstStyle/>
          <a:p>
            <a:r>
              <a:rPr lang="en-US" sz="3200" b="1" dirty="0">
                <a:solidFill>
                  <a:srgbClr val="0B5323"/>
                </a:solidFill>
              </a:rPr>
              <a:t>Welcome, Introductions and Prayer</a:t>
            </a:r>
          </a:p>
          <a:p>
            <a:endParaRPr lang="en-US" sz="3200" b="1" dirty="0">
              <a:solidFill>
                <a:srgbClr val="0B5323"/>
              </a:solidFill>
            </a:endParaRPr>
          </a:p>
          <a:p>
            <a:r>
              <a:rPr lang="en-US" sz="3200" b="1" dirty="0">
                <a:solidFill>
                  <a:srgbClr val="0B5323"/>
                </a:solidFill>
              </a:rPr>
              <a:t>Teresa Devlin</a:t>
            </a: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792" y="1828800"/>
            <a:ext cx="7589520" cy="461665"/>
          </a:xfrm>
          <a:prstGeom prst="rect">
            <a:avLst/>
          </a:prstGeom>
          <a:noFill/>
        </p:spPr>
        <p:txBody>
          <a:bodyPr wrap="square" rtlCol="0">
            <a:spAutoFit/>
          </a:bodyPr>
          <a:lstStyle/>
          <a:p>
            <a:pPr algn="ctr"/>
            <a:r>
              <a:rPr lang="en-GB" sz="2400" b="1" dirty="0">
                <a:latin typeface="Arial" charset="0"/>
                <a:ea typeface="Arial" charset="0"/>
                <a:cs typeface="Arial" charset="0"/>
              </a:rPr>
              <a:t>Votum</a:t>
            </a:r>
          </a:p>
        </p:txBody>
      </p:sp>
      <p:sp>
        <p:nvSpPr>
          <p:cNvPr id="3" name="TextBox 2"/>
          <p:cNvSpPr txBox="1"/>
          <p:nvPr/>
        </p:nvSpPr>
        <p:spPr>
          <a:xfrm>
            <a:off x="310896" y="2724912"/>
            <a:ext cx="8174736" cy="1908215"/>
          </a:xfrm>
          <a:prstGeom prst="rect">
            <a:avLst/>
          </a:prstGeom>
          <a:noFill/>
        </p:spPr>
        <p:txBody>
          <a:bodyPr wrap="square" rtlCol="0">
            <a:spAutoFit/>
          </a:bodyPr>
          <a:lstStyle/>
          <a:p>
            <a:pPr algn="ctr"/>
            <a:r>
              <a:rPr lang="en-US" sz="2400" dirty="0">
                <a:latin typeface="Arial" charset="0"/>
                <a:ea typeface="Arial" charset="0"/>
                <a:cs typeface="Arial" charset="0"/>
              </a:rPr>
              <a:t>An authoritative opinion. In forwarding a case to the relevant congregation in Rome, a member of the Church authority offers their authoritative opinion on the matter addressed in the particular case.</a:t>
            </a:r>
          </a:p>
          <a:p>
            <a:pPr algn="ctr"/>
            <a:endParaRPr lang="en-GB" sz="2200" dirty="0"/>
          </a:p>
        </p:txBody>
      </p:sp>
    </p:spTree>
    <p:extLst>
      <p:ext uri="{BB962C8B-B14F-4D97-AF65-F5344CB8AC3E}">
        <p14:creationId xmlns:p14="http://schemas.microsoft.com/office/powerpoint/2010/main" val="27841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792" y="1828800"/>
            <a:ext cx="7589520" cy="461665"/>
          </a:xfrm>
          <a:prstGeom prst="rect">
            <a:avLst/>
          </a:prstGeom>
          <a:noFill/>
        </p:spPr>
        <p:txBody>
          <a:bodyPr wrap="square" rtlCol="0">
            <a:spAutoFit/>
          </a:bodyPr>
          <a:lstStyle/>
          <a:p>
            <a:pPr algn="ctr"/>
            <a:r>
              <a:rPr lang="en-GB" sz="2400" b="1" dirty="0">
                <a:latin typeface="Arial" charset="0"/>
                <a:ea typeface="Arial" charset="0"/>
                <a:cs typeface="Arial" charset="0"/>
              </a:rPr>
              <a:t>Decree</a:t>
            </a:r>
          </a:p>
        </p:txBody>
      </p:sp>
      <p:sp>
        <p:nvSpPr>
          <p:cNvPr id="3" name="TextBox 2"/>
          <p:cNvSpPr txBox="1"/>
          <p:nvPr/>
        </p:nvSpPr>
        <p:spPr>
          <a:xfrm>
            <a:off x="566928" y="2651760"/>
            <a:ext cx="8174736" cy="1200329"/>
          </a:xfrm>
          <a:prstGeom prst="rect">
            <a:avLst/>
          </a:prstGeom>
          <a:noFill/>
        </p:spPr>
        <p:txBody>
          <a:bodyPr wrap="square" rtlCol="0">
            <a:spAutoFit/>
          </a:bodyPr>
          <a:lstStyle/>
          <a:p>
            <a:pPr algn="ctr"/>
            <a:r>
              <a:rPr lang="en-US" sz="2400" dirty="0">
                <a:latin typeface="Arial" charset="0"/>
                <a:ea typeface="Arial" charset="0"/>
                <a:cs typeface="Arial" charset="0"/>
              </a:rPr>
              <a:t>A singular decree is an administrative act issued by a Church authority, in which a decision is given or a provision is made under a case according to the norms of law</a:t>
            </a:r>
            <a:endParaRPr lang="en-GB" sz="2200" dirty="0">
              <a:latin typeface="Arial" charset="0"/>
              <a:ea typeface="Arial" charset="0"/>
              <a:cs typeface="Arial" charset="0"/>
            </a:endParaRPr>
          </a:p>
        </p:txBody>
      </p:sp>
    </p:spTree>
    <p:extLst>
      <p:ext uri="{BB962C8B-B14F-4D97-AF65-F5344CB8AC3E}">
        <p14:creationId xmlns:p14="http://schemas.microsoft.com/office/powerpoint/2010/main" val="139332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792" y="1828800"/>
            <a:ext cx="7589520" cy="461665"/>
          </a:xfrm>
          <a:prstGeom prst="rect">
            <a:avLst/>
          </a:prstGeom>
          <a:noFill/>
        </p:spPr>
        <p:txBody>
          <a:bodyPr wrap="square" rtlCol="0">
            <a:spAutoFit/>
          </a:bodyPr>
          <a:lstStyle/>
          <a:p>
            <a:pPr algn="ctr"/>
            <a:r>
              <a:rPr lang="en-GB" sz="2400" b="1" dirty="0">
                <a:latin typeface="Arial" charset="0"/>
                <a:ea typeface="Arial" charset="0"/>
                <a:cs typeface="Arial" charset="0"/>
              </a:rPr>
              <a:t>Precept</a:t>
            </a:r>
          </a:p>
        </p:txBody>
      </p:sp>
      <p:sp>
        <p:nvSpPr>
          <p:cNvPr id="3" name="TextBox 2"/>
          <p:cNvSpPr txBox="1"/>
          <p:nvPr/>
        </p:nvSpPr>
        <p:spPr>
          <a:xfrm>
            <a:off x="310896" y="2724912"/>
            <a:ext cx="8174736" cy="2277547"/>
          </a:xfrm>
          <a:prstGeom prst="rect">
            <a:avLst/>
          </a:prstGeom>
          <a:noFill/>
        </p:spPr>
        <p:txBody>
          <a:bodyPr wrap="square" rtlCol="0">
            <a:spAutoFit/>
          </a:bodyPr>
          <a:lstStyle/>
          <a:p>
            <a:pPr algn="ctr"/>
            <a:r>
              <a:rPr lang="en-US" sz="2400" dirty="0">
                <a:latin typeface="Arial" charset="0"/>
                <a:ea typeface="Arial" charset="0"/>
                <a:cs typeface="Arial" charset="0"/>
              </a:rPr>
              <a:t>A singular precept is a decree that directly and legitimately enjoins a specific person or persons to do or omit something, especially in order to urge the observance of law.</a:t>
            </a:r>
          </a:p>
          <a:p>
            <a:pPr algn="ctr"/>
            <a:endParaRPr lang="en-US" sz="2400" dirty="0">
              <a:latin typeface="Arial" charset="0"/>
              <a:ea typeface="Arial" charset="0"/>
              <a:cs typeface="Arial" charset="0"/>
            </a:endParaRPr>
          </a:p>
          <a:p>
            <a:pPr algn="ctr"/>
            <a:endParaRPr lang="en-GB" sz="2200" dirty="0">
              <a:latin typeface="Arial" charset="0"/>
              <a:ea typeface="Arial" charset="0"/>
              <a:cs typeface="Arial" charset="0"/>
            </a:endParaRPr>
          </a:p>
        </p:txBody>
      </p:sp>
    </p:spTree>
    <p:extLst>
      <p:ext uri="{BB962C8B-B14F-4D97-AF65-F5344CB8AC3E}">
        <p14:creationId xmlns:p14="http://schemas.microsoft.com/office/powerpoint/2010/main" val="195198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836" y="405821"/>
            <a:ext cx="3031164" cy="238767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724" y="2793498"/>
            <a:ext cx="8683244" cy="1321302"/>
          </a:xfrm>
          <a:prstGeom prst="rect">
            <a:avLst/>
          </a:prstGeom>
        </p:spPr>
      </p:pic>
      <p:sp>
        <p:nvSpPr>
          <p:cNvPr id="10" name="Subtitle 2"/>
          <p:cNvSpPr txBox="1">
            <a:spLocks noGrp="1"/>
          </p:cNvSpPr>
          <p:nvPr>
            <p:ph type="subTitle" idx="1"/>
          </p:nvPr>
        </p:nvSpPr>
        <p:spPr>
          <a:xfrm>
            <a:off x="1408994" y="372730"/>
            <a:ext cx="5741613" cy="535531"/>
          </a:xfrm>
          <a:prstGeom prst="rect">
            <a:avLst/>
          </a:prstGeom>
          <a:noFill/>
        </p:spPr>
        <p:txBody>
          <a:bodyPr wrap="square" rtlCol="0">
            <a:spAutoFit/>
          </a:bodyPr>
          <a:lstStyle/>
          <a:p>
            <a:r>
              <a:rPr lang="en-US" sz="3200" b="1" dirty="0">
                <a:solidFill>
                  <a:srgbClr val="0B5323"/>
                </a:solidFill>
                <a:latin typeface="Arial" charset="0"/>
                <a:ea typeface="Arial" charset="0"/>
                <a:cs typeface="Arial" charset="0"/>
              </a:rPr>
              <a:t>Indicator 4.3</a:t>
            </a:r>
          </a:p>
        </p:txBody>
      </p:sp>
    </p:spTree>
    <p:extLst>
      <p:ext uri="{BB962C8B-B14F-4D97-AF65-F5344CB8AC3E}">
        <p14:creationId xmlns:p14="http://schemas.microsoft.com/office/powerpoint/2010/main" val="854794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p:cNvSpPr txBox="1">
            <a:spLocks noGrp="1"/>
          </p:cNvSpPr>
          <p:nvPr>
            <p:ph type="subTitle" idx="1"/>
          </p:nvPr>
        </p:nvSpPr>
        <p:spPr>
          <a:xfrm>
            <a:off x="1801778" y="1415146"/>
            <a:ext cx="5741613" cy="535531"/>
          </a:xfrm>
          <a:prstGeom prst="rect">
            <a:avLst/>
          </a:prstGeom>
          <a:noFill/>
        </p:spPr>
        <p:txBody>
          <a:bodyPr wrap="square" rtlCol="0">
            <a:spAutoFit/>
          </a:bodyPr>
          <a:lstStyle/>
          <a:p>
            <a:r>
              <a:rPr lang="en-US" sz="3200" b="1" dirty="0">
                <a:solidFill>
                  <a:srgbClr val="0B5323"/>
                </a:solidFill>
                <a:latin typeface="Arial" charset="0"/>
                <a:ea typeface="Arial" charset="0"/>
                <a:cs typeface="Arial" charset="0"/>
              </a:rPr>
              <a:t>Guidance that will be helpful</a:t>
            </a:r>
          </a:p>
        </p:txBody>
      </p:sp>
      <p:sp>
        <p:nvSpPr>
          <p:cNvPr id="3" name="TextBox 2"/>
          <p:cNvSpPr txBox="1"/>
          <p:nvPr/>
        </p:nvSpPr>
        <p:spPr>
          <a:xfrm>
            <a:off x="713233" y="2086618"/>
            <a:ext cx="7918704" cy="3477875"/>
          </a:xfrm>
          <a:prstGeom prst="rect">
            <a:avLst/>
          </a:prstGeom>
          <a:noFill/>
        </p:spPr>
        <p:txBody>
          <a:bodyPr wrap="square" rtlCol="0">
            <a:spAutoFit/>
          </a:bodyPr>
          <a:lstStyle/>
          <a:p>
            <a:pPr marL="342900" indent="-342900">
              <a:buFont typeface="Arial" charset="0"/>
              <a:buChar char="•"/>
            </a:pPr>
            <a:r>
              <a:rPr lang="en-US" sz="2200" dirty="0">
                <a:latin typeface="Arial" charset="0"/>
                <a:ea typeface="Arial" charset="0"/>
                <a:cs typeface="Arial" charset="0"/>
              </a:rPr>
              <a:t>4.3A: Guidance on the Process for Clerics Following the Conclusion of Any Investigation by the Statutory Authorities</a:t>
            </a:r>
          </a:p>
          <a:p>
            <a:pPr marL="342900" indent="-342900">
              <a:buFont typeface="Arial" charset="0"/>
              <a:buChar char="•"/>
            </a:pPr>
            <a:endParaRPr lang="en-US" sz="2200" dirty="0">
              <a:latin typeface="Arial" charset="0"/>
              <a:ea typeface="Arial" charset="0"/>
              <a:cs typeface="Arial" charset="0"/>
            </a:endParaRPr>
          </a:p>
          <a:p>
            <a:pPr marL="342900" indent="-342900">
              <a:buFont typeface="Arial" charset="0"/>
              <a:buChar char="•"/>
            </a:pPr>
            <a:r>
              <a:rPr lang="en-US" sz="2200" dirty="0">
                <a:latin typeface="Arial" charset="0"/>
                <a:ea typeface="Arial" charset="0"/>
                <a:cs typeface="Arial" charset="0"/>
              </a:rPr>
              <a:t>4.3D: Guidance on the Process for Non-Ordained Religious, Following the Conclusion of Any Investigation by the Statutory Authorities</a:t>
            </a:r>
          </a:p>
          <a:p>
            <a:endParaRPr lang="en-US" sz="2200" dirty="0">
              <a:latin typeface="Arial" charset="0"/>
              <a:ea typeface="Arial" charset="0"/>
              <a:cs typeface="Arial" charset="0"/>
            </a:endParaRPr>
          </a:p>
          <a:p>
            <a:r>
              <a:rPr lang="en-US" sz="2200" dirty="0">
                <a:latin typeface="Arial" charset="0"/>
                <a:ea typeface="Arial" charset="0"/>
                <a:cs typeface="Arial" charset="0"/>
              </a:rPr>
              <a:t>All can be accessed at this link </a:t>
            </a:r>
            <a:r>
              <a:rPr lang="en-US" sz="2200" dirty="0">
                <a:latin typeface="Arial" charset="0"/>
                <a:ea typeface="Arial" charset="0"/>
                <a:cs typeface="Arial" charset="0"/>
                <a:hlinkClick r:id="rId2" invalidUrl="https://www.safeguarding.ie/images/Pdfs/Standards/Standard 4.pdf"/>
              </a:rPr>
              <a:t>https://www.safeguarding.ie/images/Pdfs/Standards/Standard%204.pdf</a:t>
            </a:r>
            <a:r>
              <a:rPr lang="en-US" sz="2200" dirty="0">
                <a:latin typeface="Arial" charset="0"/>
                <a:ea typeface="Arial" charset="0"/>
                <a:cs typeface="Arial" charset="0"/>
              </a:rPr>
              <a:t> </a:t>
            </a:r>
            <a:endParaRPr lang="en-GB" sz="2200" dirty="0">
              <a:latin typeface="Arial" charset="0"/>
              <a:ea typeface="Arial" charset="0"/>
              <a:cs typeface="Arial" charset="0"/>
            </a:endParaRPr>
          </a:p>
        </p:txBody>
      </p:sp>
    </p:spTree>
    <p:extLst>
      <p:ext uri="{BB962C8B-B14F-4D97-AF65-F5344CB8AC3E}">
        <p14:creationId xmlns:p14="http://schemas.microsoft.com/office/powerpoint/2010/main" val="1961880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274320" y="1550249"/>
            <a:ext cx="8613648" cy="2758704"/>
          </a:xfrm>
          <a:prstGeom prst="rect">
            <a:avLst/>
          </a:prstGeom>
          <a:noFill/>
        </p:spPr>
        <p:txBody>
          <a:bodyPr wrap="square" rtlCol="0">
            <a:spAutoFit/>
          </a:bodyPr>
          <a:lstStyle/>
          <a:p>
            <a:pPr algn="l"/>
            <a:r>
              <a:rPr lang="en-IE" altLang="en-US" sz="2200" dirty="0">
                <a:latin typeface="Arial" charset="0"/>
                <a:ea typeface="Arial" charset="0"/>
                <a:cs typeface="Arial" charset="0"/>
              </a:rPr>
              <a:t>Can. 1717 § 1 Whenever the </a:t>
            </a:r>
            <a:r>
              <a:rPr lang="en-IE" altLang="en-US" sz="2200" b="1" dirty="0">
                <a:latin typeface="Arial" charset="0"/>
                <a:ea typeface="Arial" charset="0"/>
                <a:cs typeface="Arial" charset="0"/>
              </a:rPr>
              <a:t>Ordinary</a:t>
            </a:r>
            <a:r>
              <a:rPr lang="en-IE" altLang="en-US" sz="2200" dirty="0">
                <a:latin typeface="Arial" charset="0"/>
                <a:ea typeface="Arial" charset="0"/>
                <a:cs typeface="Arial" charset="0"/>
              </a:rPr>
              <a:t> receives </a:t>
            </a:r>
            <a:r>
              <a:rPr lang="en-IE" altLang="en-US" sz="2200" b="1" dirty="0">
                <a:latin typeface="Arial" charset="0"/>
                <a:ea typeface="Arial" charset="0"/>
                <a:cs typeface="Arial" charset="0"/>
              </a:rPr>
              <a:t>information</a:t>
            </a:r>
            <a:r>
              <a:rPr lang="en-IE" altLang="en-US" sz="2200" dirty="0">
                <a:latin typeface="Arial" charset="0"/>
                <a:ea typeface="Arial" charset="0"/>
                <a:cs typeface="Arial" charset="0"/>
              </a:rPr>
              <a:t>, which has at least </a:t>
            </a:r>
            <a:r>
              <a:rPr lang="en-IE" altLang="en-US" sz="2200" b="1" dirty="0">
                <a:latin typeface="Arial" charset="0"/>
                <a:ea typeface="Arial" charset="0"/>
                <a:cs typeface="Arial" charset="0"/>
              </a:rPr>
              <a:t>the semblance of truth</a:t>
            </a:r>
            <a:r>
              <a:rPr lang="en-IE" altLang="en-US" sz="2200" dirty="0">
                <a:latin typeface="Arial" charset="0"/>
                <a:ea typeface="Arial" charset="0"/>
                <a:cs typeface="Arial" charset="0"/>
              </a:rPr>
              <a:t>, about an offence, he is to enquire carefully, either personally or through some suitable person, about the facts and circumstances, and about the imputability of the offence, unless this enquiry would appear to be entirely superfluous.</a:t>
            </a:r>
          </a:p>
          <a:p>
            <a:pPr algn="l"/>
            <a:endParaRPr lang="en-US" altLang="en-US" sz="3200" dirty="0">
              <a:latin typeface="Arial" charset="0"/>
              <a:ea typeface="Arial" charset="0"/>
              <a:cs typeface="Arial" charset="0"/>
            </a:endParaRPr>
          </a:p>
          <a:p>
            <a:endParaRPr lang="en-US" sz="3200" b="1" dirty="0">
              <a:solidFill>
                <a:srgbClr val="0B5323"/>
              </a:solidFill>
              <a:latin typeface="Arial" charset="0"/>
              <a:ea typeface="Arial" charset="0"/>
              <a:cs typeface="Arial" charset="0"/>
            </a:endParaRPr>
          </a:p>
        </p:txBody>
      </p:sp>
      <p:sp>
        <p:nvSpPr>
          <p:cNvPr id="4" name="Subtitle 2"/>
          <p:cNvSpPr txBox="1">
            <a:spLocks/>
          </p:cNvSpPr>
          <p:nvPr/>
        </p:nvSpPr>
        <p:spPr>
          <a:xfrm>
            <a:off x="274320" y="3323662"/>
            <a:ext cx="8613648" cy="3319883"/>
          </a:xfrm>
          <a:prstGeom prst="rect">
            <a:avLst/>
          </a:prstGeom>
          <a:noFill/>
        </p:spPr>
        <p:txBody>
          <a:bodyPr vert="horz" wrap="squar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defRPr/>
            </a:pPr>
            <a:r>
              <a:rPr lang="en-IE" altLang="en-US" sz="2200" dirty="0">
                <a:latin typeface="Arial" charset="0"/>
                <a:ea typeface="Arial" charset="0"/>
                <a:cs typeface="Arial" charset="0"/>
              </a:rPr>
              <a:t>§2 Care is to be taken that this investigation does not call into question anyone's good name.</a:t>
            </a:r>
          </a:p>
          <a:p>
            <a:pPr algn="l">
              <a:defRPr/>
            </a:pPr>
            <a:endParaRPr lang="en-IE" altLang="en-US" sz="2200" dirty="0">
              <a:latin typeface="Arial" charset="0"/>
              <a:ea typeface="Arial" charset="0"/>
              <a:cs typeface="Arial" charset="0"/>
            </a:endParaRPr>
          </a:p>
          <a:p>
            <a:pPr algn="l">
              <a:defRPr/>
            </a:pPr>
            <a:r>
              <a:rPr lang="en-IE" altLang="en-US" sz="2200" dirty="0">
                <a:latin typeface="Arial" charset="0"/>
                <a:ea typeface="Arial" charset="0"/>
                <a:cs typeface="Arial" charset="0"/>
              </a:rPr>
              <a:t>§ 3 The one who performs this investigation has the same powers and obligations as an auditor in a process. If, later, a judicial process is initiated, this person may not take part in it as a judge.</a:t>
            </a:r>
            <a:endParaRPr lang="en-US" altLang="en-US" sz="2200" dirty="0">
              <a:latin typeface="Arial" charset="0"/>
              <a:ea typeface="Arial" charset="0"/>
              <a:cs typeface="Arial" charset="0"/>
            </a:endParaRPr>
          </a:p>
          <a:p>
            <a:pPr algn="l"/>
            <a:endParaRPr lang="en-US" altLang="en-US" sz="3200" dirty="0">
              <a:latin typeface="Arial" charset="0"/>
              <a:ea typeface="Arial" charset="0"/>
              <a:cs typeface="Arial" charset="0"/>
            </a:endParaRPr>
          </a:p>
          <a:p>
            <a:endParaRPr lang="en-US" sz="3200" b="1" dirty="0">
              <a:solidFill>
                <a:srgbClr val="0B5323"/>
              </a:solidFill>
              <a:latin typeface="Arial" charset="0"/>
              <a:ea typeface="Arial" charset="0"/>
              <a:cs typeface="Arial" charset="0"/>
            </a:endParaRPr>
          </a:p>
        </p:txBody>
      </p:sp>
      <p:sp>
        <p:nvSpPr>
          <p:cNvPr id="5" name="Subtitle 2"/>
          <p:cNvSpPr txBox="1">
            <a:spLocks/>
          </p:cNvSpPr>
          <p:nvPr/>
        </p:nvSpPr>
        <p:spPr>
          <a:xfrm>
            <a:off x="2304288" y="409627"/>
            <a:ext cx="5741613" cy="535531"/>
          </a:xfrm>
          <a:prstGeom prst="rect">
            <a:avLst/>
          </a:prstGeom>
          <a:noFill/>
        </p:spPr>
        <p:txBody>
          <a:bodyPr vert="horz" wrap="squar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200" b="1" dirty="0">
                <a:solidFill>
                  <a:srgbClr val="0B5323"/>
                </a:solidFill>
                <a:latin typeface="Arial" charset="0"/>
                <a:ea typeface="Arial" charset="0"/>
                <a:cs typeface="Arial" charset="0"/>
              </a:rPr>
              <a:t>For Clerics</a:t>
            </a:r>
          </a:p>
        </p:txBody>
      </p:sp>
    </p:spTree>
    <p:extLst>
      <p:ext uri="{BB962C8B-B14F-4D97-AF65-F5344CB8AC3E}">
        <p14:creationId xmlns:p14="http://schemas.microsoft.com/office/powerpoint/2010/main" val="65822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274320" y="1550249"/>
            <a:ext cx="8613648" cy="4213461"/>
          </a:xfrm>
          <a:prstGeom prst="rect">
            <a:avLst/>
          </a:prstGeom>
          <a:noFill/>
        </p:spPr>
        <p:txBody>
          <a:bodyPr wrap="square" rtlCol="0">
            <a:spAutoFit/>
          </a:bodyPr>
          <a:lstStyle/>
          <a:p>
            <a:pPr algn="l"/>
            <a:r>
              <a:rPr lang="en-US" altLang="en-US" sz="2200" dirty="0">
                <a:latin typeface="Arial" charset="0"/>
                <a:ea typeface="Arial" charset="0"/>
                <a:cs typeface="Arial" charset="0"/>
              </a:rPr>
              <a:t>One Canon – but Complex</a:t>
            </a:r>
          </a:p>
          <a:p>
            <a:pPr algn="l"/>
            <a:endParaRPr lang="en-US" altLang="en-US" sz="2200" dirty="0">
              <a:latin typeface="Arial" charset="0"/>
              <a:ea typeface="Arial" charset="0"/>
              <a:cs typeface="Arial" charset="0"/>
            </a:endParaRPr>
          </a:p>
          <a:p>
            <a:pPr algn="l"/>
            <a:r>
              <a:rPr lang="en-US" altLang="en-US" sz="2200" dirty="0">
                <a:latin typeface="Arial" charset="0"/>
                <a:ea typeface="Arial" charset="0"/>
                <a:cs typeface="Arial" charset="0"/>
              </a:rPr>
              <a:t>Purpose –  </a:t>
            </a:r>
            <a:r>
              <a:rPr lang="en-IE" altLang="en-US" sz="2200" dirty="0">
                <a:latin typeface="Arial" charset="0"/>
                <a:ea typeface="Arial" charset="0"/>
                <a:cs typeface="Arial" charset="0"/>
              </a:rPr>
              <a:t>The preliminary investigation does not determine someone’s guilt,</a:t>
            </a:r>
            <a:r>
              <a:rPr lang="en-US" altLang="en-US" sz="2200" dirty="0">
                <a:latin typeface="Arial" charset="0"/>
                <a:ea typeface="Arial" charset="0"/>
                <a:cs typeface="Arial" charset="0"/>
              </a:rPr>
              <a:t> </a:t>
            </a:r>
            <a:r>
              <a:rPr lang="en-IE" altLang="en-US" sz="2200" dirty="0">
                <a:latin typeface="Arial" charset="0"/>
                <a:ea typeface="Arial" charset="0"/>
                <a:cs typeface="Arial" charset="0"/>
              </a:rPr>
              <a:t>instead it merely assists the Ordinary in making a judgement about whether this information should give birth to a full penal process in which a formal accusation is made.</a:t>
            </a:r>
          </a:p>
          <a:p>
            <a:pPr algn="l"/>
            <a:endParaRPr lang="en-IE" altLang="en-US" sz="2200" dirty="0">
              <a:latin typeface="Arial" charset="0"/>
              <a:ea typeface="Arial" charset="0"/>
              <a:cs typeface="Arial" charset="0"/>
            </a:endParaRPr>
          </a:p>
          <a:p>
            <a:pPr algn="l"/>
            <a:r>
              <a:rPr lang="en-US" altLang="en-US" sz="2200" dirty="0">
                <a:latin typeface="Arial" charset="0"/>
                <a:ea typeface="Arial" charset="0"/>
                <a:cs typeface="Arial" charset="0"/>
              </a:rPr>
              <a:t>It’s a Procedure - </a:t>
            </a:r>
            <a:r>
              <a:rPr lang="en-IE" altLang="en-US" sz="2200" dirty="0">
                <a:latin typeface="Arial" charset="0"/>
                <a:ea typeface="Arial" charset="0"/>
                <a:cs typeface="Arial" charset="0"/>
              </a:rPr>
              <a:t>an executive administrative process</a:t>
            </a:r>
            <a:r>
              <a:rPr lang="en-US" altLang="en-US" sz="2200" dirty="0">
                <a:latin typeface="Arial" charset="0"/>
                <a:ea typeface="Arial" charset="0"/>
                <a:cs typeface="Arial" charset="0"/>
              </a:rPr>
              <a:t> – not a canonical process</a:t>
            </a:r>
          </a:p>
          <a:p>
            <a:pPr algn="l"/>
            <a:endParaRPr lang="en-US" altLang="en-US" sz="2200" dirty="0">
              <a:latin typeface="Arial" charset="0"/>
              <a:ea typeface="Arial" charset="0"/>
              <a:cs typeface="Arial" charset="0"/>
            </a:endParaRPr>
          </a:p>
          <a:p>
            <a:pPr algn="l"/>
            <a:endParaRPr lang="en-US" sz="2200" b="1" dirty="0">
              <a:latin typeface="Arial" charset="0"/>
              <a:ea typeface="Arial" charset="0"/>
              <a:cs typeface="Arial" charset="0"/>
            </a:endParaRPr>
          </a:p>
        </p:txBody>
      </p:sp>
    </p:spTree>
    <p:extLst>
      <p:ext uri="{BB962C8B-B14F-4D97-AF65-F5344CB8AC3E}">
        <p14:creationId xmlns:p14="http://schemas.microsoft.com/office/powerpoint/2010/main" val="536829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274320" y="1550249"/>
            <a:ext cx="8613648" cy="5757474"/>
          </a:xfrm>
          <a:prstGeom prst="rect">
            <a:avLst/>
          </a:prstGeom>
          <a:noFill/>
        </p:spPr>
        <p:txBody>
          <a:bodyPr wrap="square" rtlCol="0">
            <a:spAutoFit/>
          </a:bodyPr>
          <a:lstStyle/>
          <a:p>
            <a:pPr algn="l"/>
            <a:r>
              <a:rPr lang="en-IE" altLang="en-US" sz="2200" dirty="0">
                <a:latin typeface="Arial" charset="0"/>
                <a:ea typeface="Arial" charset="0"/>
                <a:cs typeface="Arial" charset="0"/>
              </a:rPr>
              <a:t>Can. 695 § 1 A member must be dismissed for the offences</a:t>
            </a:r>
            <a:r>
              <a:rPr lang="en-US" altLang="en-US" sz="2200" dirty="0">
                <a:latin typeface="Arial" charset="0"/>
                <a:ea typeface="Arial" charset="0"/>
                <a:cs typeface="Arial" charset="0"/>
              </a:rPr>
              <a:t> </a:t>
            </a:r>
            <a:r>
              <a:rPr lang="en-IE" altLang="en-US" sz="2200" dirty="0">
                <a:latin typeface="Arial" charset="0"/>
                <a:ea typeface="Arial" charset="0"/>
                <a:cs typeface="Arial" charset="0"/>
              </a:rPr>
              <a:t>mentioned in canon. 1397, 1398 and 1395, unless, for the offences mentioned in </a:t>
            </a:r>
            <a:r>
              <a:rPr lang="en-IE" altLang="en-US" sz="2200" b="1" dirty="0">
                <a:latin typeface="Arial" charset="0"/>
                <a:ea typeface="Arial" charset="0"/>
                <a:cs typeface="Arial" charset="0"/>
              </a:rPr>
              <a:t>can. 1395 § 2, the Superior judges that dismissal is not absolutely necessary</a:t>
            </a:r>
            <a:r>
              <a:rPr lang="en-IE" altLang="en-US" sz="2200" dirty="0">
                <a:latin typeface="Arial" charset="0"/>
                <a:ea typeface="Arial" charset="0"/>
                <a:cs typeface="Arial" charset="0"/>
              </a:rPr>
              <a:t>; and that sufficient provision can be made in some other way for the amendment of the member, the restoration of justice and the reparation of scandal.</a:t>
            </a:r>
          </a:p>
          <a:p>
            <a:pPr algn="l"/>
            <a:r>
              <a:rPr lang="en-IE" altLang="en-US" sz="2200" dirty="0">
                <a:latin typeface="Arial" charset="0"/>
                <a:ea typeface="Arial" charset="0"/>
                <a:cs typeface="Arial" charset="0"/>
              </a:rPr>
              <a:t>§ 2 In these cases the major Superior is to </a:t>
            </a:r>
            <a:r>
              <a:rPr lang="en-IE" altLang="en-US" sz="2200" b="1" dirty="0">
                <a:latin typeface="Arial" charset="0"/>
                <a:ea typeface="Arial" charset="0"/>
                <a:cs typeface="Arial" charset="0"/>
              </a:rPr>
              <a:t>collect the evidence concerning the facts and the imputability of the offence.</a:t>
            </a:r>
            <a:r>
              <a:rPr lang="en-IE" altLang="en-US" sz="2200" dirty="0">
                <a:latin typeface="Arial" charset="0"/>
                <a:ea typeface="Arial" charset="0"/>
                <a:cs typeface="Arial" charset="0"/>
              </a:rPr>
              <a:t> The accusation and the evidence are then to be </a:t>
            </a:r>
            <a:r>
              <a:rPr lang="en-IE" altLang="en-US" sz="2200" b="1" dirty="0">
                <a:latin typeface="Arial" charset="0"/>
                <a:ea typeface="Arial" charset="0"/>
                <a:cs typeface="Arial" charset="0"/>
              </a:rPr>
              <a:t>presented to the member</a:t>
            </a:r>
            <a:r>
              <a:rPr lang="en-IE" altLang="en-US" sz="2200" dirty="0">
                <a:latin typeface="Arial" charset="0"/>
                <a:ea typeface="Arial" charset="0"/>
                <a:cs typeface="Arial" charset="0"/>
              </a:rPr>
              <a:t>, who shall be given the opportunity for defence. All the </a:t>
            </a:r>
            <a:r>
              <a:rPr lang="en-IE" altLang="en-US" sz="2200" b="1" dirty="0">
                <a:latin typeface="Arial" charset="0"/>
                <a:ea typeface="Arial" charset="0"/>
                <a:cs typeface="Arial" charset="0"/>
              </a:rPr>
              <a:t>acts, signed by the major Superior and the notary</a:t>
            </a:r>
            <a:r>
              <a:rPr lang="en-IE" altLang="en-US" sz="2200" dirty="0">
                <a:latin typeface="Arial" charset="0"/>
                <a:ea typeface="Arial" charset="0"/>
                <a:cs typeface="Arial" charset="0"/>
              </a:rPr>
              <a:t>, are to be </a:t>
            </a:r>
            <a:r>
              <a:rPr lang="en-IE" altLang="en-US" sz="2200" b="1" dirty="0">
                <a:latin typeface="Arial" charset="0"/>
                <a:ea typeface="Arial" charset="0"/>
                <a:cs typeface="Arial" charset="0"/>
              </a:rPr>
              <a:t>forwarded</a:t>
            </a:r>
            <a:r>
              <a:rPr lang="en-IE" altLang="en-US" sz="2200" dirty="0">
                <a:latin typeface="Arial" charset="0"/>
                <a:ea typeface="Arial" charset="0"/>
                <a:cs typeface="Arial" charset="0"/>
              </a:rPr>
              <a:t>, together with the written and signed replies of the member, to the </a:t>
            </a:r>
            <a:r>
              <a:rPr lang="en-IE" altLang="en-US" sz="2200" b="1" dirty="0">
                <a:latin typeface="Arial" charset="0"/>
                <a:ea typeface="Arial" charset="0"/>
                <a:cs typeface="Arial" charset="0"/>
              </a:rPr>
              <a:t>supreme Moderator</a:t>
            </a:r>
            <a:r>
              <a:rPr lang="en-IE" altLang="en-US" sz="2200" dirty="0">
                <a:latin typeface="Arial" charset="0"/>
                <a:ea typeface="Arial" charset="0"/>
                <a:cs typeface="Arial" charset="0"/>
              </a:rPr>
              <a:t>.</a:t>
            </a:r>
          </a:p>
          <a:p>
            <a:pPr algn="l"/>
            <a:endParaRPr lang="en-IE" altLang="en-US" sz="2200" dirty="0">
              <a:latin typeface="Arial" charset="0"/>
              <a:ea typeface="Arial" charset="0"/>
              <a:cs typeface="Arial" charset="0"/>
            </a:endParaRPr>
          </a:p>
          <a:p>
            <a:pPr algn="l"/>
            <a:endParaRPr lang="en-US" altLang="en-US" sz="3200" dirty="0">
              <a:latin typeface="Arial" charset="0"/>
              <a:ea typeface="Arial" charset="0"/>
              <a:cs typeface="Arial" charset="0"/>
            </a:endParaRPr>
          </a:p>
          <a:p>
            <a:endParaRPr lang="en-US" sz="3200" b="1" dirty="0">
              <a:solidFill>
                <a:srgbClr val="0B5323"/>
              </a:solidFill>
              <a:latin typeface="Arial" charset="0"/>
              <a:ea typeface="Arial" charset="0"/>
              <a:cs typeface="Arial" charset="0"/>
            </a:endParaRPr>
          </a:p>
        </p:txBody>
      </p:sp>
      <p:sp>
        <p:nvSpPr>
          <p:cNvPr id="4" name="Subtitle 2"/>
          <p:cNvSpPr txBox="1">
            <a:spLocks/>
          </p:cNvSpPr>
          <p:nvPr/>
        </p:nvSpPr>
        <p:spPr>
          <a:xfrm>
            <a:off x="274320" y="3323662"/>
            <a:ext cx="8613648" cy="1106970"/>
          </a:xfrm>
          <a:prstGeom prst="rect">
            <a:avLst/>
          </a:prstGeom>
          <a:noFill/>
        </p:spPr>
        <p:txBody>
          <a:bodyPr vert="horz" wrap="squar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altLang="en-US" sz="3200" dirty="0">
              <a:latin typeface="Arial" charset="0"/>
              <a:ea typeface="Arial" charset="0"/>
              <a:cs typeface="Arial" charset="0"/>
            </a:endParaRPr>
          </a:p>
          <a:p>
            <a:endParaRPr lang="en-US" sz="3200" b="1" dirty="0">
              <a:solidFill>
                <a:srgbClr val="0B5323"/>
              </a:solidFill>
              <a:latin typeface="Arial" charset="0"/>
              <a:ea typeface="Arial" charset="0"/>
              <a:cs typeface="Arial" charset="0"/>
            </a:endParaRPr>
          </a:p>
        </p:txBody>
      </p:sp>
      <p:sp>
        <p:nvSpPr>
          <p:cNvPr id="5" name="Subtitle 2"/>
          <p:cNvSpPr txBox="1">
            <a:spLocks/>
          </p:cNvSpPr>
          <p:nvPr/>
        </p:nvSpPr>
        <p:spPr>
          <a:xfrm>
            <a:off x="2304288" y="409627"/>
            <a:ext cx="5741613" cy="535531"/>
          </a:xfrm>
          <a:prstGeom prst="rect">
            <a:avLst/>
          </a:prstGeom>
          <a:noFill/>
        </p:spPr>
        <p:txBody>
          <a:bodyPr vert="horz" wrap="squar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200" b="1" dirty="0">
                <a:solidFill>
                  <a:srgbClr val="0B5323"/>
                </a:solidFill>
                <a:latin typeface="Arial" charset="0"/>
                <a:ea typeface="Arial" charset="0"/>
                <a:cs typeface="Arial" charset="0"/>
              </a:rPr>
              <a:t>For Non Ordained Religious</a:t>
            </a:r>
          </a:p>
        </p:txBody>
      </p:sp>
    </p:spTree>
    <p:extLst>
      <p:ext uri="{BB962C8B-B14F-4D97-AF65-F5344CB8AC3E}">
        <p14:creationId xmlns:p14="http://schemas.microsoft.com/office/powerpoint/2010/main" val="1717670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274320" y="1550249"/>
            <a:ext cx="8613648" cy="2738185"/>
          </a:xfrm>
          <a:prstGeom prst="rect">
            <a:avLst/>
          </a:prstGeom>
          <a:noFill/>
        </p:spPr>
        <p:txBody>
          <a:bodyPr wrap="square" rtlCol="0">
            <a:spAutoFit/>
          </a:bodyPr>
          <a:lstStyle/>
          <a:p>
            <a:pPr algn="l">
              <a:buFontTx/>
              <a:buChar char="•"/>
            </a:pPr>
            <a:r>
              <a:rPr lang="en-US" altLang="en-US" sz="2200" dirty="0">
                <a:latin typeface="Arial" charset="0"/>
                <a:ea typeface="Arial" charset="0"/>
                <a:cs typeface="Arial" charset="0"/>
              </a:rPr>
              <a:t>N</a:t>
            </a:r>
            <a:r>
              <a:rPr lang="en-IE" altLang="en-US" sz="2200" dirty="0">
                <a:latin typeface="Arial" charset="0"/>
                <a:ea typeface="Arial" charset="0"/>
                <a:cs typeface="Arial" charset="0"/>
              </a:rPr>
              <a:t>o need to seek authorisation from any other authority. </a:t>
            </a:r>
          </a:p>
          <a:p>
            <a:pPr algn="l">
              <a:buFontTx/>
              <a:buChar char="•"/>
            </a:pPr>
            <a:r>
              <a:rPr lang="en-US" altLang="en-US" sz="2200" dirty="0">
                <a:latin typeface="Arial" charset="0"/>
                <a:ea typeface="Arial" charset="0"/>
                <a:cs typeface="Arial" charset="0"/>
              </a:rPr>
              <a:t>T</a:t>
            </a:r>
            <a:r>
              <a:rPr lang="en-IE" altLang="en-US" sz="2200" dirty="0">
                <a:latin typeface="Arial" charset="0"/>
                <a:ea typeface="Arial" charset="0"/>
                <a:cs typeface="Arial" charset="0"/>
              </a:rPr>
              <a:t>he respondent is to have the accusation put to him with the proofs gathered to sustain it</a:t>
            </a:r>
            <a:r>
              <a:rPr lang="en-US" altLang="en-US" sz="2200" dirty="0">
                <a:latin typeface="Arial" charset="0"/>
                <a:ea typeface="Arial" charset="0"/>
                <a:cs typeface="Arial" charset="0"/>
              </a:rPr>
              <a:t> and be given a right of defence.</a:t>
            </a:r>
          </a:p>
          <a:p>
            <a:pPr algn="l">
              <a:buFontTx/>
              <a:buChar char="•"/>
            </a:pPr>
            <a:r>
              <a:rPr lang="en-IE" altLang="en-US" sz="2200" dirty="0">
                <a:latin typeface="Arial" charset="0"/>
                <a:ea typeface="Arial" charset="0"/>
                <a:cs typeface="Arial" charset="0"/>
              </a:rPr>
              <a:t>The Church authority, once they have all the material gathered must present them to his council</a:t>
            </a:r>
            <a:r>
              <a:rPr lang="en-US" altLang="en-US" sz="2200" dirty="0">
                <a:latin typeface="Arial" charset="0"/>
                <a:ea typeface="Arial" charset="0"/>
                <a:cs typeface="Arial" charset="0"/>
              </a:rPr>
              <a:t>.</a:t>
            </a:r>
            <a:endParaRPr lang="en-IE" altLang="en-US" sz="2200" dirty="0">
              <a:latin typeface="Arial" charset="0"/>
              <a:ea typeface="Arial" charset="0"/>
              <a:cs typeface="Arial" charset="0"/>
            </a:endParaRPr>
          </a:p>
          <a:p>
            <a:pPr algn="l"/>
            <a:endParaRPr lang="en-US" altLang="en-US" sz="2200" dirty="0">
              <a:latin typeface="Arial" charset="0"/>
              <a:ea typeface="Arial" charset="0"/>
              <a:cs typeface="Arial" charset="0"/>
            </a:endParaRPr>
          </a:p>
          <a:p>
            <a:pPr algn="l"/>
            <a:endParaRPr lang="en-US" sz="2200" b="1" dirty="0">
              <a:latin typeface="Arial" charset="0"/>
              <a:ea typeface="Arial" charset="0"/>
              <a:cs typeface="Arial" charset="0"/>
            </a:endParaRPr>
          </a:p>
        </p:txBody>
      </p:sp>
    </p:spTree>
    <p:extLst>
      <p:ext uri="{BB962C8B-B14F-4D97-AF65-F5344CB8AC3E}">
        <p14:creationId xmlns:p14="http://schemas.microsoft.com/office/powerpoint/2010/main" val="1978678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2999232" y="386233"/>
            <a:ext cx="5961888" cy="978729"/>
          </a:xfrm>
          <a:prstGeom prst="rect">
            <a:avLst/>
          </a:prstGeom>
          <a:noFill/>
        </p:spPr>
        <p:txBody>
          <a:bodyPr wrap="square" rtlCol="0">
            <a:spAutoFit/>
          </a:bodyPr>
          <a:lstStyle/>
          <a:p>
            <a:r>
              <a:rPr lang="en-US" sz="3200" b="1" dirty="0">
                <a:solidFill>
                  <a:srgbClr val="0B5323"/>
                </a:solidFill>
                <a:latin typeface="Arial" charset="0"/>
                <a:ea typeface="Arial" charset="0"/>
                <a:cs typeface="Arial" charset="0"/>
              </a:rPr>
              <a:t>The First Decision- A semblance of Truth</a:t>
            </a:r>
          </a:p>
        </p:txBody>
      </p:sp>
      <p:sp>
        <p:nvSpPr>
          <p:cNvPr id="4" name="TextBox 3"/>
          <p:cNvSpPr txBox="1"/>
          <p:nvPr/>
        </p:nvSpPr>
        <p:spPr>
          <a:xfrm>
            <a:off x="0" y="1645920"/>
            <a:ext cx="8961120" cy="5041380"/>
          </a:xfrm>
          <a:prstGeom prst="rect">
            <a:avLst/>
          </a:prstGeom>
          <a:noFill/>
        </p:spPr>
        <p:txBody>
          <a:bodyPr wrap="square" rtlCol="0">
            <a:spAutoFit/>
          </a:bodyPr>
          <a:lstStyle/>
          <a:p>
            <a:r>
              <a:rPr lang="en-GB" sz="2200" dirty="0">
                <a:latin typeface="Arial" charset="0"/>
                <a:ea typeface="Arial" charset="0"/>
                <a:cs typeface="Arial" charset="0"/>
              </a:rPr>
              <a:t>The allegation, suspicion, concern or knowledge may come in a variety of forms but if it reaches the threshold it is passed to the Statutory authorities, the NBSCCCI and the Church authority.  </a:t>
            </a:r>
          </a:p>
          <a:p>
            <a:endParaRPr lang="en-GB" sz="2200" dirty="0">
              <a:latin typeface="Arial" charset="0"/>
              <a:ea typeface="Arial" charset="0"/>
              <a:cs typeface="Arial" charset="0"/>
            </a:endParaRPr>
          </a:p>
          <a:p>
            <a:pPr marL="285750" indent="-285750">
              <a:buFont typeface="Arial" charset="0"/>
              <a:buChar char="•"/>
            </a:pPr>
            <a:r>
              <a:rPr lang="en-GB" sz="2200" dirty="0">
                <a:latin typeface="Arial" charset="0"/>
                <a:ea typeface="Arial" charset="0"/>
                <a:cs typeface="Arial" charset="0"/>
              </a:rPr>
              <a:t>Generally, if it meets the threshold for reporting to the statutory authorities it has automatically fulfilled the requirement of ‘a semblance of truth’.  However there are exceptions.</a:t>
            </a:r>
          </a:p>
          <a:p>
            <a:pPr marL="285750" indent="-285750">
              <a:buFont typeface="Arial" charset="0"/>
              <a:buChar char="•"/>
            </a:pPr>
            <a:endParaRPr lang="en-GB" sz="2200" dirty="0">
              <a:latin typeface="Arial" charset="0"/>
              <a:ea typeface="Arial" charset="0"/>
              <a:cs typeface="Arial" charset="0"/>
            </a:endParaRPr>
          </a:p>
          <a:p>
            <a:pPr marL="285750" indent="-285750">
              <a:buFont typeface="Arial" charset="0"/>
              <a:buChar char="•"/>
            </a:pPr>
            <a:r>
              <a:rPr lang="en-GB" sz="2200" dirty="0">
                <a:latin typeface="Arial" charset="0"/>
                <a:ea typeface="Arial" charset="0"/>
                <a:cs typeface="Arial" charset="0"/>
              </a:rPr>
              <a:t>If it fails to meet the threshold for reporting to the statutory authorities the Church authority must assess whether a semblance of truth is present.</a:t>
            </a:r>
          </a:p>
          <a:p>
            <a:pPr marL="285750" indent="-285750">
              <a:buFont typeface="Arial" charset="0"/>
              <a:buChar char="•"/>
            </a:pPr>
            <a:endParaRPr lang="en-GB" sz="2200" dirty="0">
              <a:latin typeface="Arial" charset="0"/>
              <a:ea typeface="Arial" charset="0"/>
              <a:cs typeface="Arial" charset="0"/>
            </a:endParaRPr>
          </a:p>
          <a:p>
            <a:pPr>
              <a:lnSpc>
                <a:spcPct val="90000"/>
              </a:lnSpc>
            </a:pPr>
            <a:r>
              <a:rPr lang="en-GB" sz="2200" dirty="0">
                <a:latin typeface="Arial" charset="0"/>
                <a:ea typeface="Arial" charset="0"/>
                <a:cs typeface="Arial" charset="0"/>
              </a:rPr>
              <a:t>Once the semblance of truth has been reached </a:t>
            </a:r>
            <a:r>
              <a:rPr lang="en-IE" altLang="en-US" sz="2200" dirty="0">
                <a:latin typeface="Arial" charset="0"/>
                <a:ea typeface="Arial" charset="0"/>
                <a:cs typeface="Arial" charset="0"/>
              </a:rPr>
              <a:t>Canon 1717 § </a:t>
            </a:r>
          </a:p>
          <a:p>
            <a:pPr>
              <a:lnSpc>
                <a:spcPct val="90000"/>
              </a:lnSpc>
            </a:pPr>
            <a:r>
              <a:rPr lang="en-IE" altLang="en-US" sz="2200" dirty="0">
                <a:latin typeface="Arial" charset="0"/>
                <a:ea typeface="Arial" charset="0"/>
                <a:cs typeface="Arial" charset="0"/>
              </a:rPr>
              <a:t>requires the Church authority to conduct a further inquiry</a:t>
            </a:r>
            <a:endParaRPr lang="en-GB" sz="2200" dirty="0">
              <a:latin typeface="Arial" charset="0"/>
              <a:ea typeface="Arial" charset="0"/>
              <a:cs typeface="Arial" charset="0"/>
            </a:endParaRPr>
          </a:p>
          <a:p>
            <a:endParaRPr lang="en-GB" dirty="0"/>
          </a:p>
        </p:txBody>
      </p:sp>
    </p:spTree>
    <p:extLst>
      <p:ext uri="{BB962C8B-B14F-4D97-AF65-F5344CB8AC3E}">
        <p14:creationId xmlns:p14="http://schemas.microsoft.com/office/powerpoint/2010/main" val="403974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835021"/>
            <a:ext cx="3285836" cy="646331"/>
          </a:xfrm>
          <a:prstGeom prst="rect">
            <a:avLst/>
          </a:prstGeom>
          <a:noFill/>
        </p:spPr>
        <p:txBody>
          <a:bodyPr wrap="none" rtlCol="0">
            <a:spAutoFit/>
          </a:bodyPr>
          <a:lstStyle/>
          <a:p>
            <a:r>
              <a:rPr lang="en-US" sz="3600" dirty="0">
                <a:solidFill>
                  <a:srgbClr val="0B5323"/>
                </a:solidFill>
              </a:rPr>
              <a:t>Aims for the Day</a:t>
            </a:r>
          </a:p>
        </p:txBody>
      </p:sp>
      <p:sp>
        <p:nvSpPr>
          <p:cNvPr id="6" name="TextBox 5"/>
          <p:cNvSpPr txBox="1"/>
          <p:nvPr/>
        </p:nvSpPr>
        <p:spPr>
          <a:xfrm>
            <a:off x="609600" y="2978021"/>
            <a:ext cx="8013822" cy="2354491"/>
          </a:xfrm>
          <a:prstGeom prst="rect">
            <a:avLst/>
          </a:prstGeom>
          <a:noFill/>
        </p:spPr>
        <p:txBody>
          <a:bodyPr wrap="square" rtlCol="0">
            <a:spAutoFit/>
          </a:bodyPr>
          <a:lstStyle/>
          <a:p>
            <a:pPr marL="457200" indent="-457200">
              <a:spcAft>
                <a:spcPts val="600"/>
              </a:spcAft>
              <a:buFont typeface="Arial"/>
              <a:buChar char="•"/>
            </a:pPr>
            <a:r>
              <a:rPr lang="en-US" sz="2200" dirty="0"/>
              <a:t>To discuss current challenges facing DLPs</a:t>
            </a:r>
          </a:p>
          <a:p>
            <a:pPr marL="457200" indent="-457200">
              <a:spcAft>
                <a:spcPts val="600"/>
              </a:spcAft>
              <a:buFont typeface="Arial"/>
              <a:buChar char="•"/>
            </a:pPr>
            <a:r>
              <a:rPr lang="en-US" sz="2200" dirty="0"/>
              <a:t>To update you with regards recent legislative developments in ROI</a:t>
            </a:r>
          </a:p>
          <a:p>
            <a:pPr marL="457200" indent="-457200">
              <a:spcAft>
                <a:spcPts val="600"/>
              </a:spcAft>
              <a:buFont typeface="Arial"/>
              <a:buChar char="•"/>
            </a:pPr>
            <a:r>
              <a:rPr lang="en-US" sz="2200" dirty="0"/>
              <a:t>To revisit the canonical processes and highlight new guidance in relation to new challenges</a:t>
            </a:r>
          </a:p>
          <a:p>
            <a:pPr marL="457200" indent="-457200">
              <a:spcAft>
                <a:spcPts val="600"/>
              </a:spcAft>
              <a:buFont typeface="Arial"/>
              <a:buChar char="•"/>
            </a:pPr>
            <a:r>
              <a:rPr lang="en-US" sz="2200" dirty="0"/>
              <a:t>To discuss assessing risks with regards return to ministry</a:t>
            </a:r>
          </a:p>
        </p:txBody>
      </p:sp>
    </p:spTree>
    <p:extLst>
      <p:ext uri="{BB962C8B-B14F-4D97-AF65-F5344CB8AC3E}">
        <p14:creationId xmlns:p14="http://schemas.microsoft.com/office/powerpoint/2010/main" val="42115105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2999232" y="386233"/>
            <a:ext cx="5961888" cy="535531"/>
          </a:xfrm>
          <a:prstGeom prst="rect">
            <a:avLst/>
          </a:prstGeom>
          <a:noFill/>
        </p:spPr>
        <p:txBody>
          <a:bodyPr wrap="square" rtlCol="0">
            <a:spAutoFit/>
          </a:bodyPr>
          <a:lstStyle/>
          <a:p>
            <a:r>
              <a:rPr lang="en-US" sz="3200" b="1" dirty="0">
                <a:solidFill>
                  <a:srgbClr val="0B5323"/>
                </a:solidFill>
                <a:latin typeface="Arial" charset="0"/>
                <a:ea typeface="Arial" charset="0"/>
                <a:cs typeface="Arial" charset="0"/>
              </a:rPr>
              <a:t>Semblance of truth present</a:t>
            </a:r>
          </a:p>
        </p:txBody>
      </p:sp>
      <p:sp>
        <p:nvSpPr>
          <p:cNvPr id="4" name="TextBox 3"/>
          <p:cNvSpPr txBox="1"/>
          <p:nvPr/>
        </p:nvSpPr>
        <p:spPr>
          <a:xfrm>
            <a:off x="0" y="1645920"/>
            <a:ext cx="8961120" cy="4053417"/>
          </a:xfrm>
          <a:prstGeom prst="rect">
            <a:avLst/>
          </a:prstGeom>
          <a:noFill/>
        </p:spPr>
        <p:txBody>
          <a:bodyPr wrap="square" rtlCol="0">
            <a:spAutoFit/>
          </a:bodyPr>
          <a:lstStyle/>
          <a:p>
            <a:pPr>
              <a:lnSpc>
                <a:spcPct val="90000"/>
              </a:lnSpc>
            </a:pPr>
            <a:r>
              <a:rPr lang="en-IE" altLang="en-US" sz="2200" dirty="0">
                <a:latin typeface="Arial" charset="0"/>
                <a:ea typeface="Arial" charset="0"/>
                <a:cs typeface="Arial" charset="0"/>
              </a:rPr>
              <a:t>Church authority initiates the preliminary Investigation by a </a:t>
            </a:r>
            <a:r>
              <a:rPr lang="en-IE" altLang="en-US" sz="2200" b="1" dirty="0">
                <a:latin typeface="Arial" charset="0"/>
                <a:ea typeface="Arial" charset="0"/>
                <a:cs typeface="Arial" charset="0"/>
              </a:rPr>
              <a:t>decree:</a:t>
            </a:r>
            <a:endParaRPr lang="en-IE" altLang="en-US" sz="2200" dirty="0">
              <a:latin typeface="Arial" charset="0"/>
              <a:ea typeface="Arial" charset="0"/>
              <a:cs typeface="Arial" charset="0"/>
            </a:endParaRPr>
          </a:p>
          <a:p>
            <a:pPr>
              <a:lnSpc>
                <a:spcPct val="90000"/>
              </a:lnSpc>
            </a:pPr>
            <a:endParaRPr lang="en-IE" altLang="en-US" sz="2200" dirty="0">
              <a:latin typeface="Arial" charset="0"/>
              <a:ea typeface="Arial" charset="0"/>
              <a:cs typeface="Arial" charset="0"/>
            </a:endParaRPr>
          </a:p>
          <a:p>
            <a:pPr marL="342900" indent="-342900">
              <a:lnSpc>
                <a:spcPct val="90000"/>
              </a:lnSpc>
              <a:buFont typeface="Arial" charset="0"/>
              <a:buChar char="•"/>
            </a:pPr>
            <a:r>
              <a:rPr lang="en-IE" altLang="en-US" sz="2200" dirty="0">
                <a:latin typeface="Arial" charset="0"/>
                <a:ea typeface="Arial" charset="0"/>
                <a:cs typeface="Arial" charset="0"/>
              </a:rPr>
              <a:t>indicating the date the complaint was received, </a:t>
            </a:r>
          </a:p>
          <a:p>
            <a:pPr marL="342900" indent="-342900">
              <a:lnSpc>
                <a:spcPct val="90000"/>
              </a:lnSpc>
              <a:buFont typeface="Arial" charset="0"/>
              <a:buChar char="•"/>
            </a:pPr>
            <a:r>
              <a:rPr lang="en-IE" altLang="en-US" sz="2200" dirty="0">
                <a:latin typeface="Arial" charset="0"/>
                <a:ea typeface="Arial" charset="0"/>
                <a:cs typeface="Arial" charset="0"/>
              </a:rPr>
              <a:t>the name of the cleric accused,</a:t>
            </a:r>
          </a:p>
          <a:p>
            <a:pPr marL="342900" indent="-342900">
              <a:lnSpc>
                <a:spcPct val="90000"/>
              </a:lnSpc>
              <a:buFont typeface="Arial" charset="0"/>
              <a:buChar char="•"/>
            </a:pPr>
            <a:r>
              <a:rPr lang="en-IE" altLang="en-US" sz="2200" dirty="0">
                <a:latin typeface="Arial" charset="0"/>
                <a:ea typeface="Arial" charset="0"/>
                <a:cs typeface="Arial" charset="0"/>
              </a:rPr>
              <a:t>the object of the investigation, i.e. a violation of article 4 of the norms of </a:t>
            </a:r>
            <a:r>
              <a:rPr lang="en-IE" altLang="en-US" sz="2200" i="1" dirty="0">
                <a:latin typeface="Arial" charset="0"/>
                <a:ea typeface="Arial" charset="0"/>
                <a:cs typeface="Arial" charset="0"/>
              </a:rPr>
              <a:t>Sacramentorum sanctitatis tutela</a:t>
            </a:r>
            <a:r>
              <a:rPr lang="en-IE" altLang="en-US" sz="2200" dirty="0">
                <a:latin typeface="Arial" charset="0"/>
                <a:ea typeface="Arial" charset="0"/>
                <a:cs typeface="Arial" charset="0"/>
              </a:rPr>
              <a:t> </a:t>
            </a:r>
            <a:r>
              <a:rPr lang="en-IE" altLang="en-US" sz="2200" i="1" dirty="0">
                <a:latin typeface="Arial" charset="0"/>
                <a:ea typeface="Arial" charset="0"/>
                <a:cs typeface="Arial" charset="0"/>
              </a:rPr>
              <a:t>(SST) </a:t>
            </a:r>
          </a:p>
          <a:p>
            <a:pPr marL="342900" indent="-342900">
              <a:lnSpc>
                <a:spcPct val="90000"/>
              </a:lnSpc>
              <a:buFont typeface="Arial" charset="0"/>
              <a:buChar char="•"/>
            </a:pPr>
            <a:r>
              <a:rPr lang="en-IE" altLang="en-US" sz="2200" dirty="0">
                <a:latin typeface="Arial" charset="0"/>
                <a:ea typeface="Arial" charset="0"/>
                <a:cs typeface="Arial" charset="0"/>
              </a:rPr>
              <a:t>the provisions of universal law under which the investigation is committed.</a:t>
            </a:r>
            <a:r>
              <a:rPr lang="en-GB" altLang="en-US" sz="2200" dirty="0">
                <a:latin typeface="Arial" charset="0"/>
                <a:ea typeface="Arial" charset="0"/>
                <a:cs typeface="Arial" charset="0"/>
              </a:rPr>
              <a:t> </a:t>
            </a:r>
          </a:p>
          <a:p>
            <a:pPr marL="342900" indent="-342900">
              <a:lnSpc>
                <a:spcPct val="90000"/>
              </a:lnSpc>
              <a:buFont typeface="Arial" charset="0"/>
              <a:buChar char="•"/>
            </a:pPr>
            <a:r>
              <a:rPr lang="en-GB" altLang="en-US" sz="2200" dirty="0">
                <a:latin typeface="Arial" charset="0"/>
                <a:ea typeface="Arial" charset="0"/>
                <a:cs typeface="Arial" charset="0"/>
              </a:rPr>
              <a:t>Appoints the delegated person(that</a:t>
            </a:r>
            <a:r>
              <a:rPr lang="mr-IN" altLang="en-US" sz="2200" dirty="0">
                <a:latin typeface="Arial" charset="0"/>
                <a:ea typeface="Arial" charset="0"/>
                <a:cs typeface="Arial" charset="0"/>
              </a:rPr>
              <a:t>’</a:t>
            </a:r>
            <a:r>
              <a:rPr lang="en-GB" altLang="en-US" sz="2200" dirty="0">
                <a:latin typeface="Arial" charset="0"/>
                <a:ea typeface="Arial" charset="0"/>
                <a:cs typeface="Arial" charset="0"/>
              </a:rPr>
              <a:t>s you)</a:t>
            </a:r>
          </a:p>
          <a:p>
            <a:pPr marL="342900" indent="-342900">
              <a:lnSpc>
                <a:spcPct val="90000"/>
              </a:lnSpc>
              <a:buFont typeface="Arial" charset="0"/>
              <a:buChar char="•"/>
            </a:pPr>
            <a:r>
              <a:rPr lang="en-GB" altLang="en-US" sz="2200" dirty="0">
                <a:latin typeface="Arial" charset="0"/>
                <a:ea typeface="Arial" charset="0"/>
                <a:cs typeface="Arial" charset="0"/>
              </a:rPr>
              <a:t>Pauses the process until the statutory authorities have given the go ahead to proceed.</a:t>
            </a:r>
          </a:p>
          <a:p>
            <a:pPr marL="342900" indent="-342900">
              <a:lnSpc>
                <a:spcPct val="90000"/>
              </a:lnSpc>
              <a:buFont typeface="Arial" charset="0"/>
              <a:buChar char="•"/>
            </a:pPr>
            <a:endParaRPr lang="en-GB" altLang="en-US" sz="2200" dirty="0">
              <a:latin typeface="Arial" charset="0"/>
              <a:ea typeface="Arial" charset="0"/>
              <a:cs typeface="Arial" charset="0"/>
            </a:endParaRPr>
          </a:p>
          <a:p>
            <a:pPr marL="342900" indent="-342900">
              <a:lnSpc>
                <a:spcPct val="90000"/>
              </a:lnSpc>
              <a:buFont typeface="Arial" charset="0"/>
              <a:buChar char="•"/>
            </a:pPr>
            <a:endParaRPr lang="en-US" altLang="en-US" sz="2200" dirty="0">
              <a:latin typeface="Arial" charset="0"/>
              <a:ea typeface="Arial" charset="0"/>
              <a:cs typeface="Arial" charset="0"/>
            </a:endParaRPr>
          </a:p>
        </p:txBody>
      </p:sp>
    </p:spTree>
    <p:extLst>
      <p:ext uri="{BB962C8B-B14F-4D97-AF65-F5344CB8AC3E}">
        <p14:creationId xmlns:p14="http://schemas.microsoft.com/office/powerpoint/2010/main" val="28572705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9064" y="332656"/>
            <a:ext cx="8424936" cy="954107"/>
          </a:xfrm>
          <a:prstGeom prst="rect">
            <a:avLst/>
          </a:prstGeom>
          <a:noFill/>
        </p:spPr>
        <p:txBody>
          <a:bodyPr wrap="square" rtlCol="0">
            <a:spAutoFit/>
          </a:bodyPr>
          <a:lstStyle/>
          <a:p>
            <a:r>
              <a:rPr lang="en-US" sz="3200" b="1" dirty="0">
                <a:solidFill>
                  <a:srgbClr val="0B5323"/>
                </a:solidFill>
              </a:rPr>
              <a:t>                             Scenarios</a:t>
            </a:r>
            <a:endParaRPr lang="en-US" sz="2400" dirty="0"/>
          </a:p>
          <a:p>
            <a:endParaRPr lang="en-US" sz="2400" dirty="0"/>
          </a:p>
        </p:txBody>
      </p:sp>
      <p:sp>
        <p:nvSpPr>
          <p:cNvPr id="4" name="Rectangle 3">
            <a:extLst>
              <a:ext uri="{FF2B5EF4-FFF2-40B4-BE49-F238E27FC236}">
                <a16:creationId xmlns:a16="http://schemas.microsoft.com/office/drawing/2014/main" id="{05B843C1-6C10-0849-B50A-83B28FBFCAAF}"/>
              </a:ext>
            </a:extLst>
          </p:cNvPr>
          <p:cNvSpPr/>
          <p:nvPr/>
        </p:nvSpPr>
        <p:spPr>
          <a:xfrm>
            <a:off x="179512" y="1484784"/>
            <a:ext cx="8352928" cy="1569660"/>
          </a:xfrm>
          <a:prstGeom prst="rect">
            <a:avLst/>
          </a:prstGeom>
        </p:spPr>
        <p:txBody>
          <a:bodyPr wrap="square">
            <a:spAutoFit/>
          </a:bodyPr>
          <a:lstStyle/>
          <a:p>
            <a:r>
              <a:rPr lang="en-GB" sz="2400" dirty="0"/>
              <a:t>For each scenario:</a:t>
            </a:r>
          </a:p>
          <a:p>
            <a:endParaRPr lang="en-GB" sz="2400" b="1" dirty="0"/>
          </a:p>
          <a:p>
            <a:pPr marL="342900" indent="-342900">
              <a:buFont typeface="Arial" panose="020B0604020202020204" pitchFamily="34" charset="0"/>
              <a:buChar char="•"/>
            </a:pPr>
            <a:r>
              <a:rPr lang="en-GB" sz="2400" dirty="0"/>
              <a:t>Consider whether the semblance of truth is present in each case</a:t>
            </a:r>
            <a:endParaRPr lang="en-US" sz="2400" dirty="0"/>
          </a:p>
        </p:txBody>
      </p:sp>
    </p:spTree>
    <p:extLst>
      <p:ext uri="{BB962C8B-B14F-4D97-AF65-F5344CB8AC3E}">
        <p14:creationId xmlns:p14="http://schemas.microsoft.com/office/powerpoint/2010/main" val="15015901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bwMode="auto">
          <a:xfrm>
            <a:off x="1133856" y="274638"/>
            <a:ext cx="755294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US" altLang="en-US" sz="3200" b="1" dirty="0">
                <a:solidFill>
                  <a:srgbClr val="0B5323"/>
                </a:solidFill>
                <a:latin typeface="Arial" charset="0"/>
                <a:ea typeface="Arial" charset="0"/>
                <a:cs typeface="Arial" charset="0"/>
              </a:rPr>
              <a:t>Knowing When to Stop</a:t>
            </a:r>
          </a:p>
        </p:txBody>
      </p:sp>
      <p:sp>
        <p:nvSpPr>
          <p:cNvPr id="57347" name="Rectangle 3"/>
          <p:cNvSpPr>
            <a:spLocks noGrp="1" noChangeArrowheads="1"/>
          </p:cNvSpPr>
          <p:nvPr>
            <p:ph type="body" idx="4294967295"/>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Tx/>
              <a:buChar char="•"/>
            </a:pPr>
            <a:r>
              <a:rPr lang="en-IE" altLang="en-US" sz="2200" b="1" dirty="0">
                <a:latin typeface="Arial" charset="0"/>
                <a:ea typeface="Arial" charset="0"/>
                <a:cs typeface="Arial" charset="0"/>
              </a:rPr>
              <a:t>When?</a:t>
            </a:r>
            <a:r>
              <a:rPr lang="en-IE" altLang="en-US" sz="2200" dirty="0">
                <a:latin typeface="Arial" charset="0"/>
                <a:ea typeface="Arial" charset="0"/>
                <a:cs typeface="Arial" charset="0"/>
              </a:rPr>
              <a:t> When the delegated person believes they have gathered enough information to enable the Church authority to make a determination.</a:t>
            </a:r>
            <a:endParaRPr lang="en-US" altLang="en-US" sz="2200" dirty="0">
              <a:latin typeface="Arial" charset="0"/>
              <a:ea typeface="Arial" charset="0"/>
              <a:cs typeface="Arial" charset="0"/>
            </a:endParaRPr>
          </a:p>
          <a:p>
            <a:pPr>
              <a:buFontTx/>
              <a:buChar char="•"/>
            </a:pPr>
            <a:r>
              <a:rPr lang="en-IE" altLang="en-US" sz="2200" dirty="0">
                <a:latin typeface="Arial" charset="0"/>
                <a:ea typeface="Arial" charset="0"/>
                <a:cs typeface="Arial" charset="0"/>
              </a:rPr>
              <a:t>The </a:t>
            </a:r>
            <a:r>
              <a:rPr lang="en-IE" altLang="en-US" sz="2200" b="1" dirty="0">
                <a:latin typeface="Arial" charset="0"/>
                <a:ea typeface="Arial" charset="0"/>
                <a:cs typeface="Arial" charset="0"/>
              </a:rPr>
              <a:t>level of certitude</a:t>
            </a:r>
            <a:r>
              <a:rPr lang="en-IE" altLang="en-US" sz="2200" dirty="0">
                <a:latin typeface="Arial" charset="0"/>
                <a:ea typeface="Arial" charset="0"/>
                <a:cs typeface="Arial" charset="0"/>
              </a:rPr>
              <a:t> being sought is greater than a mere “semblance of truth”, but it is less than “moral certitude” which is required (is there a case to answer)</a:t>
            </a:r>
          </a:p>
          <a:p>
            <a:endParaRPr lang="en-GB" altLang="en-US" sz="2400" dirty="0"/>
          </a:p>
          <a:p>
            <a:endParaRPr lang="en-US" altLang="en-US" sz="2400" dirty="0"/>
          </a:p>
        </p:txBody>
      </p:sp>
    </p:spTree>
    <p:extLst>
      <p:ext uri="{BB962C8B-B14F-4D97-AF65-F5344CB8AC3E}">
        <p14:creationId xmlns:p14="http://schemas.microsoft.com/office/powerpoint/2010/main" val="1795070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bwMode="auto">
          <a:xfrm>
            <a:off x="1133856" y="274638"/>
            <a:ext cx="755294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US" altLang="en-US" sz="3200" b="1" dirty="0">
                <a:solidFill>
                  <a:srgbClr val="0B5323"/>
                </a:solidFill>
                <a:latin typeface="Arial" charset="0"/>
                <a:ea typeface="Arial" charset="0"/>
                <a:cs typeface="Arial" charset="0"/>
              </a:rPr>
              <a:t>The Next Part of the Process</a:t>
            </a:r>
          </a:p>
        </p:txBody>
      </p:sp>
      <p:sp>
        <p:nvSpPr>
          <p:cNvPr id="57347" name="Rectangle 3"/>
          <p:cNvSpPr>
            <a:spLocks noGrp="1" noChangeArrowheads="1"/>
          </p:cNvSpPr>
          <p:nvPr>
            <p:ph type="body" idx="4294967295"/>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a:buFontTx/>
              <a:buChar char="•"/>
            </a:pPr>
            <a:r>
              <a:rPr lang="en-IE" altLang="en-US" sz="2200" b="1" dirty="0">
                <a:latin typeface="Arial" charset="0"/>
                <a:ea typeface="Arial" charset="0"/>
                <a:cs typeface="Arial" charset="0"/>
              </a:rPr>
              <a:t>When?</a:t>
            </a:r>
            <a:r>
              <a:rPr lang="en-IE" altLang="en-US" sz="2200" dirty="0">
                <a:latin typeface="Arial" charset="0"/>
                <a:ea typeface="Arial" charset="0"/>
                <a:cs typeface="Arial" charset="0"/>
              </a:rPr>
              <a:t> When the delegated person believes they have gathered enough information to enable the Church authority to make a determination.</a:t>
            </a:r>
            <a:endParaRPr lang="en-US" altLang="en-US" sz="2200" dirty="0">
              <a:latin typeface="Arial" charset="0"/>
              <a:ea typeface="Arial" charset="0"/>
              <a:cs typeface="Arial" charset="0"/>
            </a:endParaRPr>
          </a:p>
          <a:p>
            <a:pPr>
              <a:buFontTx/>
              <a:buChar char="•"/>
            </a:pPr>
            <a:r>
              <a:rPr lang="en-IE" altLang="en-US" sz="2200" dirty="0">
                <a:latin typeface="Arial" charset="0"/>
                <a:ea typeface="Arial" charset="0"/>
                <a:cs typeface="Arial" charset="0"/>
              </a:rPr>
              <a:t>The </a:t>
            </a:r>
            <a:r>
              <a:rPr lang="en-IE" altLang="en-US" sz="2200" b="1" dirty="0">
                <a:latin typeface="Arial" charset="0"/>
                <a:ea typeface="Arial" charset="0"/>
                <a:cs typeface="Arial" charset="0"/>
              </a:rPr>
              <a:t>level of certitude</a:t>
            </a:r>
            <a:r>
              <a:rPr lang="en-IE" altLang="en-US" sz="2200" dirty="0">
                <a:latin typeface="Arial" charset="0"/>
                <a:ea typeface="Arial" charset="0"/>
                <a:cs typeface="Arial" charset="0"/>
              </a:rPr>
              <a:t> being sought is greater than a mere “semblance of truth”, but it is less than “moral certitude” which is required (is there a case to answer)</a:t>
            </a:r>
          </a:p>
          <a:p>
            <a:pPr>
              <a:buFontTx/>
              <a:buChar char="•"/>
            </a:pPr>
            <a:r>
              <a:rPr lang="en-IE" altLang="en-US" sz="2400" dirty="0"/>
              <a:t>The Delegated Person much compile a </a:t>
            </a:r>
            <a:r>
              <a:rPr lang="en-IE" altLang="en-US" sz="2400" b="1" dirty="0"/>
              <a:t>report</a:t>
            </a:r>
            <a:r>
              <a:rPr lang="en-IE" altLang="en-US" sz="2400" dirty="0"/>
              <a:t> with their findings</a:t>
            </a:r>
            <a:r>
              <a:rPr lang="en-US" altLang="en-US" sz="2400" dirty="0"/>
              <a:t>,</a:t>
            </a:r>
            <a:r>
              <a:rPr lang="en-IE" altLang="en-US" sz="2400" dirty="0"/>
              <a:t> </a:t>
            </a:r>
            <a:r>
              <a:rPr lang="en-US" altLang="en-US" sz="2400" dirty="0"/>
              <a:t>including </a:t>
            </a:r>
            <a:r>
              <a:rPr lang="en-IE" altLang="en-US" sz="2400" dirty="0"/>
              <a:t>all the testimony and acts of the preliminary investigation.</a:t>
            </a:r>
          </a:p>
          <a:p>
            <a:pPr>
              <a:buFontTx/>
              <a:buChar char="•"/>
            </a:pPr>
            <a:r>
              <a:rPr lang="en-IE" altLang="en-US" sz="2400"/>
              <a:t>The </a:t>
            </a:r>
            <a:r>
              <a:rPr lang="en-IE" altLang="en-US" sz="2400" dirty="0"/>
              <a:t>Church authority issues a </a:t>
            </a:r>
            <a:r>
              <a:rPr lang="en-IE" altLang="en-US" sz="2400" b="1" dirty="0"/>
              <a:t>decree closing</a:t>
            </a:r>
            <a:r>
              <a:rPr lang="en-IE" altLang="en-US" sz="2400" dirty="0"/>
              <a:t> the Preliminary Investigation.</a:t>
            </a:r>
          </a:p>
          <a:p>
            <a:pPr>
              <a:buFontTx/>
              <a:buChar char="•"/>
            </a:pPr>
            <a:r>
              <a:rPr lang="en-IE" altLang="en-US" sz="2400" dirty="0"/>
              <a:t>The Church authority</a:t>
            </a:r>
            <a:r>
              <a:rPr lang="en-US" altLang="en-US" sz="2400" dirty="0"/>
              <a:t> may review report with</a:t>
            </a:r>
            <a:r>
              <a:rPr lang="en-IE" altLang="en-US" sz="2400" dirty="0"/>
              <a:t> his review board or the National Case Management Committee. </a:t>
            </a:r>
            <a:r>
              <a:rPr lang="en-IE" altLang="en-US" sz="2400" dirty="0">
                <a:solidFill>
                  <a:schemeClr val="accent1"/>
                </a:solidFill>
              </a:rPr>
              <a:t>	</a:t>
            </a:r>
          </a:p>
          <a:p>
            <a:pPr>
              <a:buFontTx/>
              <a:buChar char="•"/>
            </a:pPr>
            <a:endParaRPr lang="en-IE" altLang="en-US" sz="2200" dirty="0">
              <a:latin typeface="Arial" charset="0"/>
              <a:ea typeface="Arial" charset="0"/>
              <a:cs typeface="Arial" charset="0"/>
            </a:endParaRPr>
          </a:p>
          <a:p>
            <a:endParaRPr lang="en-GB" altLang="en-US" sz="2400" dirty="0"/>
          </a:p>
          <a:p>
            <a:endParaRPr lang="en-US" altLang="en-US" sz="2400" dirty="0"/>
          </a:p>
        </p:txBody>
      </p:sp>
    </p:spTree>
    <p:extLst>
      <p:ext uri="{BB962C8B-B14F-4D97-AF65-F5344CB8AC3E}">
        <p14:creationId xmlns:p14="http://schemas.microsoft.com/office/powerpoint/2010/main" val="41069392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p:cNvSpPr txBox="1">
            <a:spLocks noGrp="1"/>
          </p:cNvSpPr>
          <p:nvPr>
            <p:ph type="subTitle" idx="1"/>
          </p:nvPr>
        </p:nvSpPr>
        <p:spPr>
          <a:xfrm>
            <a:off x="1801778" y="1415146"/>
            <a:ext cx="5741613" cy="584775"/>
          </a:xfrm>
          <a:prstGeom prst="rect">
            <a:avLst/>
          </a:prstGeom>
          <a:noFill/>
        </p:spPr>
        <p:txBody>
          <a:bodyPr wrap="square" rtlCol="0">
            <a:spAutoFit/>
          </a:bodyPr>
          <a:lstStyle/>
          <a:p>
            <a:r>
              <a:rPr lang="en-US" sz="3200" b="1" dirty="0">
                <a:solidFill>
                  <a:srgbClr val="0B5323"/>
                </a:solidFill>
                <a:latin typeface="Arial" charset="0"/>
                <a:ea typeface="Arial" charset="0"/>
                <a:cs typeface="Arial" charset="0"/>
              </a:rPr>
              <a:t>New Guidance</a:t>
            </a:r>
          </a:p>
        </p:txBody>
      </p:sp>
      <p:sp>
        <p:nvSpPr>
          <p:cNvPr id="3" name="TextBox 2"/>
          <p:cNvSpPr txBox="1"/>
          <p:nvPr/>
        </p:nvSpPr>
        <p:spPr>
          <a:xfrm>
            <a:off x="713233" y="2086618"/>
            <a:ext cx="7918704" cy="1785104"/>
          </a:xfrm>
          <a:prstGeom prst="rect">
            <a:avLst/>
          </a:prstGeom>
          <a:noFill/>
        </p:spPr>
        <p:txBody>
          <a:bodyPr wrap="square" rtlCol="0">
            <a:spAutoFit/>
          </a:bodyPr>
          <a:lstStyle/>
          <a:p>
            <a:pPr marL="342900" indent="-342900">
              <a:buFont typeface="Arial" charset="0"/>
              <a:buChar char="•"/>
            </a:pPr>
            <a:r>
              <a:rPr lang="en-GB" sz="2200" dirty="0">
                <a:latin typeface="Arial" charset="0"/>
                <a:ea typeface="Arial" charset="0"/>
                <a:cs typeface="Arial" charset="0"/>
              </a:rPr>
              <a:t>6 new draft decrees to help make this process clearer.  </a:t>
            </a:r>
          </a:p>
          <a:p>
            <a:pPr marL="342900" indent="-342900">
              <a:buFont typeface="Arial" charset="0"/>
              <a:buChar char="•"/>
            </a:pPr>
            <a:r>
              <a:rPr lang="en-GB" sz="2200" dirty="0">
                <a:latin typeface="Arial" charset="0"/>
                <a:ea typeface="Arial" charset="0"/>
                <a:cs typeface="Arial" charset="0"/>
              </a:rPr>
              <a:t>It should be understood that each decree must be unique to the case.</a:t>
            </a:r>
          </a:p>
          <a:p>
            <a:pPr marL="342900" indent="-342900">
              <a:buFont typeface="Arial" charset="0"/>
              <a:buChar char="•"/>
            </a:pPr>
            <a:r>
              <a:rPr lang="en-GB" sz="2200" dirty="0">
                <a:latin typeface="Arial" charset="0"/>
                <a:ea typeface="Arial" charset="0"/>
                <a:cs typeface="Arial" charset="0"/>
              </a:rPr>
              <a:t>Whether you want the delegated persons opinion or just the facts that they have gathered, must be stated in the decree.</a:t>
            </a:r>
          </a:p>
        </p:txBody>
      </p:sp>
    </p:spTree>
    <p:extLst>
      <p:ext uri="{BB962C8B-B14F-4D97-AF65-F5344CB8AC3E}">
        <p14:creationId xmlns:p14="http://schemas.microsoft.com/office/powerpoint/2010/main" val="678126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p:cNvSpPr txBox="1">
            <a:spLocks noGrp="1"/>
          </p:cNvSpPr>
          <p:nvPr>
            <p:ph type="subTitle" idx="1"/>
          </p:nvPr>
        </p:nvSpPr>
        <p:spPr>
          <a:xfrm>
            <a:off x="1979712" y="332656"/>
            <a:ext cx="5741613" cy="1077218"/>
          </a:xfrm>
          <a:prstGeom prst="rect">
            <a:avLst/>
          </a:prstGeom>
          <a:noFill/>
        </p:spPr>
        <p:txBody>
          <a:bodyPr wrap="square" rtlCol="0">
            <a:spAutoFit/>
          </a:bodyPr>
          <a:lstStyle/>
          <a:p>
            <a:r>
              <a:rPr lang="en-US" sz="3200" b="1" dirty="0">
                <a:solidFill>
                  <a:srgbClr val="0B5323"/>
                </a:solidFill>
                <a:latin typeface="Arial" charset="0"/>
                <a:ea typeface="Arial" charset="0"/>
                <a:cs typeface="Arial" charset="0"/>
              </a:rPr>
              <a:t>Current Challenges in Case Management</a:t>
            </a:r>
          </a:p>
        </p:txBody>
      </p:sp>
      <p:sp>
        <p:nvSpPr>
          <p:cNvPr id="3" name="TextBox 2"/>
          <p:cNvSpPr txBox="1"/>
          <p:nvPr/>
        </p:nvSpPr>
        <p:spPr>
          <a:xfrm>
            <a:off x="713233" y="2086618"/>
            <a:ext cx="7918704" cy="1446550"/>
          </a:xfrm>
          <a:prstGeom prst="rect">
            <a:avLst/>
          </a:prstGeom>
          <a:noFill/>
        </p:spPr>
        <p:txBody>
          <a:bodyPr wrap="square" rtlCol="0">
            <a:spAutoFit/>
          </a:bodyPr>
          <a:lstStyle/>
          <a:p>
            <a:pPr marL="342900" indent="-342900">
              <a:buFont typeface="Arial" charset="0"/>
              <a:buChar char="•"/>
            </a:pPr>
            <a:r>
              <a:rPr lang="en-GB" sz="2200" dirty="0">
                <a:latin typeface="Arial" charset="0"/>
                <a:ea typeface="Arial" charset="0"/>
                <a:cs typeface="Arial" charset="0"/>
              </a:rPr>
              <a:t>Character witnesses (new guidance issued)</a:t>
            </a:r>
          </a:p>
          <a:p>
            <a:pPr marL="342900" indent="-342900">
              <a:buFont typeface="Arial" charset="0"/>
              <a:buChar char="•"/>
            </a:pPr>
            <a:r>
              <a:rPr lang="en-GB" sz="2200" dirty="0">
                <a:latin typeface="Arial" charset="0"/>
                <a:ea typeface="Arial" charset="0"/>
                <a:cs typeface="Arial" charset="0"/>
              </a:rPr>
              <a:t>GDPR and information sharing</a:t>
            </a:r>
          </a:p>
          <a:p>
            <a:pPr marL="342900" indent="-342900">
              <a:buFont typeface="Arial" charset="0"/>
              <a:buChar char="•"/>
            </a:pPr>
            <a:r>
              <a:rPr lang="en-GB" sz="2200" dirty="0">
                <a:latin typeface="Arial" charset="0"/>
                <a:ea typeface="Arial" charset="0"/>
                <a:cs typeface="Arial" charset="0"/>
              </a:rPr>
              <a:t>Dealing with uncomfortable practices</a:t>
            </a:r>
          </a:p>
          <a:p>
            <a:pPr marL="342900" indent="-342900">
              <a:buFont typeface="Arial" charset="0"/>
              <a:buChar char="•"/>
            </a:pPr>
            <a:r>
              <a:rPr lang="en-GB" sz="2200" dirty="0">
                <a:latin typeface="Arial" charset="0"/>
                <a:ea typeface="Arial" charset="0"/>
                <a:cs typeface="Arial" charset="0"/>
              </a:rPr>
              <a:t>Boundary violations (new guidance in process)</a:t>
            </a:r>
          </a:p>
        </p:txBody>
      </p:sp>
    </p:spTree>
    <p:extLst>
      <p:ext uri="{BB962C8B-B14F-4D97-AF65-F5344CB8AC3E}">
        <p14:creationId xmlns:p14="http://schemas.microsoft.com/office/powerpoint/2010/main" val="2688930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36858" y="2708920"/>
            <a:ext cx="1188146" cy="1077218"/>
          </a:xfrm>
          <a:prstGeom prst="rect">
            <a:avLst/>
          </a:prstGeom>
          <a:noFill/>
        </p:spPr>
        <p:txBody>
          <a:bodyPr wrap="none" rtlCol="0">
            <a:spAutoFit/>
          </a:bodyPr>
          <a:lstStyle/>
          <a:p>
            <a:endParaRPr lang="en-US" sz="3200" dirty="0">
              <a:solidFill>
                <a:srgbClr val="0B5323"/>
              </a:solidFill>
            </a:endParaRPr>
          </a:p>
          <a:p>
            <a:r>
              <a:rPr lang="en-US" sz="3200" b="1" dirty="0">
                <a:solidFill>
                  <a:schemeClr val="tx1">
                    <a:lumMod val="95000"/>
                    <a:lumOff val="5000"/>
                  </a:schemeClr>
                </a:solidFill>
              </a:rPr>
              <a:t>Lunch</a:t>
            </a:r>
          </a:p>
        </p:txBody>
      </p:sp>
      <p:sp>
        <p:nvSpPr>
          <p:cNvPr id="2" name="Title 1">
            <a:extLst>
              <a:ext uri="{FF2B5EF4-FFF2-40B4-BE49-F238E27FC236}">
                <a16:creationId xmlns:a16="http://schemas.microsoft.com/office/drawing/2014/main" id="{A006E957-CF25-E04C-98F0-56C2E700432A}"/>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B117E80D-1015-7A43-8BD4-B62BD636BB95}"/>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7936092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2062103"/>
          </a:xfrm>
          <a:prstGeom prst="rect">
            <a:avLst/>
          </a:prstGeom>
          <a:noFill/>
        </p:spPr>
        <p:txBody>
          <a:bodyPr wrap="square" rtlCol="0">
            <a:spAutoFit/>
          </a:bodyPr>
          <a:lstStyle/>
          <a:p>
            <a:pPr algn="ctr"/>
            <a:r>
              <a:rPr lang="en-US" sz="3200" b="1" dirty="0">
                <a:solidFill>
                  <a:srgbClr val="0B5323"/>
                </a:solidFill>
              </a:rPr>
              <a:t>Management of Allegations- Zero Tolerance or Redemption</a:t>
            </a:r>
          </a:p>
          <a:p>
            <a:pPr algn="ctr"/>
            <a:endParaRPr lang="en-US" sz="3200" b="1" dirty="0">
              <a:solidFill>
                <a:srgbClr val="0B5323"/>
              </a:solidFill>
            </a:endParaRPr>
          </a:p>
          <a:p>
            <a:pPr algn="ctr"/>
            <a:r>
              <a:rPr lang="en-US" sz="3200" b="1" dirty="0">
                <a:solidFill>
                  <a:srgbClr val="0B5323"/>
                </a:solidFill>
              </a:rPr>
              <a:t>Teresa Devlin</a:t>
            </a:r>
          </a:p>
        </p:txBody>
      </p:sp>
    </p:spTree>
    <p:extLst>
      <p:ext uri="{BB962C8B-B14F-4D97-AF65-F5344CB8AC3E}">
        <p14:creationId xmlns:p14="http://schemas.microsoft.com/office/powerpoint/2010/main" val="11914344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268760"/>
            <a:ext cx="8712968" cy="3539430"/>
          </a:xfrm>
          <a:prstGeom prst="rect">
            <a:avLst/>
          </a:prstGeom>
        </p:spPr>
        <p:txBody>
          <a:bodyPr wrap="square">
            <a:spAutoFit/>
          </a:bodyPr>
          <a:lstStyle/>
          <a:p>
            <a:endParaRPr lang="en-US" sz="2800" b="1" dirty="0">
              <a:solidFill>
                <a:schemeClr val="tx1">
                  <a:lumMod val="95000"/>
                  <a:lumOff val="5000"/>
                </a:schemeClr>
              </a:solidFill>
            </a:endParaRPr>
          </a:p>
          <a:p>
            <a:pPr marL="457200" indent="-457200">
              <a:buFont typeface="Arial" charset="0"/>
              <a:buChar char="•"/>
            </a:pPr>
            <a:r>
              <a:rPr lang="en-US" sz="2800" dirty="0">
                <a:solidFill>
                  <a:schemeClr val="tx1">
                    <a:lumMod val="95000"/>
                    <a:lumOff val="5000"/>
                  </a:schemeClr>
                </a:solidFill>
              </a:rPr>
              <a:t>Notification of all allegations</a:t>
            </a:r>
          </a:p>
          <a:p>
            <a:pPr marL="457200" indent="-457200">
              <a:buFont typeface="Arial" charset="0"/>
              <a:buChar char="•"/>
            </a:pPr>
            <a:r>
              <a:rPr lang="en-US" sz="2800" dirty="0">
                <a:solidFill>
                  <a:schemeClr val="tx1">
                    <a:lumMod val="95000"/>
                    <a:lumOff val="5000"/>
                  </a:schemeClr>
                </a:solidFill>
              </a:rPr>
              <a:t>Consider Restrictions on Ministry</a:t>
            </a:r>
          </a:p>
          <a:p>
            <a:pPr marL="457200" indent="-457200">
              <a:buFont typeface="Arial" charset="0"/>
              <a:buChar char="•"/>
            </a:pPr>
            <a:r>
              <a:rPr lang="en-US" sz="2800" dirty="0">
                <a:solidFill>
                  <a:schemeClr val="tx1">
                    <a:lumMod val="95000"/>
                    <a:lumOff val="5000"/>
                  </a:schemeClr>
                </a:solidFill>
              </a:rPr>
              <a:t>Seek advice – Advisory Panel/NCMC</a:t>
            </a:r>
          </a:p>
          <a:p>
            <a:pPr marL="457200" indent="-457200">
              <a:buFont typeface="Arial" charset="0"/>
              <a:buChar char="•"/>
            </a:pPr>
            <a:r>
              <a:rPr lang="en-US" sz="2800" dirty="0">
                <a:solidFill>
                  <a:schemeClr val="tx1">
                    <a:lumMod val="95000"/>
                    <a:lumOff val="5000"/>
                  </a:schemeClr>
                </a:solidFill>
              </a:rPr>
              <a:t>Conclusion of statutory investigations</a:t>
            </a:r>
          </a:p>
          <a:p>
            <a:pPr marL="457200" indent="-457200">
              <a:buFont typeface="Arial" charset="0"/>
              <a:buChar char="•"/>
            </a:pPr>
            <a:r>
              <a:rPr lang="en-US" sz="2800" dirty="0">
                <a:solidFill>
                  <a:schemeClr val="tx1">
                    <a:lumMod val="95000"/>
                    <a:lumOff val="5000"/>
                  </a:schemeClr>
                </a:solidFill>
              </a:rPr>
              <a:t>Preliminary investigation</a:t>
            </a:r>
          </a:p>
          <a:p>
            <a:pPr marL="457200" indent="-457200">
              <a:buFont typeface="Arial" charset="0"/>
              <a:buChar char="•"/>
            </a:pPr>
            <a:r>
              <a:rPr lang="en-US" sz="2800" dirty="0">
                <a:solidFill>
                  <a:schemeClr val="tx1">
                    <a:lumMod val="95000"/>
                    <a:lumOff val="5000"/>
                  </a:schemeClr>
                </a:solidFill>
              </a:rPr>
              <a:t>Interim Management plan/Permanent Management Plan</a:t>
            </a:r>
          </a:p>
        </p:txBody>
      </p:sp>
    </p:spTree>
    <p:extLst>
      <p:ext uri="{BB962C8B-B14F-4D97-AF65-F5344CB8AC3E}">
        <p14:creationId xmlns:p14="http://schemas.microsoft.com/office/powerpoint/2010/main" val="5764985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920A2EF-CE74-3741-9F55-7EB323DCFA1B}"/>
              </a:ext>
            </a:extLst>
          </p:cNvPr>
          <p:cNvSpPr/>
          <p:nvPr/>
        </p:nvSpPr>
        <p:spPr>
          <a:xfrm>
            <a:off x="251520" y="476672"/>
            <a:ext cx="8712968" cy="2677656"/>
          </a:xfrm>
          <a:prstGeom prst="rect">
            <a:avLst/>
          </a:prstGeom>
        </p:spPr>
        <p:txBody>
          <a:bodyPr wrap="square">
            <a:spAutoFit/>
          </a:bodyPr>
          <a:lstStyle/>
          <a:p>
            <a:r>
              <a:rPr lang="en-US" sz="2800" b="1" dirty="0">
                <a:solidFill>
                  <a:schemeClr val="tx1">
                    <a:lumMod val="95000"/>
                    <a:lumOff val="5000"/>
                  </a:schemeClr>
                </a:solidFill>
              </a:rPr>
              <a:t>	Considerations on Restrictions to Ministry</a:t>
            </a:r>
          </a:p>
          <a:p>
            <a:pPr marL="457200" indent="-457200">
              <a:buFont typeface="Arial" charset="0"/>
              <a:buChar char="•"/>
            </a:pPr>
            <a:endParaRPr lang="en-US" sz="2800" dirty="0">
              <a:solidFill>
                <a:schemeClr val="tx1">
                  <a:lumMod val="95000"/>
                  <a:lumOff val="5000"/>
                </a:schemeClr>
              </a:solidFill>
            </a:endParaRPr>
          </a:p>
          <a:p>
            <a:endParaRPr lang="en-US" sz="2800" dirty="0">
              <a:solidFill>
                <a:schemeClr val="tx1">
                  <a:lumMod val="95000"/>
                  <a:lumOff val="5000"/>
                </a:schemeClr>
              </a:solidFill>
            </a:endParaRPr>
          </a:p>
          <a:p>
            <a:pPr marL="457200" indent="-457200">
              <a:buFont typeface="Arial" panose="020B0604020202020204" pitchFamily="34" charset="0"/>
              <a:buChar char="•"/>
            </a:pPr>
            <a:r>
              <a:rPr lang="en-US" sz="2800" dirty="0">
                <a:solidFill>
                  <a:schemeClr val="tx1">
                    <a:lumMod val="95000"/>
                    <a:lumOff val="5000"/>
                  </a:schemeClr>
                </a:solidFill>
              </a:rPr>
              <a:t>What information do you have?</a:t>
            </a:r>
          </a:p>
          <a:p>
            <a:pPr marL="457200" indent="-457200">
              <a:buFont typeface="Arial" panose="020B0604020202020204" pitchFamily="34" charset="0"/>
              <a:buChar char="•"/>
            </a:pPr>
            <a:r>
              <a:rPr lang="en-US" sz="2800" dirty="0">
                <a:solidFill>
                  <a:schemeClr val="tx1">
                    <a:lumMod val="95000"/>
                    <a:lumOff val="5000"/>
                  </a:schemeClr>
                </a:solidFill>
              </a:rPr>
              <a:t>What is the current ministry of the respondent?</a:t>
            </a:r>
          </a:p>
          <a:p>
            <a:pPr marL="457200" indent="-457200">
              <a:buFont typeface="Arial" panose="020B0604020202020204" pitchFamily="34" charset="0"/>
              <a:buChar char="•"/>
            </a:pPr>
            <a:r>
              <a:rPr lang="en-US" sz="2800" dirty="0">
                <a:solidFill>
                  <a:schemeClr val="tx1">
                    <a:lumMod val="95000"/>
                    <a:lumOff val="5000"/>
                  </a:schemeClr>
                </a:solidFill>
              </a:rPr>
              <a:t>What are the risks?</a:t>
            </a:r>
          </a:p>
        </p:txBody>
      </p:sp>
    </p:spTree>
    <p:extLst>
      <p:ext uri="{BB962C8B-B14F-4D97-AF65-F5344CB8AC3E}">
        <p14:creationId xmlns:p14="http://schemas.microsoft.com/office/powerpoint/2010/main" val="486240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2708920"/>
            <a:ext cx="5235729" cy="1077218"/>
          </a:xfrm>
          <a:prstGeom prst="rect">
            <a:avLst/>
          </a:prstGeom>
          <a:noFill/>
        </p:spPr>
        <p:txBody>
          <a:bodyPr wrap="none" rtlCol="0">
            <a:spAutoFit/>
          </a:bodyPr>
          <a:lstStyle/>
          <a:p>
            <a:endParaRPr lang="en-US" sz="3200" b="1" dirty="0">
              <a:solidFill>
                <a:srgbClr val="0B5323"/>
              </a:solidFill>
            </a:endParaRPr>
          </a:p>
          <a:p>
            <a:r>
              <a:rPr lang="en-US" sz="3200" b="1" dirty="0">
                <a:solidFill>
                  <a:schemeClr val="tx1">
                    <a:lumMod val="95000"/>
                    <a:lumOff val="5000"/>
                  </a:schemeClr>
                </a:solidFill>
              </a:rPr>
              <a:t>What challenges do you face?</a:t>
            </a:r>
          </a:p>
        </p:txBody>
      </p:sp>
    </p:spTree>
    <p:extLst>
      <p:ext uri="{BB962C8B-B14F-4D97-AF65-F5344CB8AC3E}">
        <p14:creationId xmlns:p14="http://schemas.microsoft.com/office/powerpoint/2010/main" val="9615958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920A2EF-CE74-3741-9F55-7EB323DCFA1B}"/>
              </a:ext>
            </a:extLst>
          </p:cNvPr>
          <p:cNvSpPr/>
          <p:nvPr/>
        </p:nvSpPr>
        <p:spPr>
          <a:xfrm>
            <a:off x="251520" y="476672"/>
            <a:ext cx="8712968" cy="7909858"/>
          </a:xfrm>
          <a:prstGeom prst="rect">
            <a:avLst/>
          </a:prstGeom>
        </p:spPr>
        <p:txBody>
          <a:bodyPr wrap="square">
            <a:spAutoFit/>
          </a:bodyPr>
          <a:lstStyle/>
          <a:p>
            <a:r>
              <a:rPr lang="en-US" sz="2800" b="1" dirty="0">
                <a:solidFill>
                  <a:schemeClr val="tx1">
                    <a:lumMod val="95000"/>
                    <a:lumOff val="5000"/>
                  </a:schemeClr>
                </a:solidFill>
              </a:rPr>
              <a:t>	Case Examples</a:t>
            </a: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a:p>
            <a:endParaRPr lang="en-US" b="1" dirty="0">
              <a:solidFill>
                <a:schemeClr val="tx1">
                  <a:lumMod val="95000"/>
                  <a:lumOff val="5000"/>
                </a:schemeClr>
              </a:solidFill>
            </a:endParaRPr>
          </a:p>
          <a:p>
            <a:r>
              <a:rPr lang="en-US" b="1" dirty="0">
                <a:solidFill>
                  <a:schemeClr val="tx1">
                    <a:lumMod val="95000"/>
                    <a:lumOff val="5000"/>
                  </a:schemeClr>
                </a:solidFill>
              </a:rPr>
              <a:t>An allegation has been received against Brother John through Towards Healing.  The information states that Gerard Green alleges he was sexually abused by Brother John in 1984 when Gerard was 12.  There are no more details.</a:t>
            </a:r>
          </a:p>
          <a:p>
            <a:endParaRPr lang="en-US" b="1" dirty="0">
              <a:solidFill>
                <a:schemeClr val="tx1">
                  <a:lumMod val="95000"/>
                  <a:lumOff val="5000"/>
                </a:schemeClr>
              </a:solidFill>
            </a:endParaRPr>
          </a:p>
          <a:p>
            <a:r>
              <a:rPr lang="en-US" b="1" dirty="0">
                <a:solidFill>
                  <a:schemeClr val="tx1">
                    <a:lumMod val="95000"/>
                    <a:lumOff val="5000"/>
                  </a:schemeClr>
                </a:solidFill>
              </a:rPr>
              <a:t>What are the issues that you should consider?</a:t>
            </a:r>
          </a:p>
          <a:p>
            <a:endParaRPr lang="en-US" b="1" dirty="0">
              <a:solidFill>
                <a:schemeClr val="tx1">
                  <a:lumMod val="95000"/>
                  <a:lumOff val="5000"/>
                </a:schemeClr>
              </a:solidFill>
            </a:endParaRPr>
          </a:p>
          <a:p>
            <a:r>
              <a:rPr lang="en-US" b="1" dirty="0">
                <a:solidFill>
                  <a:schemeClr val="tx1">
                    <a:lumMod val="95000"/>
                    <a:lumOff val="5000"/>
                  </a:schemeClr>
                </a:solidFill>
              </a:rPr>
              <a:t>Should Brother John’s Ministry be restricted?</a:t>
            </a: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a:p>
            <a:endParaRPr lang="en-US" sz="2800" b="1" dirty="0">
              <a:solidFill>
                <a:schemeClr val="tx1">
                  <a:lumMod val="95000"/>
                  <a:lumOff val="5000"/>
                </a:schemeClr>
              </a:solidFill>
            </a:endParaRPr>
          </a:p>
        </p:txBody>
      </p:sp>
    </p:spTree>
    <p:extLst>
      <p:ext uri="{BB962C8B-B14F-4D97-AF65-F5344CB8AC3E}">
        <p14:creationId xmlns:p14="http://schemas.microsoft.com/office/powerpoint/2010/main" val="20667487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48264" y="332656"/>
            <a:ext cx="1919115" cy="1077218"/>
          </a:xfrm>
          <a:prstGeom prst="rect">
            <a:avLst/>
          </a:prstGeom>
          <a:noFill/>
        </p:spPr>
        <p:txBody>
          <a:bodyPr wrap="none" rtlCol="0">
            <a:spAutoFit/>
          </a:bodyPr>
          <a:lstStyle/>
          <a:p>
            <a:r>
              <a:rPr lang="en-US" sz="3200" dirty="0">
                <a:solidFill>
                  <a:schemeClr val="tx1">
                    <a:lumMod val="95000"/>
                    <a:lumOff val="5000"/>
                  </a:schemeClr>
                </a:solidFill>
              </a:rPr>
              <a:t>Scenario 1</a:t>
            </a:r>
          </a:p>
          <a:p>
            <a:endParaRPr lang="en-US" sz="3200" dirty="0">
              <a:solidFill>
                <a:schemeClr val="tx1">
                  <a:lumMod val="95000"/>
                  <a:lumOff val="5000"/>
                </a:schemeClr>
              </a:solidFill>
            </a:endParaRPr>
          </a:p>
        </p:txBody>
      </p:sp>
      <p:sp>
        <p:nvSpPr>
          <p:cNvPr id="2" name="Rectangle 1"/>
          <p:cNvSpPr/>
          <p:nvPr/>
        </p:nvSpPr>
        <p:spPr>
          <a:xfrm>
            <a:off x="-9945" y="1492460"/>
            <a:ext cx="9144000" cy="4247317"/>
          </a:xfrm>
          <a:prstGeom prst="rect">
            <a:avLst/>
          </a:prstGeom>
        </p:spPr>
        <p:txBody>
          <a:bodyPr wrap="square">
            <a:spAutoFit/>
          </a:bodyPr>
          <a:lstStyle/>
          <a:p>
            <a:r>
              <a:rPr lang="en-IE" dirty="0"/>
              <a:t>Father John has been out of ministry for 5 years.  As the new Bishop you have been asked by him to review his case as he would like to return to ministry.</a:t>
            </a:r>
          </a:p>
          <a:p>
            <a:r>
              <a:rPr lang="en-IE" dirty="0"/>
              <a:t> </a:t>
            </a:r>
          </a:p>
          <a:p>
            <a:r>
              <a:rPr lang="en-IE" b="1" dirty="0"/>
              <a:t>Background</a:t>
            </a:r>
            <a:endParaRPr lang="en-IE" dirty="0"/>
          </a:p>
          <a:p>
            <a:r>
              <a:rPr lang="en-IE" dirty="0"/>
              <a:t>In 2011 an allegation that Father John abused Clare in 1980 – she was aged 13 at the time of the alleged abuse.  The abuse consisted of kissing her on the mouth when he was drunk; it is alleged to have happened on several occasions.  Clare did not wish to pursue a criminal investigation.</a:t>
            </a:r>
          </a:p>
          <a:p>
            <a:r>
              <a:rPr lang="en-IE" dirty="0"/>
              <a:t>Father John was a heavy drinker at the time, but has been dry for 20 years.  He doesn’t remember whether it happened or not.</a:t>
            </a:r>
          </a:p>
          <a:p>
            <a:r>
              <a:rPr lang="en-IE" dirty="0"/>
              <a:t> </a:t>
            </a:r>
          </a:p>
          <a:p>
            <a:r>
              <a:rPr lang="en-IE" b="1" dirty="0"/>
              <a:t>Preliminary investigation</a:t>
            </a:r>
            <a:endParaRPr lang="en-IE" dirty="0"/>
          </a:p>
          <a:p>
            <a:r>
              <a:rPr lang="en-IE" dirty="0"/>
              <a:t>The preliminary investigation has concluded that it is probable that the incidents happened</a:t>
            </a:r>
          </a:p>
          <a:p>
            <a:r>
              <a:rPr lang="en-IE" dirty="0"/>
              <a:t> </a:t>
            </a:r>
          </a:p>
          <a:p>
            <a:r>
              <a:rPr lang="en-IE" b="1" dirty="0"/>
              <a:t>Other Information</a:t>
            </a:r>
            <a:endParaRPr lang="en-IE" dirty="0"/>
          </a:p>
          <a:p>
            <a:r>
              <a:rPr lang="en-IE" dirty="0"/>
              <a:t>Fr John is aged 67; there have been no other allegations against him</a:t>
            </a:r>
          </a:p>
        </p:txBody>
      </p:sp>
    </p:spTree>
    <p:extLst>
      <p:ext uri="{BB962C8B-B14F-4D97-AF65-F5344CB8AC3E}">
        <p14:creationId xmlns:p14="http://schemas.microsoft.com/office/powerpoint/2010/main" val="19118940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6256" y="408453"/>
            <a:ext cx="1919115" cy="1077218"/>
          </a:xfrm>
          <a:prstGeom prst="rect">
            <a:avLst/>
          </a:prstGeom>
          <a:noFill/>
        </p:spPr>
        <p:txBody>
          <a:bodyPr wrap="none" rtlCol="0">
            <a:spAutoFit/>
          </a:bodyPr>
          <a:lstStyle/>
          <a:p>
            <a:r>
              <a:rPr lang="en-US" sz="3200" dirty="0">
                <a:solidFill>
                  <a:schemeClr val="tx1">
                    <a:lumMod val="95000"/>
                    <a:lumOff val="5000"/>
                  </a:schemeClr>
                </a:solidFill>
              </a:rPr>
              <a:t>Scenario 2</a:t>
            </a:r>
          </a:p>
          <a:p>
            <a:endParaRPr lang="en-US" sz="3200" dirty="0">
              <a:solidFill>
                <a:schemeClr val="tx1">
                  <a:lumMod val="95000"/>
                  <a:lumOff val="5000"/>
                </a:schemeClr>
              </a:solidFill>
            </a:endParaRPr>
          </a:p>
        </p:txBody>
      </p:sp>
      <p:sp>
        <p:nvSpPr>
          <p:cNvPr id="3" name="Rectangle 2"/>
          <p:cNvSpPr/>
          <p:nvPr/>
        </p:nvSpPr>
        <p:spPr>
          <a:xfrm>
            <a:off x="0" y="1700808"/>
            <a:ext cx="9144000" cy="3139321"/>
          </a:xfrm>
          <a:prstGeom prst="rect">
            <a:avLst/>
          </a:prstGeom>
        </p:spPr>
        <p:txBody>
          <a:bodyPr wrap="square">
            <a:spAutoFit/>
          </a:bodyPr>
          <a:lstStyle/>
          <a:p>
            <a:r>
              <a:rPr lang="en-IE" dirty="0"/>
              <a:t>Fr Michael was removed from ministry following an allegation, that was made against him  that he touched the privates of a 16 year male old in a swimming pool 10 years previous. Fr Michael admitted to a number of adult male relationships but claims he is now celibate and has been for the past 5 years. He states that the incident with the 16 year old may have happened but he mistook him for an 18 year old.</a:t>
            </a:r>
          </a:p>
          <a:p>
            <a:r>
              <a:rPr lang="en-IE" dirty="0"/>
              <a:t> </a:t>
            </a:r>
          </a:p>
          <a:p>
            <a:r>
              <a:rPr lang="en-IE" b="1" dirty="0"/>
              <a:t>Preliminary investigation</a:t>
            </a:r>
            <a:endParaRPr lang="en-IE" dirty="0"/>
          </a:p>
          <a:p>
            <a:r>
              <a:rPr lang="en-IE" dirty="0"/>
              <a:t>The preliminary investigation has concluded that it is probable that the incidents happened</a:t>
            </a:r>
          </a:p>
          <a:p>
            <a:r>
              <a:rPr lang="en-IE" dirty="0"/>
              <a:t> </a:t>
            </a:r>
          </a:p>
          <a:p>
            <a:r>
              <a:rPr lang="en-IE" b="1" dirty="0"/>
              <a:t>Other Information</a:t>
            </a:r>
            <a:endParaRPr lang="en-IE" dirty="0"/>
          </a:p>
          <a:p>
            <a:r>
              <a:rPr lang="en-IE" dirty="0"/>
              <a:t>Fr Michael is aged 57; there have been no other allegations against him</a:t>
            </a:r>
          </a:p>
        </p:txBody>
      </p:sp>
    </p:spTree>
    <p:extLst>
      <p:ext uri="{BB962C8B-B14F-4D97-AF65-F5344CB8AC3E}">
        <p14:creationId xmlns:p14="http://schemas.microsoft.com/office/powerpoint/2010/main" val="20391641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88224" y="415242"/>
            <a:ext cx="1919115" cy="1077218"/>
          </a:xfrm>
          <a:prstGeom prst="rect">
            <a:avLst/>
          </a:prstGeom>
          <a:noFill/>
        </p:spPr>
        <p:txBody>
          <a:bodyPr wrap="none" rtlCol="0">
            <a:spAutoFit/>
          </a:bodyPr>
          <a:lstStyle/>
          <a:p>
            <a:r>
              <a:rPr lang="en-US" sz="3200" dirty="0">
                <a:solidFill>
                  <a:schemeClr val="tx1">
                    <a:lumMod val="95000"/>
                    <a:lumOff val="5000"/>
                  </a:schemeClr>
                </a:solidFill>
              </a:rPr>
              <a:t>Scenario 3</a:t>
            </a:r>
          </a:p>
          <a:p>
            <a:endParaRPr lang="en-US" sz="3200" dirty="0">
              <a:solidFill>
                <a:schemeClr val="tx1">
                  <a:lumMod val="95000"/>
                  <a:lumOff val="5000"/>
                </a:schemeClr>
              </a:solidFill>
            </a:endParaRPr>
          </a:p>
        </p:txBody>
      </p:sp>
      <p:sp>
        <p:nvSpPr>
          <p:cNvPr id="2" name="Rectangle 1"/>
          <p:cNvSpPr/>
          <p:nvPr/>
        </p:nvSpPr>
        <p:spPr>
          <a:xfrm>
            <a:off x="107504" y="1582341"/>
            <a:ext cx="8928992" cy="2862322"/>
          </a:xfrm>
          <a:prstGeom prst="rect">
            <a:avLst/>
          </a:prstGeom>
        </p:spPr>
        <p:txBody>
          <a:bodyPr wrap="square">
            <a:spAutoFit/>
          </a:bodyPr>
          <a:lstStyle/>
          <a:p>
            <a:r>
              <a:rPr lang="en-IE" dirty="0"/>
              <a:t>Fr Jack admitted that when he was 27 he had a sexual relationship with a 16 year old girl.  You have removed him from ministry. </a:t>
            </a:r>
          </a:p>
          <a:p>
            <a:endParaRPr lang="en-IE" dirty="0"/>
          </a:p>
          <a:p>
            <a:r>
              <a:rPr lang="en-IE" dirty="0"/>
              <a:t>The girl in question has not pursued a criminal investigation.</a:t>
            </a:r>
          </a:p>
          <a:p>
            <a:r>
              <a:rPr lang="en-IE" dirty="0"/>
              <a:t> </a:t>
            </a:r>
          </a:p>
          <a:p>
            <a:r>
              <a:rPr lang="en-IE" b="1" dirty="0"/>
              <a:t>Preliminary investigation</a:t>
            </a:r>
            <a:endParaRPr lang="en-IE" dirty="0"/>
          </a:p>
          <a:p>
            <a:r>
              <a:rPr lang="en-IE" dirty="0"/>
              <a:t>The preliminary investigation has concluded that the relationship took place.</a:t>
            </a:r>
          </a:p>
          <a:p>
            <a:r>
              <a:rPr lang="en-IE" dirty="0"/>
              <a:t> </a:t>
            </a:r>
          </a:p>
          <a:p>
            <a:r>
              <a:rPr lang="en-IE" b="1" dirty="0"/>
              <a:t>Other Information</a:t>
            </a:r>
            <a:endParaRPr lang="en-IE" dirty="0"/>
          </a:p>
          <a:p>
            <a:r>
              <a:rPr lang="en-IE" dirty="0"/>
              <a:t>Fr Jack is aged 50; there have been no other allegations against him</a:t>
            </a:r>
          </a:p>
        </p:txBody>
      </p:sp>
    </p:spTree>
    <p:extLst>
      <p:ext uri="{BB962C8B-B14F-4D97-AF65-F5344CB8AC3E}">
        <p14:creationId xmlns:p14="http://schemas.microsoft.com/office/powerpoint/2010/main" val="18739032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44296" y="2636912"/>
            <a:ext cx="4531625" cy="1077218"/>
          </a:xfrm>
          <a:prstGeom prst="rect">
            <a:avLst/>
          </a:prstGeom>
          <a:noFill/>
        </p:spPr>
        <p:txBody>
          <a:bodyPr wrap="none" rtlCol="0">
            <a:spAutoFit/>
          </a:bodyPr>
          <a:lstStyle/>
          <a:p>
            <a:pPr algn="ctr"/>
            <a:r>
              <a:rPr lang="en-US" sz="3200" b="1" dirty="0">
                <a:solidFill>
                  <a:schemeClr val="tx1">
                    <a:lumMod val="95000"/>
                    <a:lumOff val="5000"/>
                  </a:schemeClr>
                </a:solidFill>
              </a:rPr>
              <a:t>Questions and Evaluation</a:t>
            </a:r>
          </a:p>
          <a:p>
            <a:endParaRPr lang="en-US" sz="3200" dirty="0">
              <a:solidFill>
                <a:schemeClr val="tx1">
                  <a:lumMod val="95000"/>
                  <a:lumOff val="5000"/>
                </a:schemeClr>
              </a:solidFill>
            </a:endParaRPr>
          </a:p>
        </p:txBody>
      </p:sp>
    </p:spTree>
    <p:extLst>
      <p:ext uri="{BB962C8B-B14F-4D97-AF65-F5344CB8AC3E}">
        <p14:creationId xmlns:p14="http://schemas.microsoft.com/office/powerpoint/2010/main" val="2091974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E2A6B6-7049-BA46-A5D1-95CD224E5207}"/>
              </a:ext>
            </a:extLst>
          </p:cNvPr>
          <p:cNvSpPr/>
          <p:nvPr/>
        </p:nvSpPr>
        <p:spPr>
          <a:xfrm>
            <a:off x="2141984" y="2085529"/>
            <a:ext cx="4572000" cy="2062103"/>
          </a:xfrm>
          <a:prstGeom prst="rect">
            <a:avLst/>
          </a:prstGeom>
        </p:spPr>
        <p:txBody>
          <a:bodyPr>
            <a:spAutoFit/>
          </a:bodyPr>
          <a:lstStyle/>
          <a:p>
            <a:pPr algn="ctr"/>
            <a:r>
              <a:rPr lang="en-US" sz="3200" b="1" dirty="0">
                <a:solidFill>
                  <a:srgbClr val="0B5323"/>
                </a:solidFill>
              </a:rPr>
              <a:t>New Changes Following Children First 2015</a:t>
            </a:r>
          </a:p>
          <a:p>
            <a:pPr algn="ctr"/>
            <a:endParaRPr lang="en-US" sz="3200" b="1" dirty="0">
              <a:solidFill>
                <a:srgbClr val="0B5323"/>
              </a:solidFill>
            </a:endParaRPr>
          </a:p>
          <a:p>
            <a:pPr algn="ctr"/>
            <a:r>
              <a:rPr lang="en-US" sz="3200" b="1" dirty="0">
                <a:solidFill>
                  <a:srgbClr val="0B5323"/>
                </a:solidFill>
              </a:rPr>
              <a:t>Niall Moore</a:t>
            </a:r>
          </a:p>
        </p:txBody>
      </p:sp>
    </p:spTree>
    <p:extLst>
      <p:ext uri="{BB962C8B-B14F-4D97-AF65-F5344CB8AC3E}">
        <p14:creationId xmlns:p14="http://schemas.microsoft.com/office/powerpoint/2010/main" val="366896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292495"/>
            <a:ext cx="7937622" cy="800219"/>
          </a:xfrm>
          <a:prstGeom prst="rect">
            <a:avLst/>
          </a:prstGeom>
          <a:noFill/>
        </p:spPr>
        <p:txBody>
          <a:bodyPr wrap="square" rtlCol="0">
            <a:spAutoFit/>
          </a:bodyPr>
          <a:lstStyle/>
          <a:p>
            <a:endParaRPr lang="en-US" dirty="0"/>
          </a:p>
          <a:p>
            <a:endParaRPr lang="en-US" sz="2800" i="1" dirty="0"/>
          </a:p>
        </p:txBody>
      </p:sp>
      <p:sp>
        <p:nvSpPr>
          <p:cNvPr id="3" name="Title 2">
            <a:extLst>
              <a:ext uri="{FF2B5EF4-FFF2-40B4-BE49-F238E27FC236}">
                <a16:creationId xmlns:a16="http://schemas.microsoft.com/office/drawing/2014/main" id="{75372606-385B-E647-9DE0-D6347C45E7D6}"/>
              </a:ext>
            </a:extLst>
          </p:cNvPr>
          <p:cNvSpPr>
            <a:spLocks noGrp="1"/>
          </p:cNvSpPr>
          <p:nvPr>
            <p:ph type="ctrTitle"/>
          </p:nvPr>
        </p:nvSpPr>
        <p:spPr/>
        <p:txBody>
          <a:bodyPr/>
          <a:lstStyle/>
          <a:p>
            <a:endParaRPr lang="en-GB" dirty="0"/>
          </a:p>
        </p:txBody>
      </p:sp>
      <p:sp>
        <p:nvSpPr>
          <p:cNvPr id="4" name="Subtitle 3">
            <a:extLst>
              <a:ext uri="{FF2B5EF4-FFF2-40B4-BE49-F238E27FC236}">
                <a16:creationId xmlns:a16="http://schemas.microsoft.com/office/drawing/2014/main" id="{684F5B6B-A815-644F-9D5B-7F19504CCDE3}"/>
              </a:ext>
            </a:extLst>
          </p:cNvPr>
          <p:cNvSpPr>
            <a:spLocks noGrp="1"/>
          </p:cNvSpPr>
          <p:nvPr>
            <p:ph type="subTitle" idx="1"/>
          </p:nvPr>
        </p:nvSpPr>
        <p:spPr/>
        <p:txBody>
          <a:bodyPr/>
          <a:lstStyle/>
          <a:p>
            <a:endParaRPr lang="en-GB"/>
          </a:p>
        </p:txBody>
      </p:sp>
      <p:pic>
        <p:nvPicPr>
          <p:cNvPr id="6" name="Picture 2">
            <a:extLst>
              <a:ext uri="{FF2B5EF4-FFF2-40B4-BE49-F238E27FC236}">
                <a16:creationId xmlns:a16="http://schemas.microsoft.com/office/drawing/2014/main" id="{6A53360E-50DA-9D4D-B873-6C0AF36B304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039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4647426"/>
          </a:xfrm>
          <a:prstGeom prst="rect">
            <a:avLst/>
          </a:prstGeom>
          <a:noFill/>
        </p:spPr>
        <p:txBody>
          <a:bodyPr wrap="square" rtlCol="0">
            <a:spAutoFit/>
          </a:bodyPr>
          <a:lstStyle/>
          <a:p>
            <a:r>
              <a:rPr lang="en-US" sz="3200" b="1" dirty="0">
                <a:solidFill>
                  <a:srgbClr val="0B5323"/>
                </a:solidFill>
              </a:rPr>
              <a:t>                             Reporting Forms</a:t>
            </a:r>
            <a:endParaRPr lang="en-US" sz="2400" dirty="0"/>
          </a:p>
          <a:p>
            <a:endParaRPr lang="en-US" sz="2400" dirty="0"/>
          </a:p>
          <a:p>
            <a:endParaRPr lang="en-US" sz="2400" dirty="0"/>
          </a:p>
          <a:p>
            <a:pPr marL="342900" indent="-342900">
              <a:buFont typeface="Arial" panose="020B0604020202020204" pitchFamily="34" charset="0"/>
              <a:buChar char="•"/>
            </a:pPr>
            <a:r>
              <a:rPr lang="en-US" sz="2400" dirty="0"/>
              <a:t>Two new forms from </a:t>
            </a:r>
            <a:r>
              <a:rPr lang="en-US" sz="2400" dirty="0" err="1"/>
              <a:t>Tusla</a:t>
            </a:r>
            <a:r>
              <a:rPr lang="en-US" sz="2400" dirty="0"/>
              <a:t>:</a:t>
            </a:r>
          </a:p>
          <a:p>
            <a:pPr marL="800100" lvl="1" indent="-342900">
              <a:buFont typeface="Arial" panose="020B0604020202020204" pitchFamily="34" charset="0"/>
              <a:buChar char="•"/>
            </a:pPr>
            <a:r>
              <a:rPr lang="en-US" sz="2400" dirty="0"/>
              <a:t>One for retrospective allegations (those when the complainant was a child but is now an adult)</a:t>
            </a:r>
          </a:p>
          <a:p>
            <a:pPr marL="800100" lvl="1" indent="-342900">
              <a:buFont typeface="Arial" panose="020B0604020202020204" pitchFamily="34" charset="0"/>
              <a:buChar char="•"/>
            </a:pPr>
            <a:r>
              <a:rPr lang="en-US" sz="2400" dirty="0"/>
              <a:t>One for current allegations (those when the complainant is a child)</a:t>
            </a:r>
          </a:p>
          <a:p>
            <a:pPr marL="342900" indent="-342900">
              <a:buFont typeface="Arial" panose="020B0604020202020204" pitchFamily="34" charset="0"/>
              <a:buChar char="•"/>
            </a:pPr>
            <a:r>
              <a:rPr lang="en-US" sz="2400" dirty="0"/>
              <a:t>The </a:t>
            </a:r>
            <a:r>
              <a:rPr lang="en-US" sz="2400" dirty="0" err="1"/>
              <a:t>gardai</a:t>
            </a:r>
            <a:r>
              <a:rPr lang="en-US" sz="2400" dirty="0"/>
              <a:t> will accept the forms from </a:t>
            </a:r>
            <a:r>
              <a:rPr lang="en-US" sz="2400" dirty="0" err="1"/>
              <a:t>Tusla</a:t>
            </a:r>
            <a:endParaRPr lang="en-US" sz="2400" dirty="0"/>
          </a:p>
          <a:p>
            <a:pPr marL="342900" indent="-342900">
              <a:buFont typeface="Arial" panose="020B0604020202020204" pitchFamily="34" charset="0"/>
              <a:buChar char="•"/>
            </a:pPr>
            <a:r>
              <a:rPr lang="en-US" sz="2400" dirty="0"/>
              <a:t>The NBSCCCI form has remained the same, but now contains a joint signature space for mandated persons</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2769397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5016758"/>
          </a:xfrm>
          <a:prstGeom prst="rect">
            <a:avLst/>
          </a:prstGeom>
          <a:noFill/>
        </p:spPr>
        <p:txBody>
          <a:bodyPr wrap="square" rtlCol="0">
            <a:spAutoFit/>
          </a:bodyPr>
          <a:lstStyle/>
          <a:p>
            <a:r>
              <a:rPr lang="en-US" sz="3200" b="1" dirty="0">
                <a:solidFill>
                  <a:srgbClr val="0B5323"/>
                </a:solidFill>
              </a:rPr>
              <a:t>                             Mandated Persons</a:t>
            </a:r>
          </a:p>
          <a:p>
            <a:endParaRPr lang="en-US" sz="2400" dirty="0"/>
          </a:p>
          <a:p>
            <a:endParaRPr lang="en-US" sz="2400" dirty="0"/>
          </a:p>
          <a:p>
            <a:endParaRPr lang="en-US" sz="2400" dirty="0"/>
          </a:p>
          <a:p>
            <a:pPr marL="342900" indent="-342900">
              <a:buFont typeface="Arial" panose="020B0604020202020204" pitchFamily="34" charset="0"/>
              <a:buChar char="•"/>
            </a:pPr>
            <a:r>
              <a:rPr lang="en-GB" sz="2400" dirty="0"/>
              <a:t>Mandated persons (as defined in the Children First Act 2015) are people who have contact with children and/or families and who, because of their qualifications, training and/or employment role, are in a key position to help protect children from harm</a:t>
            </a:r>
          </a:p>
          <a:p>
            <a:endParaRPr lang="en-GB" sz="2400" dirty="0"/>
          </a:p>
          <a:p>
            <a:pPr marL="342900" indent="-342900">
              <a:buFont typeface="Arial" panose="020B0604020202020204" pitchFamily="34" charset="0"/>
              <a:buChar char="•"/>
            </a:pPr>
            <a:r>
              <a:rPr lang="en-GB" sz="2400" dirty="0"/>
              <a:t>Each Church body should consult the full list of categories who are classified as mandated persons under Schedule 2 of the Children First Act 2015 to establish which members of Church personnel are classified as mandated persons</a:t>
            </a:r>
            <a:endParaRPr lang="en-US" sz="2400" dirty="0"/>
          </a:p>
        </p:txBody>
      </p:sp>
    </p:spTree>
    <p:extLst>
      <p:ext uri="{BB962C8B-B14F-4D97-AF65-F5344CB8AC3E}">
        <p14:creationId xmlns:p14="http://schemas.microsoft.com/office/powerpoint/2010/main" val="277653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9120264" cy="4278094"/>
          </a:xfrm>
          <a:prstGeom prst="rect">
            <a:avLst/>
          </a:prstGeom>
          <a:noFill/>
        </p:spPr>
        <p:txBody>
          <a:bodyPr wrap="square" rtlCol="0">
            <a:spAutoFit/>
          </a:bodyPr>
          <a:lstStyle/>
          <a:p>
            <a:r>
              <a:rPr lang="en-US" sz="3200" b="1" dirty="0">
                <a:solidFill>
                  <a:srgbClr val="0B5323"/>
                </a:solidFill>
              </a:rPr>
              <a:t>                             Mandated Persons</a:t>
            </a:r>
          </a:p>
          <a:p>
            <a:endParaRPr lang="en-US" sz="2400" dirty="0"/>
          </a:p>
          <a:p>
            <a:endParaRPr lang="en-US" sz="2400" dirty="0"/>
          </a:p>
          <a:p>
            <a:r>
              <a:rPr lang="en-US" sz="2400" dirty="0"/>
              <a:t>It should be understood that:</a:t>
            </a:r>
          </a:p>
          <a:p>
            <a:endParaRPr lang="en-US" sz="2400" dirty="0"/>
          </a:p>
          <a:p>
            <a:pPr marL="342900" indent="-342900">
              <a:buFont typeface="Arial" panose="020B0604020202020204" pitchFamily="34" charset="0"/>
              <a:buChar char="•"/>
            </a:pPr>
            <a:r>
              <a:rPr lang="en-GB" sz="2400" dirty="0"/>
              <a:t>All clerics and religious who have any ministry are to be considered mandated persons </a:t>
            </a:r>
          </a:p>
          <a:p>
            <a:pPr marL="342900" indent="-342900">
              <a:buFont typeface="Arial" panose="020B0604020202020204" pitchFamily="34" charset="0"/>
              <a:buChar char="•"/>
            </a:pPr>
            <a:r>
              <a:rPr lang="en-GB" sz="2400" dirty="0"/>
              <a:t>Volunteers are not mandated persons under the Children First Act 2015. However DLPs or Deputy DLPs who are volunteers are classed as mandated persons under Church standards.</a:t>
            </a:r>
          </a:p>
          <a:p>
            <a:endParaRPr lang="en-GB" sz="2400" dirty="0"/>
          </a:p>
        </p:txBody>
      </p:sp>
    </p:spTree>
    <p:extLst>
      <p:ext uri="{BB962C8B-B14F-4D97-AF65-F5344CB8AC3E}">
        <p14:creationId xmlns:p14="http://schemas.microsoft.com/office/powerpoint/2010/main" val="1571638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877</TotalTime>
  <Words>2103</Words>
  <Application>Microsoft Macintosh PowerPoint</Application>
  <PresentationFormat>On-screen Show (4:3)</PresentationFormat>
  <Paragraphs>245</Paragraphs>
  <Slides>44</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Knowing When to Stop</vt:lpstr>
      <vt:lpstr>The Next Part of the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Otis Creative</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210</cp:revision>
  <dcterms:created xsi:type="dcterms:W3CDTF">2011-12-09T20:21:14Z</dcterms:created>
  <dcterms:modified xsi:type="dcterms:W3CDTF">2018-03-02T09:59:07Z</dcterms:modified>
</cp:coreProperties>
</file>