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313" r:id="rId3"/>
    <p:sldId id="365" r:id="rId4"/>
    <p:sldId id="412" r:id="rId5"/>
    <p:sldId id="468" r:id="rId6"/>
    <p:sldId id="384" r:id="rId7"/>
    <p:sldId id="383" r:id="rId8"/>
    <p:sldId id="416" r:id="rId9"/>
    <p:sldId id="418" r:id="rId10"/>
    <p:sldId id="419" r:id="rId11"/>
    <p:sldId id="421" r:id="rId12"/>
    <p:sldId id="422" r:id="rId13"/>
    <p:sldId id="469" r:id="rId14"/>
    <p:sldId id="494" r:id="rId15"/>
    <p:sldId id="495" r:id="rId16"/>
    <p:sldId id="496" r:id="rId17"/>
    <p:sldId id="497" r:id="rId18"/>
    <p:sldId id="498" r:id="rId19"/>
    <p:sldId id="499" r:id="rId20"/>
    <p:sldId id="386" r:id="rId21"/>
    <p:sldId id="470" r:id="rId22"/>
    <p:sldId id="471" r:id="rId23"/>
    <p:sldId id="472" r:id="rId24"/>
    <p:sldId id="473" r:id="rId25"/>
    <p:sldId id="474" r:id="rId26"/>
    <p:sldId id="456" r:id="rId27"/>
    <p:sldId id="453" r:id="rId28"/>
    <p:sldId id="485" r:id="rId29"/>
    <p:sldId id="486" r:id="rId30"/>
    <p:sldId id="457" r:id="rId31"/>
    <p:sldId id="487" r:id="rId32"/>
    <p:sldId id="459" r:id="rId33"/>
    <p:sldId id="488" r:id="rId34"/>
    <p:sldId id="489" r:id="rId35"/>
    <p:sldId id="490" r:id="rId36"/>
    <p:sldId id="491" r:id="rId37"/>
    <p:sldId id="492" r:id="rId38"/>
    <p:sldId id="493" r:id="rId39"/>
    <p:sldId id="460" r:id="rId40"/>
    <p:sldId id="461" r:id="rId41"/>
    <p:sldId id="500" r:id="rId42"/>
    <p:sldId id="501" r:id="rId43"/>
    <p:sldId id="392" r:id="rId44"/>
    <p:sldId id="431" r:id="rId45"/>
    <p:sldId id="433" r:id="rId46"/>
    <p:sldId id="434" r:id="rId47"/>
    <p:sldId id="435" r:id="rId48"/>
    <p:sldId id="436" r:id="rId49"/>
    <p:sldId id="437" r:id="rId50"/>
    <p:sldId id="476" r:id="rId51"/>
    <p:sldId id="475" r:id="rId52"/>
    <p:sldId id="477" r:id="rId53"/>
    <p:sldId id="502" r:id="rId54"/>
    <p:sldId id="478" r:id="rId55"/>
    <p:sldId id="479" r:id="rId56"/>
    <p:sldId id="423" r:id="rId57"/>
    <p:sldId id="428" r:id="rId58"/>
    <p:sldId id="429" r:id="rId59"/>
    <p:sldId id="424" r:id="rId60"/>
    <p:sldId id="425" r:id="rId61"/>
    <p:sldId id="426" r:id="rId62"/>
    <p:sldId id="427" r:id="rId63"/>
    <p:sldId id="455" r:id="rId64"/>
    <p:sldId id="480" r:id="rId65"/>
    <p:sldId id="481" r:id="rId66"/>
    <p:sldId id="482" r:id="rId67"/>
    <p:sldId id="483" r:id="rId68"/>
    <p:sldId id="395"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94674"/>
  </p:normalViewPr>
  <p:slideViewPr>
    <p:cSldViewPr snapToObjects="1" showGuides="1">
      <p:cViewPr varScale="1">
        <p:scale>
          <a:sx n="124" d="100"/>
          <a:sy n="124" d="100"/>
        </p:scale>
        <p:origin x="816" y="168"/>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9/3/18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12</a:t>
            </a:fld>
            <a:endParaRPr lang="en-IE" dirty="0"/>
          </a:p>
        </p:txBody>
      </p:sp>
    </p:spTree>
    <p:extLst>
      <p:ext uri="{BB962C8B-B14F-4D97-AF65-F5344CB8AC3E}">
        <p14:creationId xmlns:p14="http://schemas.microsoft.com/office/powerpoint/2010/main" val="85485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13</a:t>
            </a:fld>
            <a:endParaRPr lang="en-GB" dirty="0"/>
          </a:p>
        </p:txBody>
      </p:sp>
    </p:spTree>
    <p:extLst>
      <p:ext uri="{BB962C8B-B14F-4D97-AF65-F5344CB8AC3E}">
        <p14:creationId xmlns:p14="http://schemas.microsoft.com/office/powerpoint/2010/main" val="368348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dirty="0"/>
          </a:p>
        </p:txBody>
      </p:sp>
    </p:spTree>
    <p:extLst>
      <p:ext uri="{BB962C8B-B14F-4D97-AF65-F5344CB8AC3E}">
        <p14:creationId xmlns:p14="http://schemas.microsoft.com/office/powerpoint/2010/main" val="4282109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3869B18-4382-4193-8CE6-CC1B8F54F69A}" type="slidenum">
              <a:rPr lang="en-IE" smtClean="0"/>
              <a:t>27</a:t>
            </a:fld>
            <a:endParaRPr lang="en-IE" dirty="0"/>
          </a:p>
        </p:txBody>
      </p:sp>
    </p:spTree>
    <p:extLst>
      <p:ext uri="{BB962C8B-B14F-4D97-AF65-F5344CB8AC3E}">
        <p14:creationId xmlns:p14="http://schemas.microsoft.com/office/powerpoint/2010/main" val="251650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29</a:t>
            </a:fld>
            <a:endParaRPr lang="en-IE" dirty="0"/>
          </a:p>
        </p:txBody>
      </p:sp>
    </p:spTree>
    <p:extLst>
      <p:ext uri="{BB962C8B-B14F-4D97-AF65-F5344CB8AC3E}">
        <p14:creationId xmlns:p14="http://schemas.microsoft.com/office/powerpoint/2010/main" val="2816885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30</a:t>
            </a:fld>
            <a:endParaRPr lang="en-IE" dirty="0"/>
          </a:p>
        </p:txBody>
      </p:sp>
    </p:spTree>
    <p:extLst>
      <p:ext uri="{BB962C8B-B14F-4D97-AF65-F5344CB8AC3E}">
        <p14:creationId xmlns:p14="http://schemas.microsoft.com/office/powerpoint/2010/main" val="316434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31</a:t>
            </a:fld>
            <a:endParaRPr lang="en-IE" dirty="0"/>
          </a:p>
        </p:txBody>
      </p:sp>
    </p:spTree>
    <p:extLst>
      <p:ext uri="{BB962C8B-B14F-4D97-AF65-F5344CB8AC3E}">
        <p14:creationId xmlns:p14="http://schemas.microsoft.com/office/powerpoint/2010/main" val="1189584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32</a:t>
            </a:fld>
            <a:endParaRPr lang="en-IE" dirty="0"/>
          </a:p>
        </p:txBody>
      </p:sp>
    </p:spTree>
    <p:extLst>
      <p:ext uri="{BB962C8B-B14F-4D97-AF65-F5344CB8AC3E}">
        <p14:creationId xmlns:p14="http://schemas.microsoft.com/office/powerpoint/2010/main" val="421421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34</a:t>
            </a:fld>
            <a:endParaRPr lang="en-IE" dirty="0"/>
          </a:p>
        </p:txBody>
      </p:sp>
    </p:spTree>
    <p:extLst>
      <p:ext uri="{BB962C8B-B14F-4D97-AF65-F5344CB8AC3E}">
        <p14:creationId xmlns:p14="http://schemas.microsoft.com/office/powerpoint/2010/main" val="428651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37</a:t>
            </a:fld>
            <a:endParaRPr lang="en-IE" dirty="0"/>
          </a:p>
        </p:txBody>
      </p:sp>
    </p:spTree>
    <p:extLst>
      <p:ext uri="{BB962C8B-B14F-4D97-AF65-F5344CB8AC3E}">
        <p14:creationId xmlns:p14="http://schemas.microsoft.com/office/powerpoint/2010/main" val="251423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38</a:t>
            </a:fld>
            <a:endParaRPr lang="en-IE" dirty="0"/>
          </a:p>
        </p:txBody>
      </p:sp>
    </p:spTree>
    <p:extLst>
      <p:ext uri="{BB962C8B-B14F-4D97-AF65-F5344CB8AC3E}">
        <p14:creationId xmlns:p14="http://schemas.microsoft.com/office/powerpoint/2010/main" val="613063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39</a:t>
            </a:fld>
            <a:endParaRPr lang="en-IE" dirty="0"/>
          </a:p>
        </p:txBody>
      </p:sp>
    </p:spTree>
    <p:extLst>
      <p:ext uri="{BB962C8B-B14F-4D97-AF65-F5344CB8AC3E}">
        <p14:creationId xmlns:p14="http://schemas.microsoft.com/office/powerpoint/2010/main" val="166463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40</a:t>
            </a:fld>
            <a:endParaRPr lang="en-IE" dirty="0"/>
          </a:p>
        </p:txBody>
      </p:sp>
    </p:spTree>
    <p:extLst>
      <p:ext uri="{BB962C8B-B14F-4D97-AF65-F5344CB8AC3E}">
        <p14:creationId xmlns:p14="http://schemas.microsoft.com/office/powerpoint/2010/main" val="998792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41</a:t>
            </a:fld>
            <a:endParaRPr lang="en-GB" dirty="0"/>
          </a:p>
        </p:txBody>
      </p:sp>
    </p:spTree>
    <p:extLst>
      <p:ext uri="{BB962C8B-B14F-4D97-AF65-F5344CB8AC3E}">
        <p14:creationId xmlns:p14="http://schemas.microsoft.com/office/powerpoint/2010/main" val="4094956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42</a:t>
            </a:fld>
            <a:endParaRPr lang="en-IE" dirty="0"/>
          </a:p>
        </p:txBody>
      </p:sp>
    </p:spTree>
    <p:extLst>
      <p:ext uri="{BB962C8B-B14F-4D97-AF65-F5344CB8AC3E}">
        <p14:creationId xmlns:p14="http://schemas.microsoft.com/office/powerpoint/2010/main" val="2859644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43</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44</a:t>
            </a:fld>
            <a:endParaRPr lang="en-GB" dirty="0"/>
          </a:p>
        </p:txBody>
      </p:sp>
    </p:spTree>
    <p:extLst>
      <p:ext uri="{BB962C8B-B14F-4D97-AF65-F5344CB8AC3E}">
        <p14:creationId xmlns:p14="http://schemas.microsoft.com/office/powerpoint/2010/main" val="122230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45</a:t>
            </a:fld>
            <a:endParaRPr lang="en-IE" dirty="0"/>
          </a:p>
        </p:txBody>
      </p:sp>
    </p:spTree>
    <p:extLst>
      <p:ext uri="{BB962C8B-B14F-4D97-AF65-F5344CB8AC3E}">
        <p14:creationId xmlns:p14="http://schemas.microsoft.com/office/powerpoint/2010/main" val="1875838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46</a:t>
            </a:fld>
            <a:endParaRPr lang="en-IE" dirty="0"/>
          </a:p>
        </p:txBody>
      </p:sp>
    </p:spTree>
    <p:extLst>
      <p:ext uri="{BB962C8B-B14F-4D97-AF65-F5344CB8AC3E}">
        <p14:creationId xmlns:p14="http://schemas.microsoft.com/office/powerpoint/2010/main" val="13091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dirty="0"/>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47</a:t>
            </a:fld>
            <a:endParaRPr lang="en-IE" dirty="0"/>
          </a:p>
        </p:txBody>
      </p:sp>
    </p:spTree>
    <p:extLst>
      <p:ext uri="{BB962C8B-B14F-4D97-AF65-F5344CB8AC3E}">
        <p14:creationId xmlns:p14="http://schemas.microsoft.com/office/powerpoint/2010/main" val="1344618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48</a:t>
            </a:fld>
            <a:endParaRPr lang="en-IE" dirty="0"/>
          </a:p>
        </p:txBody>
      </p:sp>
    </p:spTree>
    <p:extLst>
      <p:ext uri="{BB962C8B-B14F-4D97-AF65-F5344CB8AC3E}">
        <p14:creationId xmlns:p14="http://schemas.microsoft.com/office/powerpoint/2010/main" val="1081995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49</a:t>
            </a:fld>
            <a:endParaRPr lang="en-IE" dirty="0"/>
          </a:p>
        </p:txBody>
      </p:sp>
    </p:spTree>
    <p:extLst>
      <p:ext uri="{BB962C8B-B14F-4D97-AF65-F5344CB8AC3E}">
        <p14:creationId xmlns:p14="http://schemas.microsoft.com/office/powerpoint/2010/main" val="1564883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50</a:t>
            </a:fld>
            <a:endParaRPr lang="en-GB" dirty="0"/>
          </a:p>
        </p:txBody>
      </p:sp>
    </p:spTree>
    <p:extLst>
      <p:ext uri="{BB962C8B-B14F-4D97-AF65-F5344CB8AC3E}">
        <p14:creationId xmlns:p14="http://schemas.microsoft.com/office/powerpoint/2010/main" val="3115880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51</a:t>
            </a:fld>
            <a:endParaRPr lang="en-GB" dirty="0"/>
          </a:p>
        </p:txBody>
      </p:sp>
    </p:spTree>
    <p:extLst>
      <p:ext uri="{BB962C8B-B14F-4D97-AF65-F5344CB8AC3E}">
        <p14:creationId xmlns:p14="http://schemas.microsoft.com/office/powerpoint/2010/main" val="8551487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52</a:t>
            </a:fld>
            <a:endParaRPr lang="en-GB" dirty="0"/>
          </a:p>
        </p:txBody>
      </p:sp>
    </p:spTree>
    <p:extLst>
      <p:ext uri="{BB962C8B-B14F-4D97-AF65-F5344CB8AC3E}">
        <p14:creationId xmlns:p14="http://schemas.microsoft.com/office/powerpoint/2010/main" val="11756513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53</a:t>
            </a:fld>
            <a:endParaRPr lang="en-GB" dirty="0"/>
          </a:p>
        </p:txBody>
      </p:sp>
    </p:spTree>
    <p:extLst>
      <p:ext uri="{BB962C8B-B14F-4D97-AF65-F5344CB8AC3E}">
        <p14:creationId xmlns:p14="http://schemas.microsoft.com/office/powerpoint/2010/main" val="2553981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54</a:t>
            </a:fld>
            <a:endParaRPr lang="en-GB" dirty="0"/>
          </a:p>
        </p:txBody>
      </p:sp>
    </p:spTree>
    <p:extLst>
      <p:ext uri="{BB962C8B-B14F-4D97-AF65-F5344CB8AC3E}">
        <p14:creationId xmlns:p14="http://schemas.microsoft.com/office/powerpoint/2010/main" val="1362411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55</a:t>
            </a:fld>
            <a:endParaRPr lang="en-GB" dirty="0"/>
          </a:p>
        </p:txBody>
      </p:sp>
    </p:spTree>
    <p:extLst>
      <p:ext uri="{BB962C8B-B14F-4D97-AF65-F5344CB8AC3E}">
        <p14:creationId xmlns:p14="http://schemas.microsoft.com/office/powerpoint/2010/main" val="3857543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56</a:t>
            </a:fld>
            <a:endParaRPr lang="en-GB" dirty="0"/>
          </a:p>
        </p:txBody>
      </p:sp>
    </p:spTree>
    <p:extLst>
      <p:ext uri="{BB962C8B-B14F-4D97-AF65-F5344CB8AC3E}">
        <p14:creationId xmlns:p14="http://schemas.microsoft.com/office/powerpoint/2010/main" val="182072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63</a:t>
            </a:fld>
            <a:endParaRPr lang="en-GB" dirty="0"/>
          </a:p>
        </p:txBody>
      </p:sp>
    </p:spTree>
    <p:extLst>
      <p:ext uri="{BB962C8B-B14F-4D97-AF65-F5344CB8AC3E}">
        <p14:creationId xmlns:p14="http://schemas.microsoft.com/office/powerpoint/2010/main" val="2794464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64</a:t>
            </a:fld>
            <a:endParaRPr lang="en-GB" dirty="0"/>
          </a:p>
        </p:txBody>
      </p:sp>
    </p:spTree>
    <p:extLst>
      <p:ext uri="{BB962C8B-B14F-4D97-AF65-F5344CB8AC3E}">
        <p14:creationId xmlns:p14="http://schemas.microsoft.com/office/powerpoint/2010/main" val="684911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65</a:t>
            </a:fld>
            <a:endParaRPr lang="en-GB" dirty="0"/>
          </a:p>
        </p:txBody>
      </p:sp>
    </p:spTree>
    <p:extLst>
      <p:ext uri="{BB962C8B-B14F-4D97-AF65-F5344CB8AC3E}">
        <p14:creationId xmlns:p14="http://schemas.microsoft.com/office/powerpoint/2010/main" val="2625553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66</a:t>
            </a:fld>
            <a:endParaRPr lang="en-GB" dirty="0"/>
          </a:p>
        </p:txBody>
      </p:sp>
    </p:spTree>
    <p:extLst>
      <p:ext uri="{BB962C8B-B14F-4D97-AF65-F5344CB8AC3E}">
        <p14:creationId xmlns:p14="http://schemas.microsoft.com/office/powerpoint/2010/main" val="3664864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67</a:t>
            </a:fld>
            <a:endParaRPr lang="en-GB" dirty="0"/>
          </a:p>
        </p:txBody>
      </p:sp>
    </p:spTree>
    <p:extLst>
      <p:ext uri="{BB962C8B-B14F-4D97-AF65-F5344CB8AC3E}">
        <p14:creationId xmlns:p14="http://schemas.microsoft.com/office/powerpoint/2010/main" val="324232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68</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291445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solidFill>
                  <a:prstClr val="black"/>
                </a:solidFill>
              </a:rPr>
              <a:pPr eaLnBrk="1" hangingPunct="1">
                <a:defRPr/>
              </a:pPr>
              <a:t>10</a:t>
            </a:fld>
            <a:endParaRPr lang="en-GB" sz="1200" dirty="0">
              <a:solidFill>
                <a:prstClr val="black"/>
              </a:solidFill>
            </a:endParaRPr>
          </a:p>
        </p:txBody>
      </p:sp>
      <p:sp>
        <p:nvSpPr>
          <p:cNvPr id="78850" name="Rectangle 2"/>
          <p:cNvSpPr>
            <a:spLocks noGrp="1" noRot="1" noChangeAspect="1" noChangeArrowheads="1" noTextEdit="1"/>
          </p:cNvSpPr>
          <p:nvPr>
            <p:ph type="sldImg"/>
          </p:nvPr>
        </p:nvSpPr>
        <p:spPr>
          <a:ln/>
          <a:extLst/>
        </p:spPr>
      </p:sp>
      <p:sp>
        <p:nvSpPr>
          <p:cNvPr id="7885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1205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11</a:t>
            </a:fld>
            <a:endParaRPr lang="en-IE" dirty="0"/>
          </a:p>
        </p:txBody>
      </p:sp>
    </p:spTree>
    <p:extLst>
      <p:ext uri="{BB962C8B-B14F-4D97-AF65-F5344CB8AC3E}">
        <p14:creationId xmlns:p14="http://schemas.microsoft.com/office/powerpoint/2010/main" val="112973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feguarding.ie/index.php/guidance-by-rol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safeguarding.ie/images/Pdfs/StandardsDocs/6.2D%20Template%201%20Example%20Child%20Safeguarding%20Statement.doc"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569660"/>
          </a:xfrm>
          <a:prstGeom prst="rect">
            <a:avLst/>
          </a:prstGeom>
          <a:noFill/>
        </p:spPr>
        <p:txBody>
          <a:bodyPr wrap="square" rtlCol="0">
            <a:spAutoFit/>
          </a:bodyPr>
          <a:lstStyle/>
          <a:p>
            <a:r>
              <a:rPr lang="en-US" sz="3200" b="1" dirty="0">
                <a:solidFill>
                  <a:srgbClr val="0B5323"/>
                </a:solidFill>
              </a:rPr>
              <a:t>Governance for Church Authorities</a:t>
            </a:r>
          </a:p>
          <a:p>
            <a:endParaRPr lang="en-US" sz="3200" b="1" dirty="0">
              <a:solidFill>
                <a:srgbClr val="0B5323"/>
              </a:solidFill>
            </a:endParaRPr>
          </a:p>
          <a:p>
            <a:r>
              <a:rPr lang="en-US" sz="3200" b="1" dirty="0">
                <a:solidFill>
                  <a:srgbClr val="0B5323"/>
                </a:solidFill>
              </a:rPr>
              <a:t>5</a:t>
            </a:r>
            <a:r>
              <a:rPr lang="en-US" sz="3200" b="1" baseline="30000" dirty="0">
                <a:solidFill>
                  <a:srgbClr val="0B5323"/>
                </a:solidFill>
              </a:rPr>
              <a:t>th</a:t>
            </a:r>
            <a:r>
              <a:rPr lang="en-US" sz="3200" b="1" dirty="0">
                <a:solidFill>
                  <a:srgbClr val="0B5323"/>
                </a:solidFill>
              </a:rPr>
              <a:t> September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195169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1149" y="404664"/>
            <a:ext cx="6434197" cy="584775"/>
          </a:xfrm>
          <a:prstGeom prst="rect">
            <a:avLst/>
          </a:prstGeom>
          <a:noFill/>
        </p:spPr>
        <p:txBody>
          <a:bodyPr wrap="none" rtlCol="0">
            <a:spAutoFit/>
          </a:bodyPr>
          <a:lstStyle/>
          <a:p>
            <a:r>
              <a:rPr lang="en-US" sz="3200" dirty="0">
                <a:solidFill>
                  <a:srgbClr val="0B5323"/>
                </a:solidFill>
              </a:rPr>
              <a:t>Church Authority-Procedures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342900" lvl="0" indent="-342900">
              <a:buFont typeface="Arial" panose="020B0604020202020204" pitchFamily="34" charset="0"/>
              <a:buChar char="•"/>
            </a:pPr>
            <a:r>
              <a:rPr lang="en-IE" sz="2400" dirty="0"/>
              <a:t>Access to all procedures relevant to Church body you can see the full list here </a:t>
            </a:r>
            <a:r>
              <a:rPr lang="en-IE" sz="2400" dirty="0">
                <a:hlinkClick r:id="rId3"/>
              </a:rPr>
              <a:t>https://www.safeguarding.ie/index.php/guidance-by-roles</a:t>
            </a:r>
            <a:r>
              <a:rPr lang="en-IE" sz="2400" dirty="0"/>
              <a:t> </a:t>
            </a:r>
          </a:p>
          <a:p>
            <a:pPr marL="342900" lvl="0" indent="-342900">
              <a:buFont typeface="Arial" panose="020B0604020202020204" pitchFamily="34" charset="0"/>
              <a:buChar char="•"/>
            </a:pPr>
            <a:r>
              <a:rPr lang="en-IE" sz="2400" dirty="0"/>
              <a:t>In particular: </a:t>
            </a:r>
          </a:p>
          <a:p>
            <a:pPr marL="800100" lvl="1" indent="-342900">
              <a:buFont typeface="Arial" panose="020B0604020202020204" pitchFamily="34" charset="0"/>
              <a:buChar char="•"/>
            </a:pPr>
            <a:r>
              <a:rPr lang="en-IE" sz="2400" dirty="0"/>
              <a:t>Three year safeguarding plan (for those in Categories 1 and 2) (7.2A) this includes</a:t>
            </a:r>
          </a:p>
          <a:p>
            <a:pPr marL="1257300" lvl="2" indent="-342900">
              <a:buFont typeface="Arial" panose="020B0604020202020204" pitchFamily="34" charset="0"/>
              <a:buChar char="•"/>
            </a:pPr>
            <a:r>
              <a:rPr lang="en-IE" sz="2400" dirty="0"/>
              <a:t>Training Plan (5.2B)</a:t>
            </a:r>
          </a:p>
          <a:p>
            <a:pPr marL="1257300" lvl="2" indent="-342900">
              <a:buFont typeface="Arial" panose="020B0604020202020204" pitchFamily="34" charset="0"/>
              <a:buChar char="•"/>
            </a:pPr>
            <a:r>
              <a:rPr lang="en-IE" sz="2400" dirty="0"/>
              <a:t>Communications Plan (6.1A)</a:t>
            </a:r>
          </a:p>
          <a:p>
            <a:pPr marL="800100" lvl="1" indent="-342900">
              <a:buFont typeface="Arial" panose="020B0604020202020204" pitchFamily="34" charset="0"/>
              <a:buChar char="•"/>
            </a:pPr>
            <a:r>
              <a:rPr lang="en-IE" sz="2400" dirty="0"/>
              <a:t>Procedure for annual report to Church Authority (7.1D)</a:t>
            </a:r>
          </a:p>
          <a:p>
            <a:pPr marL="800100" lvl="1" indent="-342900">
              <a:buFont typeface="Arial" panose="020B0604020202020204" pitchFamily="34" charset="0"/>
              <a:buChar char="•"/>
            </a:pPr>
            <a:r>
              <a:rPr lang="en-IE" sz="2400" dirty="0"/>
              <a:t>Notification letter to NBSCCCI (7.1 Template 4 or 5)</a:t>
            </a:r>
          </a:p>
          <a:p>
            <a:pPr marL="800100" lvl="1" indent="-342900">
              <a:buFont typeface="Arial" panose="020B0604020202020204" pitchFamily="34" charset="0"/>
              <a:buChar char="•"/>
            </a:pPr>
            <a:r>
              <a:rPr lang="en-IE" sz="2400" dirty="0"/>
              <a:t>List of all clerics/religious ministering outside of the Church body (1.10A)</a:t>
            </a:r>
          </a:p>
          <a:p>
            <a:pPr marL="800100" lvl="1" indent="-342900">
              <a:buFont typeface="Arial" panose="020B0604020202020204" pitchFamily="34" charset="0"/>
              <a:buChar char="•"/>
            </a:pPr>
            <a:r>
              <a:rPr lang="en-IE" sz="2400" dirty="0"/>
              <a:t>Procedure for Information Sharing (2.3A)</a:t>
            </a:r>
          </a:p>
          <a:p>
            <a:pPr marL="800100" lvl="1" indent="-342900">
              <a:buFont typeface="Arial" panose="020B0604020202020204" pitchFamily="34" charset="0"/>
              <a:buChar char="•"/>
            </a:pPr>
            <a:r>
              <a:rPr lang="en-IE" sz="2400" dirty="0"/>
              <a:t>Procedures to support complainant (3.1A, 3.2B, 3.3A)</a:t>
            </a:r>
          </a:p>
        </p:txBody>
      </p:sp>
    </p:spTree>
    <p:extLst>
      <p:ext uri="{BB962C8B-B14F-4D97-AF65-F5344CB8AC3E}">
        <p14:creationId xmlns:p14="http://schemas.microsoft.com/office/powerpoint/2010/main" val="120765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527171" cy="584775"/>
          </a:xfrm>
          <a:prstGeom prst="rect">
            <a:avLst/>
          </a:prstGeom>
          <a:noFill/>
        </p:spPr>
        <p:txBody>
          <a:bodyPr wrap="none" rtlCol="0">
            <a:spAutoFit/>
          </a:bodyPr>
          <a:lstStyle/>
          <a:p>
            <a:r>
              <a:rPr lang="en-US" sz="3200" dirty="0">
                <a:solidFill>
                  <a:srgbClr val="0B5323"/>
                </a:solidFill>
              </a:rPr>
              <a:t>Church Authority- 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800100" lvl="1" indent="-342900">
              <a:buFont typeface="Arial" panose="020B0604020202020204" pitchFamily="34" charset="0"/>
              <a:buChar char="•"/>
            </a:pPr>
            <a:r>
              <a:rPr lang="en-IE" sz="2400" dirty="0"/>
              <a:t>Procedure for Informing Respondent (4.2A)</a:t>
            </a:r>
          </a:p>
          <a:p>
            <a:pPr marL="800100" lvl="1" indent="-342900">
              <a:buFont typeface="Arial" panose="020B0604020202020204" pitchFamily="34" charset="0"/>
              <a:buChar char="•"/>
            </a:pPr>
            <a:r>
              <a:rPr lang="en-IE" sz="2400" dirty="0"/>
              <a:t>Conducting a risk assessment to produce interim management plan (4.2B)</a:t>
            </a:r>
          </a:p>
          <a:p>
            <a:pPr marL="800100" lvl="1" indent="-342900">
              <a:buFont typeface="Arial" panose="020B0604020202020204" pitchFamily="34" charset="0"/>
              <a:buChar char="•"/>
            </a:pPr>
            <a:r>
              <a:rPr lang="en-IE" sz="2400" dirty="0"/>
              <a:t>Canonical Processes (4.2C, 4.3A, 4.3B, 4.3C, 4.3D, 4.3E, 4.4A, 4.4C)</a:t>
            </a:r>
          </a:p>
          <a:p>
            <a:pPr marL="800100" lvl="1" indent="-342900">
              <a:buFont typeface="Arial" panose="020B0604020202020204" pitchFamily="34" charset="0"/>
              <a:buChar char="•"/>
            </a:pPr>
            <a:r>
              <a:rPr lang="en-IE" sz="2400" dirty="0"/>
              <a:t>Procedure for clinical risk assessment (4.4B)</a:t>
            </a:r>
          </a:p>
          <a:p>
            <a:pPr marL="800100" lvl="1" indent="-342900">
              <a:buFont typeface="Arial" panose="020B0604020202020204" pitchFamily="34" charset="0"/>
              <a:buChar char="•"/>
            </a:pPr>
            <a:r>
              <a:rPr lang="en-IE" sz="2400" dirty="0"/>
              <a:t>Procedure for accessing support (5.6A)</a:t>
            </a:r>
          </a:p>
          <a:p>
            <a:pPr marL="800100" lvl="1" indent="-342900">
              <a:buFont typeface="Arial" panose="020B0604020202020204" pitchFamily="34" charset="0"/>
              <a:buChar char="•"/>
            </a:pPr>
            <a:r>
              <a:rPr lang="en-IE" sz="2400" b="1" dirty="0"/>
              <a:t>List of Mandated Persons (2.1L)</a:t>
            </a:r>
          </a:p>
          <a:p>
            <a:pPr marL="800100" lvl="1" indent="-342900">
              <a:buFont typeface="Arial" panose="020B0604020202020204" pitchFamily="34" charset="0"/>
              <a:buChar char="•"/>
            </a:pPr>
            <a:r>
              <a:rPr lang="en-IE" sz="2400" b="1" dirty="0"/>
              <a:t>Child Safeguarding Statement (For those who have ministry with children) (6.1D)</a:t>
            </a:r>
          </a:p>
          <a:p>
            <a:pPr marL="800100" lvl="1" indent="-342900">
              <a:buFont typeface="Arial" panose="020B0604020202020204" pitchFamily="34" charset="0"/>
              <a:buChar char="•"/>
            </a:pPr>
            <a:r>
              <a:rPr lang="en-IE" sz="2400" b="1" dirty="0"/>
              <a:t>Reporting Procedure (2.1A)</a:t>
            </a:r>
          </a:p>
          <a:p>
            <a:pPr marL="800100" lvl="1" indent="-342900">
              <a:buFont typeface="Arial" panose="020B0604020202020204" pitchFamily="34" charset="0"/>
              <a:buChar char="•"/>
            </a:pPr>
            <a:r>
              <a:rPr lang="en-IE" sz="2400" b="1" dirty="0"/>
              <a:t>Visiting Clergy/religious procedure (1.1C)</a:t>
            </a:r>
          </a:p>
          <a:p>
            <a:pPr lvl="1"/>
            <a:endParaRPr lang="en-IE" sz="2400" b="1" dirty="0"/>
          </a:p>
        </p:txBody>
      </p:sp>
    </p:spTree>
    <p:extLst>
      <p:ext uri="{BB962C8B-B14F-4D97-AF65-F5344CB8AC3E}">
        <p14:creationId xmlns:p14="http://schemas.microsoft.com/office/powerpoint/2010/main" val="158776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Information Sharing</a:t>
            </a:r>
          </a:p>
          <a:p>
            <a:pPr algn="ctr"/>
            <a:endParaRPr lang="en-US" sz="3200" b="1" dirty="0">
              <a:solidFill>
                <a:srgbClr val="0B5323"/>
              </a:solidFill>
            </a:endParaRPr>
          </a:p>
        </p:txBody>
      </p:sp>
    </p:spTree>
    <p:extLst>
      <p:ext uri="{BB962C8B-B14F-4D97-AF65-F5344CB8AC3E}">
        <p14:creationId xmlns:p14="http://schemas.microsoft.com/office/powerpoint/2010/main" val="133920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3970318"/>
          </a:xfrm>
          <a:prstGeom prst="rect">
            <a:avLst/>
          </a:prstGeom>
          <a:noFill/>
        </p:spPr>
        <p:txBody>
          <a:bodyPr wrap="square" rtlCol="0">
            <a:spAutoFit/>
          </a:bodyPr>
          <a:lstStyle/>
          <a:p>
            <a:r>
              <a:rPr lang="en-GB" sz="2800" dirty="0"/>
              <a:t>The effective protection of a child often depends on the willingness of people to share and exchange relevant information appropriately. </a:t>
            </a:r>
          </a:p>
          <a:p>
            <a:endParaRPr lang="en-GB" sz="2800" dirty="0"/>
          </a:p>
          <a:p>
            <a:r>
              <a:rPr lang="en-GB" sz="2800" dirty="0"/>
              <a:t>It is critical that there is a clear understanding of the Church authority’s professional and legal responsibilities with regard to data protection, confidentiality and the exchange of information. </a:t>
            </a:r>
          </a:p>
          <a:p>
            <a:endParaRPr lang="en-GB" sz="2800" dirty="0"/>
          </a:p>
        </p:txBody>
      </p:sp>
      <p:sp>
        <p:nvSpPr>
          <p:cNvPr id="4" name="TextBox 3">
            <a:extLst>
              <a:ext uri="{FF2B5EF4-FFF2-40B4-BE49-F238E27FC236}">
                <a16:creationId xmlns:a16="http://schemas.microsoft.com/office/drawing/2014/main" id="{27B3ACCE-933E-224A-80D1-12A51223DA81}"/>
              </a:ext>
            </a:extLst>
          </p:cNvPr>
          <p:cNvSpPr txBox="1"/>
          <p:nvPr/>
        </p:nvSpPr>
        <p:spPr>
          <a:xfrm>
            <a:off x="1547664" y="404664"/>
            <a:ext cx="6695872" cy="584775"/>
          </a:xfrm>
          <a:prstGeom prst="rect">
            <a:avLst/>
          </a:prstGeom>
          <a:noFill/>
        </p:spPr>
        <p:txBody>
          <a:bodyPr wrap="none" rtlCol="0">
            <a:spAutoFit/>
          </a:bodyPr>
          <a:lstStyle/>
          <a:p>
            <a:r>
              <a:rPr lang="en-US" sz="3200" dirty="0">
                <a:solidFill>
                  <a:srgbClr val="0B5323"/>
                </a:solidFill>
              </a:rPr>
              <a:t>Why do we need to share information?</a:t>
            </a:r>
          </a:p>
        </p:txBody>
      </p:sp>
    </p:spTree>
    <p:extLst>
      <p:ext uri="{BB962C8B-B14F-4D97-AF65-F5344CB8AC3E}">
        <p14:creationId xmlns:p14="http://schemas.microsoft.com/office/powerpoint/2010/main" val="44356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3847207"/>
          </a:xfrm>
          <a:prstGeom prst="rect">
            <a:avLst/>
          </a:prstGeom>
          <a:noFill/>
        </p:spPr>
        <p:txBody>
          <a:bodyPr wrap="square" rtlCol="0">
            <a:spAutoFit/>
          </a:bodyPr>
          <a:lstStyle/>
          <a:p>
            <a:endParaRPr lang="en-GB" sz="2800" dirty="0"/>
          </a:p>
          <a:p>
            <a:pPr algn="ctr"/>
            <a:r>
              <a:rPr lang="en-GB" sz="2400" dirty="0"/>
              <a:t>The deficiencies in both internal and external communication of essential child protection information by various Church authorities has been identified and criticised in a number of statutory reports, including the Ryan Report, the Ferns Report, the Report of the Commission of Investigation into the Catholic Archdiocese of Dublin (the Murphy Report), and the Cloyne Report. It is essential that the lessons from these reports are learned, and that improvements result in the sharing of information. </a:t>
            </a:r>
          </a:p>
        </p:txBody>
      </p:sp>
      <p:sp>
        <p:nvSpPr>
          <p:cNvPr id="3" name="TextBox 2">
            <a:extLst>
              <a:ext uri="{FF2B5EF4-FFF2-40B4-BE49-F238E27FC236}">
                <a16:creationId xmlns:a16="http://schemas.microsoft.com/office/drawing/2014/main" id="{979BDF0E-FE4F-524D-9B5E-EF7E12593F93}"/>
              </a:ext>
            </a:extLst>
          </p:cNvPr>
          <p:cNvSpPr txBox="1"/>
          <p:nvPr/>
        </p:nvSpPr>
        <p:spPr>
          <a:xfrm>
            <a:off x="1547664" y="404664"/>
            <a:ext cx="6695872" cy="584775"/>
          </a:xfrm>
          <a:prstGeom prst="rect">
            <a:avLst/>
          </a:prstGeom>
          <a:noFill/>
        </p:spPr>
        <p:txBody>
          <a:bodyPr wrap="none" rtlCol="0">
            <a:spAutoFit/>
          </a:bodyPr>
          <a:lstStyle/>
          <a:p>
            <a:r>
              <a:rPr lang="en-US" sz="3200" dirty="0">
                <a:solidFill>
                  <a:srgbClr val="0B5323"/>
                </a:solidFill>
              </a:rPr>
              <a:t>Why do we need to share information?</a:t>
            </a:r>
          </a:p>
        </p:txBody>
      </p:sp>
    </p:spTree>
    <p:extLst>
      <p:ext uri="{BB962C8B-B14F-4D97-AF65-F5344CB8AC3E}">
        <p14:creationId xmlns:p14="http://schemas.microsoft.com/office/powerpoint/2010/main" val="320465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227404" cy="4708981"/>
          </a:xfrm>
          <a:prstGeom prst="rect">
            <a:avLst/>
          </a:prstGeom>
          <a:noFill/>
        </p:spPr>
        <p:txBody>
          <a:bodyPr wrap="square" rtlCol="0">
            <a:spAutoFit/>
          </a:bodyPr>
          <a:lstStyle/>
          <a:p>
            <a:r>
              <a:rPr lang="en-GB" sz="2400" dirty="0"/>
              <a:t>Sharing with the statutory authorities</a:t>
            </a:r>
          </a:p>
          <a:p>
            <a:r>
              <a:rPr lang="en-GB" dirty="0"/>
              <a:t>All allegations, suspicions concerns or knowledge regarding child abuse that meet the threshold for reporting must be passed to the statutory authorities (Guidance 2.1A). Disclosure should include names, addresses, details of the allegations, and if the respondent has made an admission, where this information is available. </a:t>
            </a:r>
            <a:endParaRPr lang="en-GB" sz="2400" dirty="0"/>
          </a:p>
          <a:p>
            <a:endParaRPr lang="en-GB" sz="2400" dirty="0"/>
          </a:p>
          <a:p>
            <a:r>
              <a:rPr lang="en-GB" sz="2400" dirty="0"/>
              <a:t>Sharing information with the NBSCCCI</a:t>
            </a:r>
          </a:p>
          <a:p>
            <a:r>
              <a:rPr lang="en-GB" dirty="0"/>
              <a:t>Once the Church authority has signed the data processing deeds, information must be shared with the NBSCCCI for these three purposes: </a:t>
            </a:r>
            <a:endParaRPr lang="en-GB" sz="2400" dirty="0"/>
          </a:p>
          <a:p>
            <a:r>
              <a:rPr lang="en-GB" dirty="0"/>
              <a:t>a. Maintaining records of all allegations notified to it for monitoring purposes</a:t>
            </a:r>
            <a:endParaRPr lang="en-GB" sz="2400" dirty="0"/>
          </a:p>
          <a:p>
            <a:r>
              <a:rPr lang="en-GB" dirty="0"/>
              <a:t>b. Retaining records relating to advice offered directly or through the NCMC; </a:t>
            </a:r>
            <a:endParaRPr lang="en-GB" sz="2400" dirty="0"/>
          </a:p>
          <a:p>
            <a:r>
              <a:rPr lang="en-GB" dirty="0"/>
              <a:t>c. Accessing records for audit function and cannot retain and/or use the personal information accessed during its audit for further purposes. </a:t>
            </a:r>
            <a:endParaRPr lang="en-GB" sz="2400" dirty="0"/>
          </a:p>
          <a:p>
            <a:endParaRPr lang="en-GB" sz="2400" dirty="0"/>
          </a:p>
          <a:p>
            <a:endParaRPr lang="en-GB" sz="2400" dirty="0"/>
          </a:p>
        </p:txBody>
      </p:sp>
      <p:sp>
        <p:nvSpPr>
          <p:cNvPr id="3" name="TextBox 2">
            <a:extLst>
              <a:ext uri="{FF2B5EF4-FFF2-40B4-BE49-F238E27FC236}">
                <a16:creationId xmlns:a16="http://schemas.microsoft.com/office/drawing/2014/main" id="{979BDF0E-FE4F-524D-9B5E-EF7E12593F93}"/>
              </a:ext>
            </a:extLst>
          </p:cNvPr>
          <p:cNvSpPr txBox="1"/>
          <p:nvPr/>
        </p:nvSpPr>
        <p:spPr>
          <a:xfrm>
            <a:off x="827584" y="404664"/>
            <a:ext cx="7787966" cy="584775"/>
          </a:xfrm>
          <a:prstGeom prst="rect">
            <a:avLst/>
          </a:prstGeom>
          <a:noFill/>
        </p:spPr>
        <p:txBody>
          <a:bodyPr wrap="none" rtlCol="0">
            <a:spAutoFit/>
          </a:bodyPr>
          <a:lstStyle/>
          <a:p>
            <a:r>
              <a:rPr lang="en-US" sz="3200" dirty="0">
                <a:solidFill>
                  <a:srgbClr val="0B5323"/>
                </a:solidFill>
              </a:rPr>
              <a:t>Situations when information must be shared</a:t>
            </a:r>
          </a:p>
        </p:txBody>
      </p:sp>
    </p:spTree>
    <p:extLst>
      <p:ext uri="{BB962C8B-B14F-4D97-AF65-F5344CB8AC3E}">
        <p14:creationId xmlns:p14="http://schemas.microsoft.com/office/powerpoint/2010/main" val="418559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79213"/>
            <a:ext cx="8227404" cy="5170646"/>
          </a:xfrm>
          <a:prstGeom prst="rect">
            <a:avLst/>
          </a:prstGeom>
          <a:noFill/>
        </p:spPr>
        <p:txBody>
          <a:bodyPr wrap="square" rtlCol="0">
            <a:spAutoFit/>
          </a:bodyPr>
          <a:lstStyle/>
          <a:p>
            <a:r>
              <a:rPr lang="en-GB" sz="2400" dirty="0"/>
              <a:t>As part of an investigation by the statutory authorities</a:t>
            </a:r>
          </a:p>
          <a:p>
            <a:endParaRPr lang="en-GB" dirty="0"/>
          </a:p>
          <a:p>
            <a:r>
              <a:rPr lang="en-GB" sz="2400" dirty="0"/>
              <a:t>During the course of an investigation, if the </a:t>
            </a:r>
            <a:r>
              <a:rPr lang="en-GB" sz="2400" dirty="0" err="1"/>
              <a:t>Gardai</a:t>
            </a:r>
            <a:r>
              <a:rPr lang="en-GB" sz="2400" dirty="0"/>
              <a:t>́/PSNI request information from a file, every effort should be made to cooperate. However, careful consideration should be given to sharing the following without consent: </a:t>
            </a:r>
          </a:p>
          <a:p>
            <a:endParaRPr lang="en-GB" sz="2400" dirty="0"/>
          </a:p>
          <a:p>
            <a:pPr marL="285750" indent="-285750">
              <a:buFontTx/>
              <a:buChar char="-"/>
            </a:pPr>
            <a:r>
              <a:rPr lang="en-GB" sz="2400" dirty="0"/>
              <a:t> Legal advice obtained by the Church authority may be privileged and may not be shared without the consent of the Church authority; </a:t>
            </a:r>
          </a:p>
          <a:p>
            <a:endParaRPr lang="en-GB" sz="2400" dirty="0"/>
          </a:p>
          <a:p>
            <a:r>
              <a:rPr lang="en-GB" sz="2400" dirty="0"/>
              <a:t>-  Assessment reports may require the permission of the author and the respondent </a:t>
            </a:r>
          </a:p>
          <a:p>
            <a:endParaRPr lang="en-GB" sz="2400" dirty="0"/>
          </a:p>
        </p:txBody>
      </p:sp>
      <p:sp>
        <p:nvSpPr>
          <p:cNvPr id="3" name="TextBox 2">
            <a:extLst>
              <a:ext uri="{FF2B5EF4-FFF2-40B4-BE49-F238E27FC236}">
                <a16:creationId xmlns:a16="http://schemas.microsoft.com/office/drawing/2014/main" id="{979BDF0E-FE4F-524D-9B5E-EF7E12593F93}"/>
              </a:ext>
            </a:extLst>
          </p:cNvPr>
          <p:cNvSpPr txBox="1"/>
          <p:nvPr/>
        </p:nvSpPr>
        <p:spPr>
          <a:xfrm>
            <a:off x="1043608" y="332656"/>
            <a:ext cx="7341946" cy="584775"/>
          </a:xfrm>
          <a:prstGeom prst="rect">
            <a:avLst/>
          </a:prstGeom>
          <a:noFill/>
        </p:spPr>
        <p:txBody>
          <a:bodyPr wrap="none" rtlCol="0">
            <a:spAutoFit/>
          </a:bodyPr>
          <a:lstStyle/>
          <a:p>
            <a:r>
              <a:rPr lang="en-US" sz="3200" dirty="0">
                <a:solidFill>
                  <a:srgbClr val="0B5323"/>
                </a:solidFill>
              </a:rPr>
              <a:t>Situations when information can be shared</a:t>
            </a:r>
          </a:p>
        </p:txBody>
      </p:sp>
    </p:spTree>
    <p:extLst>
      <p:ext uri="{BB962C8B-B14F-4D97-AF65-F5344CB8AC3E}">
        <p14:creationId xmlns:p14="http://schemas.microsoft.com/office/powerpoint/2010/main" val="17283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8227404" cy="4462760"/>
          </a:xfrm>
          <a:prstGeom prst="rect">
            <a:avLst/>
          </a:prstGeom>
          <a:noFill/>
        </p:spPr>
        <p:txBody>
          <a:bodyPr wrap="square" rtlCol="0">
            <a:spAutoFit/>
          </a:bodyPr>
          <a:lstStyle/>
          <a:p>
            <a:r>
              <a:rPr lang="en-GB" sz="2400" dirty="0"/>
              <a:t>Between Church bodies</a:t>
            </a:r>
          </a:p>
          <a:p>
            <a:r>
              <a:rPr lang="en-GB" sz="2000" dirty="0"/>
              <a:t>There may be occasions when information between Church bodies is required. </a:t>
            </a:r>
          </a:p>
          <a:p>
            <a:endParaRPr lang="en-GB" sz="2000" dirty="0"/>
          </a:p>
          <a:p>
            <a:r>
              <a:rPr lang="en-GB" sz="2000" dirty="0"/>
              <a:t>Under canon law, faculties to minister as a priest in public can only be granted by a bishop. </a:t>
            </a:r>
          </a:p>
          <a:p>
            <a:endParaRPr lang="en-GB" sz="2000" dirty="0"/>
          </a:p>
          <a:p>
            <a:r>
              <a:rPr lang="en-GB" sz="2000" dirty="0"/>
              <a:t>It is therefore appropriate that information is shared between a provincial of an ordained cleric from a religious order/congregation when an allegation of child abuse is made against that priest, so that the bishop can determine whether or not to withdraw faculties. </a:t>
            </a:r>
          </a:p>
          <a:p>
            <a:endParaRPr lang="en-GB" sz="2000" dirty="0"/>
          </a:p>
          <a:p>
            <a:r>
              <a:rPr lang="en-GB" sz="2000" dirty="0"/>
              <a:t>As each of these situations is unique, the decision whether and what to share with another Church body will be on a case-by-case basis. </a:t>
            </a:r>
          </a:p>
        </p:txBody>
      </p:sp>
      <p:sp>
        <p:nvSpPr>
          <p:cNvPr id="3" name="TextBox 2">
            <a:extLst>
              <a:ext uri="{FF2B5EF4-FFF2-40B4-BE49-F238E27FC236}">
                <a16:creationId xmlns:a16="http://schemas.microsoft.com/office/drawing/2014/main" id="{979BDF0E-FE4F-524D-9B5E-EF7E12593F93}"/>
              </a:ext>
            </a:extLst>
          </p:cNvPr>
          <p:cNvSpPr txBox="1"/>
          <p:nvPr/>
        </p:nvSpPr>
        <p:spPr>
          <a:xfrm>
            <a:off x="1043608" y="332656"/>
            <a:ext cx="7341946" cy="584775"/>
          </a:xfrm>
          <a:prstGeom prst="rect">
            <a:avLst/>
          </a:prstGeom>
          <a:noFill/>
        </p:spPr>
        <p:txBody>
          <a:bodyPr wrap="none" rtlCol="0">
            <a:spAutoFit/>
          </a:bodyPr>
          <a:lstStyle/>
          <a:p>
            <a:r>
              <a:rPr lang="en-US" sz="3200" dirty="0">
                <a:solidFill>
                  <a:srgbClr val="0B5323"/>
                </a:solidFill>
              </a:rPr>
              <a:t>Situations when information can be shared</a:t>
            </a:r>
          </a:p>
        </p:txBody>
      </p:sp>
    </p:spTree>
    <p:extLst>
      <p:ext uri="{BB962C8B-B14F-4D97-AF65-F5344CB8AC3E}">
        <p14:creationId xmlns:p14="http://schemas.microsoft.com/office/powerpoint/2010/main" val="3499106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700808"/>
            <a:ext cx="8227404"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Does the recipient have a legitimate interest in receiving this information? </a:t>
            </a:r>
          </a:p>
          <a:p>
            <a:pPr marL="285750" indent="-285750">
              <a:buFont typeface="Arial" panose="020B0604020202020204" pitchFamily="34" charset="0"/>
              <a:buChar char="•"/>
            </a:pPr>
            <a:r>
              <a:rPr lang="en-GB" sz="2400" dirty="0"/>
              <a:t>What is the justification for sharing information? </a:t>
            </a:r>
          </a:p>
          <a:p>
            <a:pPr marL="285750" indent="-285750">
              <a:buFont typeface="Arial" panose="020B0604020202020204" pitchFamily="34" charset="0"/>
              <a:buChar char="•"/>
            </a:pPr>
            <a:r>
              <a:rPr lang="en-GB" sz="2400" dirty="0"/>
              <a:t>Is there a risk of harm to an identified or unidentified child if such information is not shared? </a:t>
            </a:r>
          </a:p>
          <a:p>
            <a:pPr marL="285750" indent="-285750">
              <a:buFont typeface="Arial" panose="020B0604020202020204" pitchFamily="34" charset="0"/>
              <a:buChar char="•"/>
            </a:pPr>
            <a:r>
              <a:rPr lang="en-GB" sz="2400" dirty="0"/>
              <a:t>Can permission be obtained from the respondent to share information? </a:t>
            </a:r>
          </a:p>
          <a:p>
            <a:pPr marL="285750" indent="-285750">
              <a:buFont typeface="Arial" panose="020B0604020202020204" pitchFamily="34" charset="0"/>
              <a:buChar char="•"/>
            </a:pPr>
            <a:r>
              <a:rPr lang="en-GB" sz="2400" dirty="0"/>
              <a:t>Should the respondent be informed that the information is being shared? </a:t>
            </a:r>
          </a:p>
          <a:p>
            <a:pPr marL="285750" indent="-285750">
              <a:buFont typeface="Arial" panose="020B0604020202020204" pitchFamily="34" charset="0"/>
              <a:buChar char="•"/>
            </a:pPr>
            <a:r>
              <a:rPr lang="en-GB" sz="2400" dirty="0"/>
              <a:t>Is the respondent in public ministry as a priest and has faculties from the bishop? </a:t>
            </a:r>
          </a:p>
          <a:p>
            <a:pPr marL="285750" indent="-285750">
              <a:buFont typeface="Arial" panose="020B0604020202020204" pitchFamily="34" charset="0"/>
              <a:buChar char="•"/>
            </a:pPr>
            <a:r>
              <a:rPr lang="en-GB" sz="2400" dirty="0"/>
              <a:t>Is the respondent in the public ministry of a Church body? </a:t>
            </a:r>
          </a:p>
          <a:p>
            <a:pPr marL="285750" indent="-285750">
              <a:buFont typeface="Arial" panose="020B0604020202020204" pitchFamily="34" charset="0"/>
              <a:buChar char="•"/>
            </a:pPr>
            <a:r>
              <a:rPr lang="en-GB" sz="2400" dirty="0"/>
              <a:t>Should information about the complainant be redacted</a:t>
            </a:r>
            <a:r>
              <a:rPr lang="en-GB" dirty="0"/>
              <a:t>? </a:t>
            </a:r>
          </a:p>
        </p:txBody>
      </p:sp>
      <p:sp>
        <p:nvSpPr>
          <p:cNvPr id="3" name="TextBox 2">
            <a:extLst>
              <a:ext uri="{FF2B5EF4-FFF2-40B4-BE49-F238E27FC236}">
                <a16:creationId xmlns:a16="http://schemas.microsoft.com/office/drawing/2014/main" id="{979BDF0E-FE4F-524D-9B5E-EF7E12593F93}"/>
              </a:ext>
            </a:extLst>
          </p:cNvPr>
          <p:cNvSpPr txBox="1"/>
          <p:nvPr/>
        </p:nvSpPr>
        <p:spPr>
          <a:xfrm>
            <a:off x="1043608" y="332656"/>
            <a:ext cx="6652783" cy="1077218"/>
          </a:xfrm>
          <a:prstGeom prst="rect">
            <a:avLst/>
          </a:prstGeom>
          <a:noFill/>
        </p:spPr>
        <p:txBody>
          <a:bodyPr wrap="none" rtlCol="0">
            <a:spAutoFit/>
          </a:bodyPr>
          <a:lstStyle/>
          <a:p>
            <a:pPr algn="ctr"/>
            <a:r>
              <a:rPr lang="en-US" sz="3200" dirty="0">
                <a:solidFill>
                  <a:srgbClr val="0B5323"/>
                </a:solidFill>
              </a:rPr>
              <a:t>Questions which may help making this </a:t>
            </a:r>
          </a:p>
          <a:p>
            <a:pPr algn="ctr"/>
            <a:r>
              <a:rPr lang="en-US" sz="3200" dirty="0">
                <a:solidFill>
                  <a:srgbClr val="0B5323"/>
                </a:solidFill>
              </a:rPr>
              <a:t>determination</a:t>
            </a:r>
          </a:p>
        </p:txBody>
      </p:sp>
    </p:spTree>
    <p:extLst>
      <p:ext uri="{BB962C8B-B14F-4D97-AF65-F5344CB8AC3E}">
        <p14:creationId xmlns:p14="http://schemas.microsoft.com/office/powerpoint/2010/main" val="689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Introductions and Prayer</a:t>
            </a:r>
          </a:p>
          <a:p>
            <a:endParaRPr lang="en-US" sz="3200" b="1" dirty="0">
              <a:solidFill>
                <a:srgbClr val="0B5323"/>
              </a:solidFill>
            </a:endParaRPr>
          </a:p>
          <a:p>
            <a:r>
              <a:rPr lang="en-US" sz="3200" b="1" dirty="0">
                <a:solidFill>
                  <a:srgbClr val="0B5323"/>
                </a:solidFill>
              </a:rPr>
              <a:t>Teresa Devlin</a:t>
            </a:r>
          </a:p>
        </p:txBody>
      </p:sp>
    </p:spTree>
    <p:extLst>
      <p:ext uri="{BB962C8B-B14F-4D97-AF65-F5344CB8AC3E}">
        <p14:creationId xmlns:p14="http://schemas.microsoft.com/office/powerpoint/2010/main" val="39572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62691"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Break</a:t>
            </a:r>
          </a:p>
        </p:txBody>
      </p:sp>
    </p:spTree>
    <p:extLst>
      <p:ext uri="{BB962C8B-B14F-4D97-AF65-F5344CB8AC3E}">
        <p14:creationId xmlns:p14="http://schemas.microsoft.com/office/powerpoint/2010/main" val="253463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584775"/>
          </a:xfrm>
          <a:prstGeom prst="rect">
            <a:avLst/>
          </a:prstGeom>
          <a:noFill/>
        </p:spPr>
        <p:txBody>
          <a:bodyPr wrap="square" rtlCol="0">
            <a:spAutoFit/>
          </a:bodyPr>
          <a:lstStyle/>
          <a:p>
            <a:pPr algn="ctr"/>
            <a:r>
              <a:rPr lang="en-US" sz="3200" b="1" dirty="0">
                <a:solidFill>
                  <a:srgbClr val="0B5323"/>
                </a:solidFill>
              </a:rPr>
              <a:t>Sharing Resources</a:t>
            </a:r>
          </a:p>
        </p:txBody>
      </p:sp>
    </p:spTree>
    <p:extLst>
      <p:ext uri="{BB962C8B-B14F-4D97-AF65-F5344CB8AC3E}">
        <p14:creationId xmlns:p14="http://schemas.microsoft.com/office/powerpoint/2010/main" val="2823818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348880"/>
            <a:ext cx="7668344" cy="1815882"/>
          </a:xfrm>
          <a:prstGeom prst="rect">
            <a:avLst/>
          </a:prstGeom>
          <a:noFill/>
        </p:spPr>
        <p:txBody>
          <a:bodyPr wrap="square" rtlCol="0">
            <a:spAutoFit/>
          </a:bodyPr>
          <a:lstStyle/>
          <a:p>
            <a:pPr marL="457200" indent="-457200">
              <a:buFont typeface="Arial" panose="020B0604020202020204" pitchFamily="34" charset="0"/>
              <a:buChar char="•"/>
            </a:pPr>
            <a:r>
              <a:rPr lang="en-IE" sz="2800" dirty="0"/>
              <a:t>Limited resources (financial and personnel)</a:t>
            </a:r>
          </a:p>
          <a:p>
            <a:pPr marL="457200" indent="-457200">
              <a:buFont typeface="Arial" panose="020B0604020202020204" pitchFamily="34" charset="0"/>
              <a:buChar char="•"/>
            </a:pPr>
            <a:r>
              <a:rPr lang="en-IE" sz="2800" dirty="0"/>
              <a:t>Utilising experience</a:t>
            </a:r>
          </a:p>
          <a:p>
            <a:pPr marL="457200" indent="-457200">
              <a:buFont typeface="Arial" panose="020B0604020202020204" pitchFamily="34" charset="0"/>
              <a:buChar char="•"/>
            </a:pPr>
            <a:r>
              <a:rPr lang="en-IE" sz="2800" dirty="0"/>
              <a:t>Consistency</a:t>
            </a:r>
          </a:p>
          <a:p>
            <a:pPr marL="457200" indent="-457200">
              <a:buFont typeface="Arial" panose="020B0604020202020204" pitchFamily="34" charset="0"/>
              <a:buChar char="•"/>
            </a:pPr>
            <a:r>
              <a:rPr lang="en-IE" sz="2800" dirty="0"/>
              <a:t>Reducing the industry</a:t>
            </a:r>
          </a:p>
        </p:txBody>
      </p:sp>
      <p:sp>
        <p:nvSpPr>
          <p:cNvPr id="3" name="TextBox 2"/>
          <p:cNvSpPr txBox="1"/>
          <p:nvPr/>
        </p:nvSpPr>
        <p:spPr>
          <a:xfrm>
            <a:off x="774653" y="332656"/>
            <a:ext cx="3843937" cy="584775"/>
          </a:xfrm>
          <a:prstGeom prst="rect">
            <a:avLst/>
          </a:prstGeom>
          <a:noFill/>
        </p:spPr>
        <p:txBody>
          <a:bodyPr wrap="none" rtlCol="0">
            <a:spAutoFit/>
          </a:bodyPr>
          <a:lstStyle/>
          <a:p>
            <a:r>
              <a:rPr lang="en-US" sz="3200" dirty="0">
                <a:solidFill>
                  <a:srgbClr val="0B5323"/>
                </a:solidFill>
              </a:rPr>
              <a:t>Why share resources?</a:t>
            </a:r>
          </a:p>
        </p:txBody>
      </p:sp>
    </p:spTree>
    <p:extLst>
      <p:ext uri="{BB962C8B-B14F-4D97-AF65-F5344CB8AC3E}">
        <p14:creationId xmlns:p14="http://schemas.microsoft.com/office/powerpoint/2010/main" val="231381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72816"/>
            <a:ext cx="7668344" cy="2246769"/>
          </a:xfrm>
          <a:prstGeom prst="rect">
            <a:avLst/>
          </a:prstGeom>
          <a:noFill/>
        </p:spPr>
        <p:txBody>
          <a:bodyPr wrap="square" rtlCol="0">
            <a:spAutoFit/>
          </a:bodyPr>
          <a:lstStyle/>
          <a:p>
            <a:pPr marL="457200" indent="-457200">
              <a:buFont typeface="Arial" panose="020B0604020202020204" pitchFamily="34" charset="0"/>
              <a:buChar char="•"/>
            </a:pPr>
            <a:r>
              <a:rPr lang="en-IE" sz="2800" dirty="0"/>
              <a:t>NCMC</a:t>
            </a:r>
          </a:p>
          <a:p>
            <a:pPr marL="457200" indent="-457200">
              <a:buFont typeface="Arial" panose="020B0604020202020204" pitchFamily="34" charset="0"/>
              <a:buChar char="•"/>
            </a:pPr>
            <a:r>
              <a:rPr lang="en-IE" sz="2800" dirty="0"/>
              <a:t>Trainers</a:t>
            </a:r>
          </a:p>
          <a:p>
            <a:pPr marL="457200" indent="-457200">
              <a:buFont typeface="Arial" panose="020B0604020202020204" pitchFamily="34" charset="0"/>
              <a:buChar char="•"/>
            </a:pPr>
            <a:r>
              <a:rPr lang="en-IE" sz="2800" dirty="0"/>
              <a:t>Preliminary Investigators</a:t>
            </a:r>
          </a:p>
          <a:p>
            <a:pPr marL="457200" indent="-457200">
              <a:buFont typeface="Arial" panose="020B0604020202020204" pitchFamily="34" charset="0"/>
              <a:buChar char="•"/>
            </a:pPr>
            <a:r>
              <a:rPr lang="en-IE" sz="2800" dirty="0"/>
              <a:t>DLPs</a:t>
            </a:r>
          </a:p>
          <a:p>
            <a:pPr marL="457200" indent="-457200">
              <a:buFont typeface="Arial" panose="020B0604020202020204" pitchFamily="34" charset="0"/>
              <a:buChar char="•"/>
            </a:pPr>
            <a:r>
              <a:rPr lang="en-IE" sz="2800" dirty="0"/>
              <a:t>Vetting</a:t>
            </a:r>
          </a:p>
        </p:txBody>
      </p:sp>
      <p:sp>
        <p:nvSpPr>
          <p:cNvPr id="3" name="TextBox 2"/>
          <p:cNvSpPr txBox="1"/>
          <p:nvPr/>
        </p:nvSpPr>
        <p:spPr>
          <a:xfrm>
            <a:off x="774653" y="332656"/>
            <a:ext cx="5464573" cy="584775"/>
          </a:xfrm>
          <a:prstGeom prst="rect">
            <a:avLst/>
          </a:prstGeom>
          <a:noFill/>
        </p:spPr>
        <p:txBody>
          <a:bodyPr wrap="none" rtlCol="0">
            <a:spAutoFit/>
          </a:bodyPr>
          <a:lstStyle/>
          <a:p>
            <a:r>
              <a:rPr lang="en-US" sz="3200" dirty="0">
                <a:solidFill>
                  <a:srgbClr val="0B5323"/>
                </a:solidFill>
              </a:rPr>
              <a:t>Sharing that is already in place</a:t>
            </a:r>
          </a:p>
        </p:txBody>
      </p:sp>
    </p:spTree>
    <p:extLst>
      <p:ext uri="{BB962C8B-B14F-4D97-AF65-F5344CB8AC3E}">
        <p14:creationId xmlns:p14="http://schemas.microsoft.com/office/powerpoint/2010/main" val="386069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72816"/>
            <a:ext cx="7668344" cy="1815882"/>
          </a:xfrm>
          <a:prstGeom prst="rect">
            <a:avLst/>
          </a:prstGeom>
          <a:noFill/>
        </p:spPr>
        <p:txBody>
          <a:bodyPr wrap="square" rtlCol="0">
            <a:spAutoFit/>
          </a:bodyPr>
          <a:lstStyle/>
          <a:p>
            <a:pPr marL="457200" indent="-457200">
              <a:buFont typeface="Arial" panose="020B0604020202020204" pitchFamily="34" charset="0"/>
              <a:buChar char="•"/>
            </a:pPr>
            <a:r>
              <a:rPr lang="en-IE" sz="2800" dirty="0"/>
              <a:t>Vetting</a:t>
            </a:r>
          </a:p>
          <a:p>
            <a:pPr marL="457200" indent="-457200">
              <a:buFont typeface="Arial" panose="020B0604020202020204" pitchFamily="34" charset="0"/>
              <a:buChar char="•"/>
            </a:pPr>
            <a:r>
              <a:rPr lang="en-IE" sz="2800" dirty="0"/>
              <a:t>Support People</a:t>
            </a:r>
          </a:p>
          <a:p>
            <a:pPr marL="457200" indent="-457200">
              <a:buFont typeface="Arial" panose="020B0604020202020204" pitchFamily="34" charset="0"/>
              <a:buChar char="•"/>
            </a:pPr>
            <a:r>
              <a:rPr lang="en-IE" sz="2800" dirty="0"/>
              <a:t>Advisors</a:t>
            </a:r>
          </a:p>
          <a:p>
            <a:pPr marL="457200" indent="-457200">
              <a:buFont typeface="Arial" panose="020B0604020202020204" pitchFamily="34" charset="0"/>
              <a:buChar char="•"/>
            </a:pPr>
            <a:r>
              <a:rPr lang="en-IE" sz="2800" dirty="0"/>
              <a:t>DLPs</a:t>
            </a:r>
          </a:p>
        </p:txBody>
      </p:sp>
      <p:sp>
        <p:nvSpPr>
          <p:cNvPr id="3" name="TextBox 2"/>
          <p:cNvSpPr txBox="1"/>
          <p:nvPr/>
        </p:nvSpPr>
        <p:spPr>
          <a:xfrm>
            <a:off x="774653" y="332656"/>
            <a:ext cx="6854377" cy="584775"/>
          </a:xfrm>
          <a:prstGeom prst="rect">
            <a:avLst/>
          </a:prstGeom>
          <a:noFill/>
        </p:spPr>
        <p:txBody>
          <a:bodyPr wrap="none" rtlCol="0">
            <a:spAutoFit/>
          </a:bodyPr>
          <a:lstStyle/>
          <a:p>
            <a:r>
              <a:rPr lang="en-US" sz="3200" dirty="0">
                <a:solidFill>
                  <a:srgbClr val="0B5323"/>
                </a:solidFill>
              </a:rPr>
              <a:t>Sharing that could be further developed</a:t>
            </a:r>
          </a:p>
        </p:txBody>
      </p:sp>
    </p:spTree>
    <p:extLst>
      <p:ext uri="{BB962C8B-B14F-4D97-AF65-F5344CB8AC3E}">
        <p14:creationId xmlns:p14="http://schemas.microsoft.com/office/powerpoint/2010/main" val="405441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772816"/>
            <a:ext cx="7668344" cy="2677656"/>
          </a:xfrm>
          <a:prstGeom prst="rect">
            <a:avLst/>
          </a:prstGeom>
          <a:noFill/>
        </p:spPr>
        <p:txBody>
          <a:bodyPr wrap="square" rtlCol="0">
            <a:spAutoFit/>
          </a:bodyPr>
          <a:lstStyle/>
          <a:p>
            <a:pPr marL="457200" indent="-457200">
              <a:buFont typeface="Arial" panose="020B0604020202020204" pitchFamily="34" charset="0"/>
              <a:buChar char="•"/>
            </a:pPr>
            <a:r>
              <a:rPr lang="en-IE" sz="2800" dirty="0"/>
              <a:t>Cost - who takes responsibility?</a:t>
            </a:r>
          </a:p>
          <a:p>
            <a:pPr marL="457200" indent="-457200">
              <a:buFont typeface="Arial" panose="020B0604020202020204" pitchFamily="34" charset="0"/>
              <a:buChar char="•"/>
            </a:pPr>
            <a:r>
              <a:rPr lang="en-IE" sz="2800" dirty="0"/>
              <a:t>What is the relationship?</a:t>
            </a:r>
          </a:p>
          <a:p>
            <a:pPr marL="457200" indent="-457200">
              <a:buFont typeface="Arial" panose="020B0604020202020204" pitchFamily="34" charset="0"/>
              <a:buChar char="•"/>
            </a:pPr>
            <a:r>
              <a:rPr lang="en-IE" sz="2800" dirty="0"/>
              <a:t>Support?</a:t>
            </a:r>
          </a:p>
          <a:p>
            <a:pPr marL="457200" indent="-457200">
              <a:buFont typeface="Arial" panose="020B0604020202020204" pitchFamily="34" charset="0"/>
              <a:buChar char="•"/>
            </a:pPr>
            <a:r>
              <a:rPr lang="en-IE" sz="2800" dirty="0"/>
              <a:t>Access and Data?</a:t>
            </a:r>
          </a:p>
          <a:p>
            <a:pPr marL="457200" indent="-457200">
              <a:buFont typeface="Arial" panose="020B0604020202020204" pitchFamily="34" charset="0"/>
              <a:buChar char="•"/>
            </a:pPr>
            <a:r>
              <a:rPr lang="en-IE" sz="2800" dirty="0"/>
              <a:t>Canonical Boundaries?</a:t>
            </a:r>
          </a:p>
          <a:p>
            <a:pPr marL="457200" indent="-457200">
              <a:buFont typeface="Arial" panose="020B0604020202020204" pitchFamily="34" charset="0"/>
              <a:buChar char="•"/>
            </a:pPr>
            <a:r>
              <a:rPr lang="en-IE" sz="2800" dirty="0"/>
              <a:t>Ethos and Charism?</a:t>
            </a:r>
          </a:p>
        </p:txBody>
      </p:sp>
      <p:sp>
        <p:nvSpPr>
          <p:cNvPr id="3" name="TextBox 2"/>
          <p:cNvSpPr txBox="1"/>
          <p:nvPr/>
        </p:nvSpPr>
        <p:spPr>
          <a:xfrm>
            <a:off x="774653" y="332656"/>
            <a:ext cx="7183761" cy="584775"/>
          </a:xfrm>
          <a:prstGeom prst="rect">
            <a:avLst/>
          </a:prstGeom>
          <a:noFill/>
        </p:spPr>
        <p:txBody>
          <a:bodyPr wrap="none" rtlCol="0">
            <a:spAutoFit/>
          </a:bodyPr>
          <a:lstStyle/>
          <a:p>
            <a:r>
              <a:rPr lang="en-US" sz="3200" dirty="0">
                <a:solidFill>
                  <a:srgbClr val="0B5323"/>
                </a:solidFill>
              </a:rPr>
              <a:t>Issues to consider when sharing resources</a:t>
            </a:r>
          </a:p>
        </p:txBody>
      </p:sp>
    </p:spTree>
    <p:extLst>
      <p:ext uri="{BB962C8B-B14F-4D97-AF65-F5344CB8AC3E}">
        <p14:creationId xmlns:p14="http://schemas.microsoft.com/office/powerpoint/2010/main" val="3723285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2141984" y="2085529"/>
            <a:ext cx="4572000" cy="2062103"/>
          </a:xfrm>
          <a:prstGeom prst="rect">
            <a:avLst/>
          </a:prstGeom>
        </p:spPr>
        <p:txBody>
          <a:bodyPr>
            <a:spAutoFit/>
          </a:bodyPr>
          <a:lstStyle/>
          <a:p>
            <a:pPr algn="ctr"/>
            <a:r>
              <a:rPr lang="en-US" sz="3200" b="1" dirty="0">
                <a:solidFill>
                  <a:srgbClr val="0B5323"/>
                </a:solidFill>
              </a:rPr>
              <a:t>New Changes Following Children First 2015</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28739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a:p>
          <a:p>
            <a:endParaRPr lang="en-US" sz="2800" i="1" dirty="0"/>
          </a:p>
        </p:txBody>
      </p:sp>
      <p:sp>
        <p:nvSpPr>
          <p:cNvPr id="3" name="Title 2">
            <a:extLst>
              <a:ext uri="{FF2B5EF4-FFF2-40B4-BE49-F238E27FC236}">
                <a16:creationId xmlns:a16="http://schemas.microsoft.com/office/drawing/2014/main" id="{75372606-385B-E647-9DE0-D6347C45E7D6}"/>
              </a:ext>
            </a:extLst>
          </p:cNvPr>
          <p:cNvSpPr>
            <a:spLocks noGrp="1"/>
          </p:cNvSpPr>
          <p:nvPr>
            <p:ph type="ctrTitle"/>
          </p:nvPr>
        </p:nvSpPr>
        <p:spPr/>
        <p:txBody>
          <a:bodyPr/>
          <a:lstStyle/>
          <a:p>
            <a:endParaRPr lang="en-GB" dirty="0"/>
          </a:p>
        </p:txBody>
      </p:sp>
      <p:sp>
        <p:nvSpPr>
          <p:cNvPr id="4" name="Subtitle 3">
            <a:extLst>
              <a:ext uri="{FF2B5EF4-FFF2-40B4-BE49-F238E27FC236}">
                <a16:creationId xmlns:a16="http://schemas.microsoft.com/office/drawing/2014/main" id="{684F5B6B-A815-644F-9D5B-7F19504CCDE3}"/>
              </a:ext>
            </a:extLst>
          </p:cNvPr>
          <p:cNvSpPr>
            <a:spLocks noGrp="1"/>
          </p:cNvSpPr>
          <p:nvPr>
            <p:ph type="subTitle" idx="1"/>
          </p:nvPr>
        </p:nvSpPr>
        <p:spPr/>
        <p:txBody>
          <a:bodyPr/>
          <a:lstStyle/>
          <a:p>
            <a:endParaRPr lang="en-GB"/>
          </a:p>
        </p:txBody>
      </p:sp>
      <p:pic>
        <p:nvPicPr>
          <p:cNvPr id="6" name="Picture 2">
            <a:extLst>
              <a:ext uri="{FF2B5EF4-FFF2-40B4-BE49-F238E27FC236}">
                <a16:creationId xmlns:a16="http://schemas.microsoft.com/office/drawing/2014/main" id="{6A53360E-50DA-9D4D-B873-6C0AF36B3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849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2141984" y="2085529"/>
            <a:ext cx="4572000" cy="2062103"/>
          </a:xfrm>
          <a:prstGeom prst="rect">
            <a:avLst/>
          </a:prstGeom>
        </p:spPr>
        <p:txBody>
          <a:bodyPr>
            <a:spAutoFit/>
          </a:bodyPr>
          <a:lstStyle/>
          <a:p>
            <a:pPr algn="ctr"/>
            <a:r>
              <a:rPr lang="en-US" sz="3200" b="1" dirty="0">
                <a:solidFill>
                  <a:srgbClr val="0B5323"/>
                </a:solidFill>
                <a:latin typeface="Arial" panose="020B0604020202020204" pitchFamily="34" charset="0"/>
                <a:cs typeface="Arial" panose="020B0604020202020204" pitchFamily="34" charset="0"/>
              </a:rPr>
              <a:t>What is the difference between mandated persons and mandatory reporting?</a:t>
            </a:r>
          </a:p>
        </p:txBody>
      </p:sp>
    </p:spTree>
    <p:extLst>
      <p:ext uri="{BB962C8B-B14F-4D97-AF65-F5344CB8AC3E}">
        <p14:creationId xmlns:p14="http://schemas.microsoft.com/office/powerpoint/2010/main" val="2253511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B843C1-6C10-0849-B50A-83B28FBFCAAF}"/>
              </a:ext>
            </a:extLst>
          </p:cNvPr>
          <p:cNvSpPr/>
          <p:nvPr/>
        </p:nvSpPr>
        <p:spPr>
          <a:xfrm>
            <a:off x="179512" y="1484784"/>
            <a:ext cx="8352928" cy="4524315"/>
          </a:xfrm>
          <a:prstGeom prst="rect">
            <a:avLst/>
          </a:prstGeom>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All Church personnel north and south of the border are under the obligation to mandatorily report child protection allegations, knowledge, suspicions or concerns (except when it is notified to clerics during the sacrament of reconciliation).</a:t>
            </a:r>
            <a:r>
              <a:rPr lang="en-US" sz="2400" b="1"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Those classed as mandated persons are obliged under the law to pass on concerns to </a:t>
            </a:r>
            <a:r>
              <a:rPr lang="en-US" sz="2400" dirty="0" err="1">
                <a:latin typeface="Arial" panose="020B0604020202020204" pitchFamily="34" charset="0"/>
                <a:cs typeface="Arial" panose="020B0604020202020204" pitchFamily="34" charset="0"/>
              </a:rPr>
              <a:t>Tusla</a:t>
            </a:r>
            <a:r>
              <a:rPr lang="en-US" sz="2400" dirty="0">
                <a:latin typeface="Arial" panose="020B0604020202020204" pitchFamily="34" charset="0"/>
                <a:cs typeface="Arial" panose="020B0604020202020204" pitchFamily="34" charset="0"/>
              </a:rPr>
              <a:t>.  The legal responsibility rests with them and while there are no criminal sanctions imposed by the Children First Act, there are administrative actions </a:t>
            </a:r>
            <a:r>
              <a:rPr lang="en-US" sz="2400" dirty="0" err="1">
                <a:latin typeface="Arial" panose="020B0604020202020204" pitchFamily="34" charset="0"/>
                <a:cs typeface="Arial" panose="020B0604020202020204" pitchFamily="34" charset="0"/>
              </a:rPr>
              <a:t>Tusla</a:t>
            </a:r>
            <a:r>
              <a:rPr lang="en-US" sz="2400" dirty="0">
                <a:latin typeface="Arial" panose="020B0604020202020204" pitchFamily="34" charset="0"/>
                <a:cs typeface="Arial" panose="020B0604020202020204" pitchFamily="34" charset="0"/>
              </a:rPr>
              <a:t> can take.</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5665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dirty="0">
                <a:solidFill>
                  <a:srgbClr val="0B5323"/>
                </a:solidFill>
              </a:rPr>
              <a:t>Aims for the Day</a:t>
            </a:r>
          </a:p>
        </p:txBody>
      </p:sp>
      <p:sp>
        <p:nvSpPr>
          <p:cNvPr id="6" name="TextBox 5"/>
          <p:cNvSpPr txBox="1"/>
          <p:nvPr/>
        </p:nvSpPr>
        <p:spPr>
          <a:xfrm>
            <a:off x="609600" y="2708920"/>
            <a:ext cx="8013822" cy="3031599"/>
          </a:xfrm>
          <a:prstGeom prst="rect">
            <a:avLst/>
          </a:prstGeom>
          <a:noFill/>
        </p:spPr>
        <p:txBody>
          <a:bodyPr wrap="square" rtlCol="0">
            <a:spAutoFit/>
          </a:bodyPr>
          <a:lstStyle/>
          <a:p>
            <a:pPr marL="457200" indent="-457200">
              <a:spcAft>
                <a:spcPts val="600"/>
              </a:spcAft>
              <a:buFont typeface="Arial"/>
              <a:buChar char="•"/>
            </a:pPr>
            <a:r>
              <a:rPr lang="en-US" sz="2200" dirty="0"/>
              <a:t>To discuss the strategic role of the Church Authority in terms of governance and identify challenges associated with the role</a:t>
            </a:r>
          </a:p>
          <a:p>
            <a:pPr marL="457200" indent="-457200">
              <a:spcAft>
                <a:spcPts val="600"/>
              </a:spcAft>
              <a:buFont typeface="Arial"/>
              <a:buChar char="•"/>
            </a:pPr>
            <a:r>
              <a:rPr lang="en-US" sz="2200" dirty="0"/>
              <a:t>To discuss recent changes following enactment of the Children First Act 2015</a:t>
            </a:r>
          </a:p>
          <a:p>
            <a:pPr marL="457200" indent="-457200">
              <a:spcAft>
                <a:spcPts val="600"/>
              </a:spcAft>
              <a:buFont typeface="Arial"/>
              <a:buChar char="•"/>
            </a:pPr>
            <a:r>
              <a:rPr lang="en-US" sz="2200" dirty="0"/>
              <a:t>To discuss issues in relation to sharing information and sharing resources between Church bodies</a:t>
            </a:r>
          </a:p>
          <a:p>
            <a:pPr marL="457200" indent="-457200">
              <a:spcAft>
                <a:spcPts val="600"/>
              </a:spcAft>
              <a:buFont typeface="Arial"/>
              <a:buChar char="•"/>
            </a:pPr>
            <a:r>
              <a:rPr lang="en-US" sz="2200" dirty="0"/>
              <a:t>To outline the process for quality assuring compliance with the seven standards</a:t>
            </a:r>
          </a:p>
        </p:txBody>
      </p:sp>
    </p:spTree>
    <p:extLst>
      <p:ext uri="{BB962C8B-B14F-4D97-AF65-F5344CB8AC3E}">
        <p14:creationId xmlns:p14="http://schemas.microsoft.com/office/powerpoint/2010/main" val="421151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016758"/>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a:p>
            <a:pPr marL="342900" indent="-342900">
              <a:buFont typeface="Arial" panose="020B0604020202020204" pitchFamily="34" charset="0"/>
              <a:buChar char="•"/>
            </a:pPr>
            <a:r>
              <a:rPr lang="en-GB" sz="2400" dirty="0"/>
              <a:t>Mandated persons (as defined in the Children First Act 2015) are people who have contact with children and/or families and who, because of their qualifications, training and/or employment role, are in a key position to help protect children from harm</a:t>
            </a:r>
          </a:p>
          <a:p>
            <a:endParaRPr lang="en-GB" sz="2400" dirty="0"/>
          </a:p>
          <a:p>
            <a:pPr marL="342900" indent="-342900">
              <a:buFont typeface="Arial" panose="020B0604020202020204" pitchFamily="34" charset="0"/>
              <a:buChar char="•"/>
            </a:pPr>
            <a:r>
              <a:rPr lang="en-GB" sz="2400" dirty="0"/>
              <a:t>Each Church body should consult the full list of categories who are classified as mandated persons under Schedule 2 of the Children First Act 2015 to establish which members of Church personnel are classified as mandated persons</a:t>
            </a:r>
            <a:endParaRPr lang="en-US" sz="2400" dirty="0"/>
          </a:p>
        </p:txBody>
      </p:sp>
    </p:spTree>
    <p:extLst>
      <p:ext uri="{BB962C8B-B14F-4D97-AF65-F5344CB8AC3E}">
        <p14:creationId xmlns:p14="http://schemas.microsoft.com/office/powerpoint/2010/main" val="384382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386090"/>
          </a:xfrm>
          <a:prstGeom prst="rect">
            <a:avLst/>
          </a:prstGeom>
          <a:noFill/>
        </p:spPr>
        <p:txBody>
          <a:bodyPr wrap="square" rtlCol="0">
            <a:spAutoFit/>
          </a:bodyPr>
          <a:lstStyle/>
          <a:p>
            <a:pPr algn="ctr"/>
            <a:r>
              <a:rPr lang="en-US" sz="3200" b="1" dirty="0">
                <a:solidFill>
                  <a:srgbClr val="0B5323"/>
                </a:solidFill>
                <a:latin typeface="Arial" panose="020B0604020202020204" pitchFamily="34" charset="0"/>
                <a:cs typeface="Arial" panose="020B0604020202020204" pitchFamily="34" charset="0"/>
              </a:rPr>
              <a:t>Mandated Persons</a:t>
            </a:r>
          </a:p>
          <a:p>
            <a:endParaRPr lang="en-US" sz="2400" dirty="0"/>
          </a:p>
          <a:p>
            <a:endParaRPr lang="en-US" sz="2400" dirty="0"/>
          </a:p>
          <a:p>
            <a:r>
              <a:rPr lang="en-US" sz="2400" dirty="0">
                <a:latin typeface="Arial" panose="020B0604020202020204" pitchFamily="34" charset="0"/>
                <a:cs typeface="Arial" panose="020B0604020202020204" pitchFamily="34" charset="0"/>
              </a:rPr>
              <a:t>It should be understood that:</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All clerics and religious are to be considered mandated persons as they are included in Schedule 2 (Children First Act) as ‘member of the clergy (howsoever described) or pastoral care worker (howsoever described) of a Church or other religious community’.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Volunteers are not mandated persons under the Children First Act 2015. However DLPs or Deputy DLPs who are volunteers are classed as mandated persons under Church standards.</a:t>
            </a:r>
          </a:p>
          <a:p>
            <a:endParaRPr lang="en-GB" sz="2400" dirty="0"/>
          </a:p>
        </p:txBody>
      </p:sp>
    </p:spTree>
    <p:extLst>
      <p:ext uri="{BB962C8B-B14F-4D97-AF65-F5344CB8AC3E}">
        <p14:creationId xmlns:p14="http://schemas.microsoft.com/office/powerpoint/2010/main" val="1871968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4154984"/>
          </a:xfrm>
          <a:prstGeom prst="rect">
            <a:avLst/>
          </a:prstGeom>
        </p:spPr>
        <p:txBody>
          <a:bodyPr wrap="square">
            <a:spAutoFit/>
          </a:bodyPr>
          <a:lstStyle/>
          <a:p>
            <a:pPr marL="342900" indent="-342900">
              <a:buFont typeface="Arial" panose="020B0604020202020204" pitchFamily="34" charset="0"/>
              <a:buChar char="•"/>
            </a:pPr>
            <a:r>
              <a:rPr lang="en-GB" sz="2400" dirty="0"/>
              <a:t>On completion of this process the Church authority must retain a list of all mandated persons, and ensure this is kept up to date. In developing this list </a:t>
            </a:r>
            <a:r>
              <a:rPr lang="en-GB" sz="2400" dirty="0" err="1"/>
              <a:t>Tusla</a:t>
            </a:r>
            <a:r>
              <a:rPr lang="en-GB" sz="2400" dirty="0"/>
              <a:t> have advised that there should be a clear statement of the type of roles that a Church body are listing as mandated persons then a number of mandated persons that are in the Church body against each role. For Example</a:t>
            </a:r>
          </a:p>
          <a:p>
            <a:pPr marL="800100" lvl="1" indent="-342900">
              <a:buFont typeface="Arial" panose="020B0604020202020204" pitchFamily="34" charset="0"/>
              <a:buChar char="•"/>
            </a:pPr>
            <a:r>
              <a:rPr lang="en-GB" sz="2400" dirty="0"/>
              <a:t>Clerics (25), </a:t>
            </a:r>
          </a:p>
          <a:p>
            <a:pPr marL="800100" lvl="1" indent="-342900">
              <a:buFont typeface="Arial" panose="020B0604020202020204" pitchFamily="34" charset="0"/>
              <a:buChar char="•"/>
            </a:pPr>
            <a:r>
              <a:rPr lang="en-GB" sz="2400" dirty="0"/>
              <a:t>Pastoral Workers (50), </a:t>
            </a:r>
          </a:p>
          <a:p>
            <a:pPr marL="800100" lvl="1" indent="-342900">
              <a:buFont typeface="Arial" panose="020B0604020202020204" pitchFamily="34" charset="0"/>
              <a:buChar char="•"/>
            </a:pPr>
            <a:r>
              <a:rPr lang="en-GB" sz="2400" dirty="0"/>
              <a:t>Religious (15) </a:t>
            </a:r>
            <a:r>
              <a:rPr lang="en-GB" sz="2400" dirty="0" err="1"/>
              <a:t>etc</a:t>
            </a:r>
            <a:r>
              <a:rPr lang="en-GB" sz="2400" dirty="0"/>
              <a:t>).</a:t>
            </a:r>
          </a:p>
          <a:p>
            <a:pPr marL="342900" indent="-342900">
              <a:buFont typeface="Arial" panose="020B0604020202020204" pitchFamily="34" charset="0"/>
              <a:buChar char="•"/>
            </a:pPr>
            <a:r>
              <a:rPr lang="en-GB" sz="2400" dirty="0"/>
              <a:t>For more information see </a:t>
            </a:r>
            <a:r>
              <a:rPr lang="en-GB" sz="2400" b="1" dirty="0"/>
              <a:t>Guidance 2.1L</a:t>
            </a:r>
            <a:endParaRPr lang="en-US" sz="2400" b="1" dirty="0"/>
          </a:p>
        </p:txBody>
      </p:sp>
    </p:spTree>
    <p:extLst>
      <p:ext uri="{BB962C8B-B14F-4D97-AF65-F5344CB8AC3E}">
        <p14:creationId xmlns:p14="http://schemas.microsoft.com/office/powerpoint/2010/main" val="662793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2A6B6-7049-BA46-A5D1-95CD224E5207}"/>
              </a:ext>
            </a:extLst>
          </p:cNvPr>
          <p:cNvSpPr/>
          <p:nvPr/>
        </p:nvSpPr>
        <p:spPr>
          <a:xfrm>
            <a:off x="2141984" y="2085529"/>
            <a:ext cx="4572000" cy="1077218"/>
          </a:xfrm>
          <a:prstGeom prst="rect">
            <a:avLst/>
          </a:prstGeom>
        </p:spPr>
        <p:txBody>
          <a:bodyPr>
            <a:spAutoFit/>
          </a:bodyPr>
          <a:lstStyle/>
          <a:p>
            <a:pPr algn="ctr"/>
            <a:r>
              <a:rPr lang="en-US" sz="3200" b="1" dirty="0">
                <a:solidFill>
                  <a:srgbClr val="0B5323"/>
                </a:solidFill>
                <a:latin typeface="Arial" panose="020B0604020202020204" pitchFamily="34" charset="0"/>
                <a:cs typeface="Arial" panose="020B0604020202020204" pitchFamily="34" charset="0"/>
              </a:rPr>
              <a:t>What is the role of a mandated person?</a:t>
            </a:r>
          </a:p>
        </p:txBody>
      </p:sp>
    </p:spTree>
    <p:extLst>
      <p:ext uri="{BB962C8B-B14F-4D97-AF65-F5344CB8AC3E}">
        <p14:creationId xmlns:p14="http://schemas.microsoft.com/office/powerpoint/2010/main" val="2006360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a:t>
            </a:r>
            <a:r>
              <a:rPr lang="en-US" sz="3200" b="1" dirty="0">
                <a:solidFill>
                  <a:srgbClr val="0B5323"/>
                </a:solidFill>
                <a:latin typeface="Arial" panose="020B0604020202020204" pitchFamily="34" charset="0"/>
                <a:cs typeface="Arial" panose="020B0604020202020204" pitchFamily="34" charset="0"/>
              </a:rPr>
              <a:t>Mandated Persons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p>
        </p:txBody>
      </p:sp>
      <p:sp>
        <p:nvSpPr>
          <p:cNvPr id="4" name="Rectangle 3">
            <a:extLst>
              <a:ext uri="{FF2B5EF4-FFF2-40B4-BE49-F238E27FC236}">
                <a16:creationId xmlns:a16="http://schemas.microsoft.com/office/drawing/2014/main" id="{1894DECC-E90C-DD41-97FF-BF85ADAD1ABF}"/>
              </a:ext>
            </a:extLst>
          </p:cNvPr>
          <p:cNvSpPr/>
          <p:nvPr/>
        </p:nvSpPr>
        <p:spPr>
          <a:xfrm>
            <a:off x="107504" y="1628800"/>
            <a:ext cx="9012760" cy="3416320"/>
          </a:xfrm>
          <a:prstGeom prst="rect">
            <a:avLst/>
          </a:prstGeom>
        </p:spPr>
        <p:txBody>
          <a:bodyPr wrap="square">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Mandated persons have two main legal obligations under the Children First Act 2015</a:t>
            </a:r>
          </a:p>
          <a:p>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To report harm of children, above a defined threshold, to Tusla</a:t>
            </a:r>
          </a:p>
          <a:p>
            <a:pPr lvl="1"/>
            <a:endParaRPr lang="en-GB"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To assist </a:t>
            </a:r>
            <a:r>
              <a:rPr lang="en-GB" sz="2400" dirty="0" err="1">
                <a:latin typeface="Arial" panose="020B0604020202020204" pitchFamily="34" charset="0"/>
                <a:cs typeface="Arial" panose="020B0604020202020204" pitchFamily="34" charset="0"/>
              </a:rPr>
              <a:t>Tusla</a:t>
            </a:r>
            <a:r>
              <a:rPr lang="en-GB" sz="2400" dirty="0">
                <a:latin typeface="Arial" panose="020B0604020202020204" pitchFamily="34" charset="0"/>
                <a:cs typeface="Arial" panose="020B0604020202020204" pitchFamily="34" charset="0"/>
              </a:rPr>
              <a:t>, if requested, in assessing a concern which has been the subject of a mandated report</a:t>
            </a:r>
          </a:p>
          <a:p>
            <a:pPr lvl="1"/>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511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288D4B-0500-F94F-A9BA-B80D908F150B}"/>
              </a:ext>
            </a:extLst>
          </p:cNvPr>
          <p:cNvSpPr/>
          <p:nvPr/>
        </p:nvSpPr>
        <p:spPr>
          <a:xfrm>
            <a:off x="179512" y="1412776"/>
            <a:ext cx="8856984" cy="3046988"/>
          </a:xfrm>
          <a:prstGeom prst="rect">
            <a:avLst/>
          </a:prstGeom>
        </p:spPr>
        <p:txBody>
          <a:bodyPr wrap="square">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As a mandated person, under the legislation you are required to report any knowledge, belief or reasonable suspicion that a child has been harmed, is being harmed, or is at risk of being harmed. </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The Act defines harm </a:t>
            </a:r>
            <a:r>
              <a:rPr lang="en-GB" sz="2400" b="1" dirty="0">
                <a:latin typeface="Arial" panose="020B0604020202020204" pitchFamily="34" charset="0"/>
                <a:cs typeface="Arial" panose="020B0604020202020204" pitchFamily="34" charset="0"/>
              </a:rPr>
              <a:t>as assault, ill-treatment, neglect or sexual abuse, and covers single and multiple instances</a:t>
            </a:r>
            <a:r>
              <a:rPr lang="en-GB"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679D28F-4EB0-7245-A810-60F8E1AB1EFE}"/>
              </a:ext>
            </a:extLst>
          </p:cNvPr>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a:t>
            </a:r>
            <a:r>
              <a:rPr lang="en-US" sz="3200" b="1" dirty="0">
                <a:solidFill>
                  <a:srgbClr val="0B5323"/>
                </a:solidFill>
                <a:latin typeface="Arial" panose="020B0604020202020204" pitchFamily="34" charset="0"/>
                <a:cs typeface="Arial" panose="020B0604020202020204" pitchFamily="34" charset="0"/>
              </a:rPr>
              <a:t>Mandated Persons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243867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C600D-FAD4-CF4B-B21B-CD40182A61BA}"/>
              </a:ext>
            </a:extLst>
          </p:cNvPr>
          <p:cNvSpPr/>
          <p:nvPr/>
        </p:nvSpPr>
        <p:spPr>
          <a:xfrm>
            <a:off x="323528" y="1720840"/>
            <a:ext cx="8352928" cy="3785652"/>
          </a:xfrm>
          <a:prstGeom prst="rect">
            <a:avLst/>
          </a:prstGeom>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reporting requirements under the Children First Act 2015 apply only to information that you as a mandated person, received or became aware of since the Act came into force. </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However, if you have reasonable concern about past abuse, where the information came to your attention before the Act and there is possible continuing risk to children, you should report it to </a:t>
            </a:r>
            <a:r>
              <a:rPr lang="en-GB" sz="2400" dirty="0" err="1">
                <a:latin typeface="Arial" panose="020B0604020202020204" pitchFamily="34" charset="0"/>
                <a:cs typeface="Arial" panose="020B0604020202020204" pitchFamily="34" charset="0"/>
              </a:rPr>
              <a:t>Tusla</a:t>
            </a:r>
            <a:r>
              <a:rPr lang="en-GB" sz="2400" dirty="0">
                <a:latin typeface="Arial" panose="020B0604020202020204" pitchFamily="34" charset="0"/>
                <a:cs typeface="Arial" panose="020B0604020202020204" pitchFamily="34" charset="0"/>
              </a:rPr>
              <a:t> under the Children First Guidance 2017. </a:t>
            </a:r>
          </a:p>
        </p:txBody>
      </p:sp>
      <p:sp>
        <p:nvSpPr>
          <p:cNvPr id="4" name="TextBox 3">
            <a:extLst>
              <a:ext uri="{FF2B5EF4-FFF2-40B4-BE49-F238E27FC236}">
                <a16:creationId xmlns:a16="http://schemas.microsoft.com/office/drawing/2014/main" id="{33F40E1D-4025-284E-9773-D09EB53A2C71}"/>
              </a:ext>
            </a:extLst>
          </p:cNvPr>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a:t>
            </a:r>
            <a:r>
              <a:rPr lang="en-US" sz="3200" b="1" dirty="0">
                <a:solidFill>
                  <a:srgbClr val="0B5323"/>
                </a:solidFill>
                <a:latin typeface="Arial" panose="020B0604020202020204" pitchFamily="34" charset="0"/>
                <a:cs typeface="Arial" panose="020B0604020202020204" pitchFamily="34" charset="0"/>
              </a:rPr>
              <a:t>Mandated Persons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541209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755422"/>
          </a:xfrm>
          <a:prstGeom prst="rect">
            <a:avLst/>
          </a:prstGeom>
          <a:noFill/>
        </p:spPr>
        <p:txBody>
          <a:bodyPr wrap="square" rtlCol="0">
            <a:spAutoFit/>
          </a:bodyPr>
          <a:lstStyle/>
          <a:p>
            <a:r>
              <a:rPr lang="en-US" sz="3200" b="1" dirty="0">
                <a:solidFill>
                  <a:srgbClr val="0B5323"/>
                </a:solidFill>
              </a:rPr>
              <a:t>                             </a:t>
            </a:r>
            <a:r>
              <a:rPr lang="en-US" sz="3200" b="1" dirty="0">
                <a:solidFill>
                  <a:srgbClr val="0B5323"/>
                </a:solidFill>
                <a:latin typeface="Arial" panose="020B0604020202020204" pitchFamily="34" charset="0"/>
                <a:cs typeface="Arial" panose="020B0604020202020204" pitchFamily="34" charset="0"/>
              </a:rPr>
              <a:t>Reporting Forms</a:t>
            </a:r>
            <a:endParaRPr lang="en-US" sz="32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Two new forms from </a:t>
            </a:r>
            <a:r>
              <a:rPr lang="en-US" sz="2400" dirty="0" err="1">
                <a:latin typeface="Arial" panose="020B0604020202020204" pitchFamily="34" charset="0"/>
                <a:cs typeface="Arial" panose="020B0604020202020204" pitchFamily="34" charset="0"/>
              </a:rPr>
              <a:t>Tusla</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One for retrospective allegations (those when the complainant was a child but is now an adult)</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One for current allegations (those when the complainant is a child)</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Gardai will accept the forms from Tusla</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NBSCCCI form has remained the same, but now contains a joint signature space for mandated persons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87818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875" y="196406"/>
            <a:ext cx="8424936" cy="1323439"/>
          </a:xfrm>
          <a:prstGeom prst="rect">
            <a:avLst/>
          </a:prstGeom>
          <a:noFill/>
        </p:spPr>
        <p:txBody>
          <a:bodyPr wrap="square" rtlCol="0">
            <a:spAutoFit/>
          </a:bodyPr>
          <a:lstStyle/>
          <a:p>
            <a:r>
              <a:rPr lang="en-US" sz="3200" b="1" dirty="0">
                <a:solidFill>
                  <a:srgbClr val="0B5323"/>
                </a:solidFill>
              </a:rPr>
              <a:t>                             </a:t>
            </a:r>
            <a:r>
              <a:rPr lang="en-US" sz="3200" b="1" dirty="0">
                <a:solidFill>
                  <a:srgbClr val="0B5323"/>
                </a:solidFill>
                <a:latin typeface="Arial" panose="020B0604020202020204" pitchFamily="34" charset="0"/>
                <a:cs typeface="Arial" panose="020B0604020202020204" pitchFamily="34" charset="0"/>
              </a:rPr>
              <a:t>Reporting Scenarios</a:t>
            </a:r>
            <a:endParaRPr lang="en-US" sz="2400" dirty="0">
              <a:latin typeface="Arial" panose="020B0604020202020204" pitchFamily="34" charset="0"/>
              <a:cs typeface="Arial" panose="020B0604020202020204" pitchFamily="34" charset="0"/>
            </a:endParaRPr>
          </a:p>
          <a:p>
            <a:endParaRPr lang="en-US" sz="2400" dirty="0"/>
          </a:p>
          <a:p>
            <a:endParaRPr lang="en-US" sz="2400" dirty="0"/>
          </a:p>
        </p:txBody>
      </p:sp>
      <p:sp>
        <p:nvSpPr>
          <p:cNvPr id="4" name="Rectangle 3">
            <a:extLst>
              <a:ext uri="{FF2B5EF4-FFF2-40B4-BE49-F238E27FC236}">
                <a16:creationId xmlns:a16="http://schemas.microsoft.com/office/drawing/2014/main" id="{05B843C1-6C10-0849-B50A-83B28FBFCAAF}"/>
              </a:ext>
            </a:extLst>
          </p:cNvPr>
          <p:cNvSpPr/>
          <p:nvPr/>
        </p:nvSpPr>
        <p:spPr>
          <a:xfrm>
            <a:off x="179512" y="1484784"/>
            <a:ext cx="8352928" cy="3416320"/>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For each scenario answer:</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Is the person receiving the allegation a mandated person?</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Who should this be reported to?</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Which forms should be used?</a:t>
            </a:r>
          </a:p>
          <a:p>
            <a:pPr marL="342900" indent="-342900">
              <a:buFont typeface="Arial" panose="020B0604020202020204" pitchFamily="34" charset="0"/>
              <a:buChar char="•"/>
            </a:pPr>
            <a:endParaRPr lang="en-US" sz="2400" b="1" dirty="0"/>
          </a:p>
        </p:txBody>
      </p:sp>
    </p:spTree>
    <p:extLst>
      <p:ext uri="{BB962C8B-B14F-4D97-AF65-F5344CB8AC3E}">
        <p14:creationId xmlns:p14="http://schemas.microsoft.com/office/powerpoint/2010/main" val="1888678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3416320"/>
          </a:xfrm>
          <a:prstGeom prst="rect">
            <a:avLst/>
          </a:prstGeom>
        </p:spPr>
        <p:txBody>
          <a:bodyPr wrap="square">
            <a:spAutoFit/>
          </a:bodyPr>
          <a:lstStyle/>
          <a:p>
            <a:r>
              <a:rPr lang="en-US" sz="2400" b="1" dirty="0"/>
              <a:t>POINTS TO CONSIDER</a:t>
            </a:r>
          </a:p>
          <a:p>
            <a:pPr marL="342900" indent="-342900">
              <a:buFont typeface="Arial" panose="020B0604020202020204" pitchFamily="34" charset="0"/>
              <a:buChar char="•"/>
            </a:pPr>
            <a:r>
              <a:rPr lang="en-US" sz="2400" b="1" dirty="0"/>
              <a:t>This only applies if you have ministry with children and are in the Republic of Ireland.</a:t>
            </a:r>
          </a:p>
          <a:p>
            <a:endParaRPr lang="en-US" sz="2400" b="1" dirty="0"/>
          </a:p>
          <a:p>
            <a:pPr marL="342900" indent="-342900">
              <a:buFont typeface="Arial" panose="020B0604020202020204" pitchFamily="34" charset="0"/>
              <a:buChar char="•"/>
            </a:pPr>
            <a:r>
              <a:rPr lang="en-US" sz="2400" dirty="0"/>
              <a:t>It is a requirement of </a:t>
            </a:r>
            <a:r>
              <a:rPr lang="en-US" sz="2400" dirty="0" err="1"/>
              <a:t>Tusla</a:t>
            </a:r>
            <a:r>
              <a:rPr lang="en-US" sz="2400" dirty="0"/>
              <a:t> and the Children First Act 2015, it does not replace our existing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4571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260362" cy="584775"/>
          </a:xfrm>
          <a:prstGeom prst="rect">
            <a:avLst/>
          </a:prstGeom>
          <a:noFill/>
        </p:spPr>
        <p:txBody>
          <a:bodyPr wrap="none" rtlCol="0">
            <a:spAutoFit/>
          </a:bodyPr>
          <a:lstStyle/>
          <a:p>
            <a:r>
              <a:rPr lang="en-US" sz="3200" b="1" dirty="0">
                <a:solidFill>
                  <a:srgbClr val="0B5323"/>
                </a:solidFill>
              </a:rPr>
              <a:t>Group Work</a:t>
            </a:r>
          </a:p>
        </p:txBody>
      </p:sp>
    </p:spTree>
    <p:extLst>
      <p:ext uri="{BB962C8B-B14F-4D97-AF65-F5344CB8AC3E}">
        <p14:creationId xmlns:p14="http://schemas.microsoft.com/office/powerpoint/2010/main" val="961595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4524315"/>
          </a:xfrm>
          <a:prstGeom prst="rect">
            <a:avLst/>
          </a:prstGeom>
        </p:spPr>
        <p:txBody>
          <a:bodyPr wrap="square">
            <a:spAutoFit/>
          </a:bodyPr>
          <a:lstStyle/>
          <a:p>
            <a:r>
              <a:rPr lang="en-US" sz="2400" b="1" dirty="0"/>
              <a:t>WHAT I HAVE TO DO</a:t>
            </a:r>
          </a:p>
          <a:p>
            <a:pPr marL="342900" indent="-342900">
              <a:buFont typeface="Arial" panose="020B0604020202020204" pitchFamily="34" charset="0"/>
              <a:buChar char="•"/>
            </a:pPr>
            <a:r>
              <a:rPr lang="en-US" sz="2400" dirty="0"/>
              <a:t>Appoint a Relevant person- these are contact people for any questions regarding the Child Safeguarding Statement </a:t>
            </a:r>
          </a:p>
          <a:p>
            <a:pPr marL="342900" indent="-342900">
              <a:buFont typeface="Arial" panose="020B0604020202020204" pitchFamily="34" charset="0"/>
              <a:buChar char="•"/>
            </a:pPr>
            <a:r>
              <a:rPr lang="en-US" sz="2400" dirty="0"/>
              <a:t>Produce the Statement- we have written one for the whole Church which you can adapt it’s available here </a:t>
            </a:r>
            <a:r>
              <a:rPr lang="en-US" sz="2400" dirty="0">
                <a:hlinkClick r:id="rId3"/>
              </a:rPr>
              <a:t>https://www.safeguarding.ie/images/Pdfs/StandardsDocs/6.2D%20Template%201%20Example%20Child%20Safeguarding%20Statement.doc</a:t>
            </a:r>
            <a:r>
              <a:rPr lang="en-US" sz="2400" dirty="0"/>
              <a:t> </a:t>
            </a:r>
          </a:p>
          <a:p>
            <a:pPr marL="342900" indent="-342900">
              <a:buFont typeface="Arial" panose="020B0604020202020204" pitchFamily="34" charset="0"/>
              <a:buChar char="•"/>
            </a:pPr>
            <a:r>
              <a:rPr lang="en-US" sz="2400" dirty="0"/>
              <a:t>Make it available on your website and email it to all Church personnel this is a requirement of the Children First Guidance.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3315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9632" y="2708920"/>
            <a:ext cx="7206952" cy="1077218"/>
          </a:xfrm>
          <a:prstGeom prst="rect">
            <a:avLst/>
          </a:prstGeom>
          <a:noFill/>
        </p:spPr>
        <p:txBody>
          <a:bodyPr wrap="square" rtlCol="0">
            <a:spAutoFit/>
          </a:bodyPr>
          <a:lstStyle/>
          <a:p>
            <a:pPr algn="ctr"/>
            <a:r>
              <a:rPr lang="en-US" sz="3200" b="1" dirty="0">
                <a:solidFill>
                  <a:srgbClr val="0B5323"/>
                </a:solidFill>
              </a:rPr>
              <a:t>Web Site Requirements</a:t>
            </a:r>
          </a:p>
          <a:p>
            <a:pPr algn="ctr"/>
            <a:r>
              <a:rPr lang="en-US" sz="3200" b="1" dirty="0">
                <a:solidFill>
                  <a:srgbClr val="0B5323"/>
                </a:solidFill>
              </a:rPr>
              <a:t>Niall </a:t>
            </a:r>
          </a:p>
        </p:txBody>
      </p:sp>
    </p:spTree>
    <p:extLst>
      <p:ext uri="{BB962C8B-B14F-4D97-AF65-F5344CB8AC3E}">
        <p14:creationId xmlns:p14="http://schemas.microsoft.com/office/powerpoint/2010/main" val="768976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716" y="332656"/>
            <a:ext cx="6852520" cy="1323439"/>
          </a:xfrm>
          <a:prstGeom prst="rect">
            <a:avLst/>
          </a:prstGeom>
          <a:noFill/>
        </p:spPr>
        <p:txBody>
          <a:bodyPr wrap="square" rtlCol="0">
            <a:spAutoFit/>
          </a:bodyPr>
          <a:lstStyle/>
          <a:p>
            <a:r>
              <a:rPr lang="en-US" sz="3200" b="1" dirty="0">
                <a:solidFill>
                  <a:srgbClr val="0B5323"/>
                </a:solidFill>
              </a:rPr>
              <a:t>                             Web Site</a:t>
            </a:r>
            <a:endParaRPr lang="en-US" sz="2400" dirty="0"/>
          </a:p>
          <a:p>
            <a:endParaRPr lang="en-US" sz="2400" dirty="0"/>
          </a:p>
          <a:p>
            <a:endParaRPr lang="en-US" sz="2400" dirty="0"/>
          </a:p>
        </p:txBody>
      </p:sp>
      <p:sp>
        <p:nvSpPr>
          <p:cNvPr id="3" name="Rectangle 2">
            <a:extLst>
              <a:ext uri="{FF2B5EF4-FFF2-40B4-BE49-F238E27FC236}">
                <a16:creationId xmlns:a16="http://schemas.microsoft.com/office/drawing/2014/main" id="{13769CE7-E457-6744-A0A0-10A0C36CB04D}"/>
              </a:ext>
            </a:extLst>
          </p:cNvPr>
          <p:cNvSpPr/>
          <p:nvPr/>
        </p:nvSpPr>
        <p:spPr>
          <a:xfrm>
            <a:off x="179512" y="1859340"/>
            <a:ext cx="8352928" cy="4524315"/>
          </a:xfrm>
          <a:prstGeom prst="rect">
            <a:avLst/>
          </a:prstGeom>
        </p:spPr>
        <p:txBody>
          <a:bodyPr wrap="square">
            <a:spAutoFit/>
          </a:bodyPr>
          <a:lstStyle/>
          <a:p>
            <a:r>
              <a:rPr lang="en-US" sz="2400" dirty="0"/>
              <a:t>Websites must contain</a:t>
            </a:r>
          </a:p>
          <a:p>
            <a:endParaRPr lang="en-US" sz="2400" dirty="0"/>
          </a:p>
          <a:p>
            <a:pPr marL="342900" indent="-342900">
              <a:buFont typeface="Arial" panose="020B0604020202020204" pitchFamily="34" charset="0"/>
              <a:buChar char="•"/>
            </a:pPr>
            <a:r>
              <a:rPr lang="en-US" sz="2400" dirty="0"/>
              <a:t>Policy statement (Page 8 ) – clearly on display not requiring any clicks to access</a:t>
            </a:r>
          </a:p>
          <a:p>
            <a:pPr marL="342900" indent="-342900">
              <a:buFont typeface="Arial" panose="020B0604020202020204" pitchFamily="34" charset="0"/>
              <a:buChar char="•"/>
            </a:pPr>
            <a:r>
              <a:rPr lang="en-US" sz="2400" dirty="0"/>
              <a:t>Link to the Child Safeguarding Policy</a:t>
            </a:r>
          </a:p>
          <a:p>
            <a:pPr marL="342900" indent="-342900">
              <a:buFont typeface="Arial" panose="020B0604020202020204" pitchFamily="34" charset="0"/>
              <a:buChar char="•"/>
            </a:pPr>
            <a:r>
              <a:rPr lang="en-US" sz="2400" dirty="0"/>
              <a:t>Child Safeguarding Statement- </a:t>
            </a:r>
            <a:r>
              <a:rPr lang="en-US" sz="2400" dirty="0" err="1"/>
              <a:t>Tusla</a:t>
            </a:r>
            <a:r>
              <a:rPr lang="en-US" sz="2400" dirty="0"/>
              <a:t> requirement for those ministering with children</a:t>
            </a:r>
          </a:p>
          <a:p>
            <a:pPr marL="342900" indent="-342900">
              <a:buFont typeface="Arial" panose="020B0604020202020204" pitchFamily="34" charset="0"/>
              <a:buChar char="•"/>
            </a:pPr>
            <a:r>
              <a:rPr lang="en-US" sz="2400" dirty="0"/>
              <a:t>Procedures- either yours or link to the NBSCCCI (if the later clear statement that you are following the NBSCCCI)</a:t>
            </a:r>
          </a:p>
          <a:p>
            <a:pPr marL="342900" indent="-342900">
              <a:buFont typeface="Arial" panose="020B0604020202020204" pitchFamily="34" charset="0"/>
              <a:buChar char="•"/>
            </a:pPr>
            <a:r>
              <a:rPr lang="en-US" sz="2400" dirty="0"/>
              <a:t>DLP names and up to date contact information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70862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88146"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Lunch</a:t>
            </a:r>
          </a:p>
        </p:txBody>
      </p:sp>
      <p:sp>
        <p:nvSpPr>
          <p:cNvPr id="2" name="Title 1">
            <a:extLst>
              <a:ext uri="{FF2B5EF4-FFF2-40B4-BE49-F238E27FC236}">
                <a16:creationId xmlns:a16="http://schemas.microsoft.com/office/drawing/2014/main" id="{A006E957-CF25-E04C-98F0-56C2E700432A}"/>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117E80D-1015-7A43-8BD4-B62BD636BB9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3609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Ensuring Compliance-Procedure</a:t>
            </a:r>
          </a:p>
          <a:p>
            <a:pPr algn="ctr"/>
            <a:r>
              <a:rPr lang="en-US" sz="3200" b="1" dirty="0">
                <a:solidFill>
                  <a:srgbClr val="0B5323"/>
                </a:solidFill>
              </a:rPr>
              <a:t>Niall </a:t>
            </a:r>
          </a:p>
        </p:txBody>
      </p:sp>
    </p:spTree>
    <p:extLst>
      <p:ext uri="{BB962C8B-B14F-4D97-AF65-F5344CB8AC3E}">
        <p14:creationId xmlns:p14="http://schemas.microsoft.com/office/powerpoint/2010/main" val="407285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939540"/>
          </a:xfrm>
          <a:prstGeom prst="rect">
            <a:avLst/>
          </a:prstGeom>
          <a:noFill/>
        </p:spPr>
        <p:txBody>
          <a:bodyPr wrap="square" rtlCol="0">
            <a:spAutoFit/>
          </a:bodyPr>
          <a:lstStyle/>
          <a:p>
            <a:pPr algn="ctr"/>
            <a:r>
              <a:rPr lang="en-US" sz="3200" b="1" dirty="0">
                <a:solidFill>
                  <a:srgbClr val="0B5323"/>
                </a:solidFill>
              </a:rPr>
              <a:t>Indicator 7.1</a:t>
            </a:r>
          </a:p>
          <a:p>
            <a:endParaRPr lang="en-US" sz="3200" b="1" dirty="0">
              <a:solidFill>
                <a:srgbClr val="0B5323"/>
              </a:solidFill>
            </a:endParaRPr>
          </a:p>
          <a:p>
            <a:r>
              <a:rPr lang="en-US" sz="2400" dirty="0"/>
              <a:t>The Church authority:</a:t>
            </a:r>
          </a:p>
          <a:p>
            <a:pPr marL="285750" indent="-285750">
              <a:buFont typeface="Arial" panose="020B0604020202020204" pitchFamily="34" charset="0"/>
              <a:buChar char="•"/>
            </a:pPr>
            <a:r>
              <a:rPr lang="en-US" sz="2400" dirty="0"/>
              <a:t>Puts in place arrangements to ensure and evaluate its compliance with the safeguarding Standards at a local level;</a:t>
            </a:r>
          </a:p>
          <a:p>
            <a:pPr marL="285750" indent="-285750">
              <a:buFont typeface="Arial" panose="020B0604020202020204" pitchFamily="34" charset="0"/>
              <a:buChar char="•"/>
            </a:pPr>
            <a:r>
              <a:rPr lang="en-US" sz="2400" dirty="0"/>
              <a:t>Produces a report on the level of compliance established through this audit exercise</a:t>
            </a:r>
          </a:p>
          <a:p>
            <a:pPr marL="285750" indent="-285750">
              <a:buFont typeface="Arial" panose="020B0604020202020204" pitchFamily="34" charset="0"/>
              <a:buChar char="•"/>
            </a:pPr>
            <a:r>
              <a:rPr lang="en-US" sz="2400" dirty="0"/>
              <a:t>Notifies the National Board in writing of this annual audit report</a:t>
            </a:r>
          </a:p>
          <a:p>
            <a:pPr algn="ctr"/>
            <a:endParaRPr lang="en-US" dirty="0"/>
          </a:p>
        </p:txBody>
      </p:sp>
    </p:spTree>
    <p:extLst>
      <p:ext uri="{BB962C8B-B14F-4D97-AF65-F5344CB8AC3E}">
        <p14:creationId xmlns:p14="http://schemas.microsoft.com/office/powerpoint/2010/main" val="769050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3785652"/>
          </a:xfrm>
          <a:prstGeom prst="rect">
            <a:avLst/>
          </a:prstGeom>
          <a:noFill/>
        </p:spPr>
        <p:txBody>
          <a:bodyPr wrap="square" rtlCol="0">
            <a:spAutoFit/>
          </a:bodyPr>
          <a:lstStyle/>
          <a:p>
            <a:r>
              <a:rPr lang="en-US" sz="2400" dirty="0"/>
              <a:t>Compliance at a local level is achieved through the following:</a:t>
            </a:r>
          </a:p>
          <a:p>
            <a:endParaRPr lang="en-US" sz="2400" dirty="0"/>
          </a:p>
          <a:p>
            <a:pPr marL="457200" indent="-457200">
              <a:buFont typeface="Arial" panose="020B0604020202020204" pitchFamily="34" charset="0"/>
              <a:buChar char="•"/>
            </a:pPr>
            <a:r>
              <a:rPr lang="en-US" sz="2400" dirty="0"/>
              <a:t>Ensuring that a local safeguarding audit is completed depending on your level of ministry with children and a report of the findings produced.  (7.1C Templates1,2 or 3)</a:t>
            </a:r>
          </a:p>
          <a:p>
            <a:pPr marL="457200" indent="-457200">
              <a:buFont typeface="Arial" panose="020B0604020202020204" pitchFamily="34" charset="0"/>
              <a:buChar char="•"/>
            </a:pPr>
            <a:r>
              <a:rPr lang="en-US" sz="2400" dirty="0"/>
              <a:t>If you have cases, ensuring that a report is completed of all active cases by your DLP (7.1D Template 1)</a:t>
            </a:r>
          </a:p>
          <a:p>
            <a:pPr marL="457200" indent="-457200">
              <a:buFont typeface="Arial" panose="020B0604020202020204" pitchFamily="34" charset="0"/>
              <a:buChar char="•"/>
            </a:pPr>
            <a:r>
              <a:rPr lang="en-US" sz="2400" dirty="0"/>
              <a:t>If appropriate conducting monitoring visits (7.1B)</a:t>
            </a:r>
          </a:p>
          <a:p>
            <a:pPr marL="457200" indent="-457200">
              <a:buFont typeface="Arial" panose="020B0604020202020204" pitchFamily="34" charset="0"/>
              <a:buChar char="•"/>
            </a:pPr>
            <a:r>
              <a:rPr lang="en-US" sz="2400" dirty="0"/>
              <a:t>Having a clear induction process for new leadership or staff (7.1E)</a:t>
            </a:r>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1</a:t>
            </a:r>
          </a:p>
        </p:txBody>
      </p:sp>
    </p:spTree>
    <p:extLst>
      <p:ext uri="{BB962C8B-B14F-4D97-AF65-F5344CB8AC3E}">
        <p14:creationId xmlns:p14="http://schemas.microsoft.com/office/powerpoint/2010/main" val="40965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r>
              <a:rPr lang="en-US" sz="2400" dirty="0"/>
              <a:t>Producing Reports </a:t>
            </a:r>
          </a:p>
          <a:p>
            <a:endParaRPr lang="en-US" sz="2400" dirty="0"/>
          </a:p>
          <a:p>
            <a:endParaRPr lang="en-US" sz="2400" dirty="0"/>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684" y="1484784"/>
            <a:ext cx="8208912" cy="1200329"/>
          </a:xfrm>
          <a:prstGeom prst="rect">
            <a:avLst/>
          </a:prstGeom>
          <a:noFill/>
        </p:spPr>
        <p:txBody>
          <a:bodyPr wrap="square" rtlCol="0">
            <a:spAutoFit/>
          </a:bodyPr>
          <a:lstStyle/>
          <a:p>
            <a:endParaRPr lang="en-US" sz="2400" dirty="0"/>
          </a:p>
          <a:p>
            <a:endParaRPr lang="en-US" sz="2400" dirty="0"/>
          </a:p>
          <a:p>
            <a:endParaRPr lang="en-US" sz="2400" dirty="0"/>
          </a:p>
        </p:txBody>
      </p:sp>
      <p:sp>
        <p:nvSpPr>
          <p:cNvPr id="3" name="TextBox 2"/>
          <p:cNvSpPr txBox="1"/>
          <p:nvPr/>
        </p:nvSpPr>
        <p:spPr>
          <a:xfrm>
            <a:off x="3451802" y="404664"/>
            <a:ext cx="2470677" cy="584775"/>
          </a:xfrm>
          <a:prstGeom prst="rect">
            <a:avLst/>
          </a:prstGeom>
          <a:noFill/>
        </p:spPr>
        <p:txBody>
          <a:bodyPr wrap="none" rtlCol="0">
            <a:spAutoFit/>
          </a:bodyPr>
          <a:lstStyle/>
          <a:p>
            <a:pPr algn="ctr"/>
            <a:r>
              <a:rPr lang="en-US" sz="3200" b="1" dirty="0">
                <a:solidFill>
                  <a:srgbClr val="0B5323"/>
                </a:solidFill>
              </a:rPr>
              <a:t>Bullet Point 3</a:t>
            </a:r>
          </a:p>
        </p:txBody>
      </p:sp>
      <p:sp>
        <p:nvSpPr>
          <p:cNvPr id="5" name="TextBox 4"/>
          <p:cNvSpPr txBox="1"/>
          <p:nvPr/>
        </p:nvSpPr>
        <p:spPr>
          <a:xfrm>
            <a:off x="582684" y="2084948"/>
            <a:ext cx="8208912" cy="3416320"/>
          </a:xfrm>
          <a:prstGeom prst="rect">
            <a:avLst/>
          </a:prstGeom>
          <a:noFill/>
        </p:spPr>
        <p:txBody>
          <a:bodyPr wrap="square" rtlCol="0">
            <a:spAutoFit/>
          </a:bodyPr>
          <a:lstStyle/>
          <a:p>
            <a:r>
              <a:rPr lang="en-US" sz="2400" dirty="0"/>
              <a:t>Once the report from DLP and report from Safeguarding Committee are received the Church Authority writes to the National Board to say that the local audit is completed and plans to address any gaps are in place.</a:t>
            </a:r>
          </a:p>
          <a:p>
            <a:endParaRPr lang="en-US" sz="2400" dirty="0"/>
          </a:p>
          <a:p>
            <a:pPr marL="342900" indent="-342900">
              <a:buFont typeface="Arial" charset="0"/>
              <a:buChar char="•"/>
            </a:pPr>
            <a:r>
              <a:rPr lang="en-US" sz="2400" dirty="0"/>
              <a:t>Template letters for those that are in Table 1 or 2 of the policy </a:t>
            </a:r>
            <a:r>
              <a:rPr lang="mr-IN" sz="2400" dirty="0"/>
              <a:t>–</a:t>
            </a:r>
            <a:r>
              <a:rPr lang="en-US" sz="2400" dirty="0"/>
              <a:t> 7.1C Template 4</a:t>
            </a:r>
          </a:p>
          <a:p>
            <a:pPr marL="342900" indent="-342900">
              <a:buFont typeface="Arial" charset="0"/>
              <a:buChar char="•"/>
            </a:pPr>
            <a:r>
              <a:rPr lang="en-US" sz="2400" dirty="0"/>
              <a:t>Template letter for those that are in Table 3 of the policy - 7.1C Template 5</a:t>
            </a:r>
          </a:p>
        </p:txBody>
      </p:sp>
    </p:spTree>
    <p:extLst>
      <p:ext uri="{BB962C8B-B14F-4D97-AF65-F5344CB8AC3E}">
        <p14:creationId xmlns:p14="http://schemas.microsoft.com/office/powerpoint/2010/main" val="1038476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785652"/>
          </a:xfrm>
          <a:prstGeom prst="rect">
            <a:avLst/>
          </a:prstGeom>
          <a:noFill/>
        </p:spPr>
        <p:txBody>
          <a:bodyPr wrap="square" rtlCol="0">
            <a:spAutoFit/>
          </a:bodyPr>
          <a:lstStyle/>
          <a:p>
            <a:pPr algn="ctr"/>
            <a:r>
              <a:rPr lang="en-US" sz="3200" b="1" dirty="0">
                <a:solidFill>
                  <a:srgbClr val="0B5323"/>
                </a:solidFill>
              </a:rPr>
              <a:t>Indicator 7.2 (Ignore if you have no ministry or cases)</a:t>
            </a:r>
          </a:p>
          <a:p>
            <a:endParaRPr lang="en-US" sz="3200" b="1" dirty="0">
              <a:solidFill>
                <a:srgbClr val="0B5323"/>
              </a:solidFill>
            </a:endParaRPr>
          </a:p>
          <a:p>
            <a:r>
              <a:rPr lang="en-US" sz="2400" dirty="0"/>
              <a:t>The Church body produces a three year safeguarding plan</a:t>
            </a:r>
          </a:p>
          <a:p>
            <a:endParaRPr lang="en-US" sz="2400" dirty="0"/>
          </a:p>
          <a:p>
            <a:r>
              <a:rPr lang="en-US" sz="2400" dirty="0"/>
              <a:t>Guidance for this is contained in 7.2A Template 1</a:t>
            </a:r>
          </a:p>
          <a:p>
            <a:endParaRPr lang="en-US" sz="2400" dirty="0"/>
          </a:p>
          <a:p>
            <a:r>
              <a:rPr lang="en-US" sz="2400" dirty="0"/>
              <a:t>The plan should outline the actions identified from the local safeguarding audit and how these should be addressed</a:t>
            </a:r>
          </a:p>
        </p:txBody>
      </p:sp>
    </p:spTree>
    <p:extLst>
      <p:ext uri="{BB962C8B-B14F-4D97-AF65-F5344CB8AC3E}">
        <p14:creationId xmlns:p14="http://schemas.microsoft.com/office/powerpoint/2010/main" val="20299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B5E19D-D196-FE4F-AA96-88CFEAB94097}"/>
              </a:ext>
            </a:extLst>
          </p:cNvPr>
          <p:cNvSpPr/>
          <p:nvPr/>
        </p:nvSpPr>
        <p:spPr>
          <a:xfrm>
            <a:off x="827584" y="2132856"/>
            <a:ext cx="7200800" cy="2677656"/>
          </a:xfrm>
          <a:prstGeom prst="rect">
            <a:avLst/>
          </a:prstGeom>
        </p:spPr>
        <p:txBody>
          <a:bodyPr wrap="square">
            <a:spAutoFit/>
          </a:bodyPr>
          <a:lstStyle/>
          <a:p>
            <a:r>
              <a:rPr lang="en-US" sz="2400" dirty="0"/>
              <a:t>At your table discuss the following:</a:t>
            </a:r>
          </a:p>
          <a:p>
            <a:endParaRPr lang="en-US" sz="2400" dirty="0"/>
          </a:p>
          <a:p>
            <a:pPr marL="285750" indent="-285750">
              <a:buFont typeface="Arial" panose="020B0604020202020204" pitchFamily="34" charset="0"/>
              <a:buChar char="•"/>
            </a:pPr>
            <a:r>
              <a:rPr lang="en-US" sz="2400" dirty="0"/>
              <a:t>What is your understanding of you role in relation to safeguarding?</a:t>
            </a:r>
          </a:p>
          <a:p>
            <a:pPr marL="285750" indent="-285750">
              <a:buFont typeface="Arial" panose="020B0604020202020204" pitchFamily="34" charset="0"/>
              <a:buChar char="•"/>
            </a:pPr>
            <a:r>
              <a:rPr lang="en-US" sz="2400" dirty="0"/>
              <a:t>What are the challenges you face in relation to governance and safeguarding?</a:t>
            </a:r>
          </a:p>
          <a:p>
            <a:pPr marL="285750" indent="-285750">
              <a:buFont typeface="Arial" panose="020B0604020202020204" pitchFamily="34" charset="0"/>
              <a:buChar char="•"/>
            </a:pPr>
            <a:r>
              <a:rPr lang="en-US" sz="2400" dirty="0"/>
              <a:t>What questions do you have?</a:t>
            </a:r>
          </a:p>
        </p:txBody>
      </p:sp>
    </p:spTree>
    <p:extLst>
      <p:ext uri="{BB962C8B-B14F-4D97-AF65-F5344CB8AC3E}">
        <p14:creationId xmlns:p14="http://schemas.microsoft.com/office/powerpoint/2010/main" val="3430995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Particular Areas the Audit Should address</a:t>
            </a:r>
          </a:p>
          <a:p>
            <a:pPr algn="ctr"/>
            <a:endParaRPr lang="en-US" sz="3200" b="1" dirty="0">
              <a:solidFill>
                <a:srgbClr val="0B5323"/>
              </a:solidFill>
            </a:endParaRPr>
          </a:p>
        </p:txBody>
      </p:sp>
    </p:spTree>
    <p:extLst>
      <p:ext uri="{BB962C8B-B14F-4D97-AF65-F5344CB8AC3E}">
        <p14:creationId xmlns:p14="http://schemas.microsoft.com/office/powerpoint/2010/main" val="1935911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Lay Apostolates</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3458330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E84C80-DBFF-2D4F-B21B-AAA608F5F5FA}"/>
              </a:ext>
            </a:extLst>
          </p:cNvPr>
          <p:cNvPicPr>
            <a:picLocks noChangeAspect="1"/>
          </p:cNvPicPr>
          <p:nvPr/>
        </p:nvPicPr>
        <p:blipFill>
          <a:blip r:embed="rId3"/>
          <a:stretch>
            <a:fillRect/>
          </a:stretch>
        </p:blipFill>
        <p:spPr>
          <a:xfrm>
            <a:off x="0" y="260648"/>
            <a:ext cx="9144000" cy="6020282"/>
          </a:xfrm>
          <a:prstGeom prst="rect">
            <a:avLst/>
          </a:prstGeom>
        </p:spPr>
      </p:pic>
      <p:sp>
        <p:nvSpPr>
          <p:cNvPr id="5" name="Rectangle 4">
            <a:extLst>
              <a:ext uri="{FF2B5EF4-FFF2-40B4-BE49-F238E27FC236}">
                <a16:creationId xmlns:a16="http://schemas.microsoft.com/office/drawing/2014/main" id="{D9D8C19F-F8D2-834F-81AC-0E0B874D4675}"/>
              </a:ext>
            </a:extLst>
          </p:cNvPr>
          <p:cNvSpPr/>
          <p:nvPr/>
        </p:nvSpPr>
        <p:spPr>
          <a:xfrm>
            <a:off x="3707904" y="5877272"/>
            <a:ext cx="525658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286789-99DA-064B-BEEF-8038843FDDCE}"/>
              </a:ext>
            </a:extLst>
          </p:cNvPr>
          <p:cNvSpPr/>
          <p:nvPr/>
        </p:nvSpPr>
        <p:spPr>
          <a:xfrm>
            <a:off x="6012160" y="4365104"/>
            <a:ext cx="1728192"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1315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A21A52-0D2D-CD4F-9A51-77A333A7C262}"/>
              </a:ext>
            </a:extLst>
          </p:cNvPr>
          <p:cNvSpPr/>
          <p:nvPr/>
        </p:nvSpPr>
        <p:spPr>
          <a:xfrm>
            <a:off x="8104570" y="4467766"/>
            <a:ext cx="1042026"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9D8C19F-F8D2-834F-81AC-0E0B874D4675}"/>
              </a:ext>
            </a:extLst>
          </p:cNvPr>
          <p:cNvSpPr/>
          <p:nvPr/>
        </p:nvSpPr>
        <p:spPr>
          <a:xfrm>
            <a:off x="3707904" y="5877272"/>
            <a:ext cx="5256584"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F286789-99DA-064B-BEEF-8038843FDDCE}"/>
              </a:ext>
            </a:extLst>
          </p:cNvPr>
          <p:cNvSpPr/>
          <p:nvPr/>
        </p:nvSpPr>
        <p:spPr>
          <a:xfrm>
            <a:off x="6012160" y="4437112"/>
            <a:ext cx="1728192" cy="2160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BF7BD2D-B343-F943-B2AE-106B876DF7CF}"/>
              </a:ext>
            </a:extLst>
          </p:cNvPr>
          <p:cNvPicPr>
            <a:picLocks noChangeAspect="1"/>
          </p:cNvPicPr>
          <p:nvPr/>
        </p:nvPicPr>
        <p:blipFill>
          <a:blip r:embed="rId3"/>
          <a:stretch>
            <a:fillRect/>
          </a:stretch>
        </p:blipFill>
        <p:spPr>
          <a:xfrm>
            <a:off x="1331640" y="2060848"/>
            <a:ext cx="6772930" cy="4470419"/>
          </a:xfrm>
          <a:prstGeom prst="rect">
            <a:avLst/>
          </a:prstGeom>
          <a:effectLst/>
        </p:spPr>
      </p:pic>
      <p:pic>
        <p:nvPicPr>
          <p:cNvPr id="10" name="Picture 9">
            <a:extLst>
              <a:ext uri="{FF2B5EF4-FFF2-40B4-BE49-F238E27FC236}">
                <a16:creationId xmlns:a16="http://schemas.microsoft.com/office/drawing/2014/main" id="{3FB1F600-944E-8340-A024-D210CA52B714}"/>
              </a:ext>
            </a:extLst>
          </p:cNvPr>
          <p:cNvPicPr>
            <a:picLocks noChangeAspect="1"/>
          </p:cNvPicPr>
          <p:nvPr/>
        </p:nvPicPr>
        <p:blipFill>
          <a:blip r:embed="rId4"/>
          <a:stretch>
            <a:fillRect/>
          </a:stretch>
        </p:blipFill>
        <p:spPr>
          <a:xfrm>
            <a:off x="4283968" y="332656"/>
            <a:ext cx="1728192" cy="1821909"/>
          </a:xfrm>
          <a:prstGeom prst="rect">
            <a:avLst/>
          </a:prstGeom>
        </p:spPr>
      </p:pic>
      <p:sp>
        <p:nvSpPr>
          <p:cNvPr id="12" name="Rectangle 11">
            <a:extLst>
              <a:ext uri="{FF2B5EF4-FFF2-40B4-BE49-F238E27FC236}">
                <a16:creationId xmlns:a16="http://schemas.microsoft.com/office/drawing/2014/main" id="{EA8EC13D-53E4-5248-830C-B2AD5B48479D}"/>
              </a:ext>
            </a:extLst>
          </p:cNvPr>
          <p:cNvSpPr/>
          <p:nvPr/>
        </p:nvSpPr>
        <p:spPr>
          <a:xfrm>
            <a:off x="7922461" y="1994762"/>
            <a:ext cx="1042027" cy="26583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6659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Schools</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1526527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04664"/>
            <a:ext cx="7206952" cy="584775"/>
          </a:xfrm>
          <a:prstGeom prst="rect">
            <a:avLst/>
          </a:prstGeom>
          <a:noFill/>
        </p:spPr>
        <p:txBody>
          <a:bodyPr wrap="square" rtlCol="0">
            <a:spAutoFit/>
          </a:bodyPr>
          <a:lstStyle/>
          <a:p>
            <a:pPr algn="ctr"/>
            <a:r>
              <a:rPr lang="en-US" sz="3200" dirty="0">
                <a:solidFill>
                  <a:srgbClr val="0B5323"/>
                </a:solidFill>
              </a:rPr>
              <a:t>Issues to Consider</a:t>
            </a:r>
          </a:p>
        </p:txBody>
      </p:sp>
      <p:sp>
        <p:nvSpPr>
          <p:cNvPr id="3" name="TextBox 2">
            <a:extLst>
              <a:ext uri="{FF2B5EF4-FFF2-40B4-BE49-F238E27FC236}">
                <a16:creationId xmlns:a16="http://schemas.microsoft.com/office/drawing/2014/main" id="{AC053785-3C95-6E49-911B-591913C2A51B}"/>
              </a:ext>
            </a:extLst>
          </p:cNvPr>
          <p:cNvSpPr txBox="1"/>
          <p:nvPr/>
        </p:nvSpPr>
        <p:spPr>
          <a:xfrm>
            <a:off x="395537" y="1340768"/>
            <a:ext cx="8208912" cy="4893647"/>
          </a:xfrm>
          <a:prstGeom prst="rect">
            <a:avLst/>
          </a:prstGeom>
          <a:noFill/>
        </p:spPr>
        <p:txBody>
          <a:bodyPr wrap="square" rtlCol="0">
            <a:spAutoFit/>
          </a:bodyPr>
          <a:lstStyle/>
          <a:p>
            <a:pPr marL="342900" indent="-342900">
              <a:buFont typeface="Arial" panose="020B0604020202020204" pitchFamily="34" charset="0"/>
              <a:buChar char="•"/>
            </a:pPr>
            <a:r>
              <a:rPr lang="en-US" sz="3200" dirty="0"/>
              <a:t>How is the school governed?</a:t>
            </a:r>
          </a:p>
          <a:p>
            <a:pPr marL="342900" indent="-342900">
              <a:buFont typeface="Arial" panose="020B0604020202020204" pitchFamily="34" charset="0"/>
              <a:buChar char="•"/>
            </a:pPr>
            <a:r>
              <a:rPr lang="en-US" sz="3200" dirty="0"/>
              <a:t>What role does the Church body have?</a:t>
            </a:r>
          </a:p>
          <a:p>
            <a:pPr marL="342900" indent="-342900">
              <a:buFont typeface="Arial" panose="020B0604020202020204" pitchFamily="34" charset="0"/>
              <a:buChar char="•"/>
            </a:pPr>
            <a:r>
              <a:rPr lang="en-US" sz="3200" dirty="0"/>
              <a:t>Is it part of the remit of the Department of Education? </a:t>
            </a:r>
          </a:p>
          <a:p>
            <a:pPr marL="800100" lvl="1" indent="-342900">
              <a:buFont typeface="Arial" panose="020B0604020202020204" pitchFamily="34" charset="0"/>
              <a:buChar char="•"/>
            </a:pPr>
            <a:r>
              <a:rPr lang="en-US" sz="3200" dirty="0"/>
              <a:t>Does the school have a roll number?</a:t>
            </a:r>
          </a:p>
          <a:p>
            <a:pPr marL="800100" lvl="1" indent="-342900">
              <a:buFont typeface="Arial" panose="020B0604020202020204" pitchFamily="34" charset="0"/>
              <a:buChar char="•"/>
            </a:pPr>
            <a:r>
              <a:rPr lang="en-US" sz="3200" dirty="0"/>
              <a:t>When was it last audited and by whom?</a:t>
            </a:r>
          </a:p>
          <a:p>
            <a:pPr marL="342900" indent="-342900">
              <a:buFont typeface="Arial" panose="020B0604020202020204" pitchFamily="34" charset="0"/>
              <a:buChar char="•"/>
            </a:pPr>
            <a:r>
              <a:rPr lang="en-US" sz="3200" dirty="0"/>
              <a:t>How is it structured?</a:t>
            </a:r>
          </a:p>
          <a:p>
            <a:pPr marL="800100" lvl="1" indent="-342900">
              <a:buFont typeface="Arial" panose="020B0604020202020204" pitchFamily="34" charset="0"/>
              <a:buChar char="•"/>
            </a:pPr>
            <a:r>
              <a:rPr lang="en-US" sz="3200" dirty="0"/>
              <a:t>Boarders</a:t>
            </a:r>
          </a:p>
          <a:p>
            <a:pPr marL="800100" lvl="1" indent="-342900">
              <a:buFont typeface="Arial" panose="020B0604020202020204" pitchFamily="34" charset="0"/>
              <a:buChar char="•"/>
            </a:pPr>
            <a:r>
              <a:rPr lang="en-US" sz="3200" dirty="0"/>
              <a:t>After school Provision</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413855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Visiting Clerics and Religious-Procedure</a:t>
            </a:r>
          </a:p>
          <a:p>
            <a:pPr algn="ctr"/>
            <a:r>
              <a:rPr lang="en-US" sz="3200" b="1" dirty="0">
                <a:solidFill>
                  <a:srgbClr val="0B5323"/>
                </a:solidFill>
              </a:rPr>
              <a:t>Teresa</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826672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0" y="1443437"/>
            <a:ext cx="9098460" cy="4955203"/>
          </a:xfrm>
          <a:prstGeom prst="rect">
            <a:avLst/>
          </a:prstGeom>
          <a:noFill/>
        </p:spPr>
        <p:txBody>
          <a:bodyPr wrap="square" rtlCol="0">
            <a:spAutoFit/>
          </a:bodyPr>
          <a:lstStyle/>
          <a:p>
            <a:r>
              <a:rPr lang="en-IE" sz="2800" dirty="0"/>
              <a:t>Once off cover</a:t>
            </a:r>
          </a:p>
          <a:p>
            <a:pPr marL="457200" indent="-457200">
              <a:buFont typeface="Arial" charset="0"/>
              <a:buChar char="•"/>
            </a:pPr>
            <a:r>
              <a:rPr lang="en-IE" sz="2800" dirty="0"/>
              <a:t>Be vetted in own Church body</a:t>
            </a:r>
          </a:p>
          <a:p>
            <a:pPr marL="457200" indent="-457200">
              <a:buFont typeface="Arial" charset="0"/>
              <a:buChar char="•"/>
            </a:pPr>
            <a:r>
              <a:rPr lang="en-IE" sz="2800" dirty="0"/>
              <a:t>Show celebret/current letter of good standing</a:t>
            </a:r>
          </a:p>
          <a:p>
            <a:pPr marL="457200" indent="-457200">
              <a:buFont typeface="Arial" charset="0"/>
              <a:buChar char="•"/>
            </a:pPr>
            <a:r>
              <a:rPr lang="en-IE" sz="2800" dirty="0"/>
              <a:t>Sign the Sacristy Register (or visitors book)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r>
              <a:rPr lang="en-IE" sz="2800" dirty="0"/>
              <a:t>Short Term Cover</a:t>
            </a:r>
          </a:p>
          <a:p>
            <a:pPr marL="285750" indent="-285750">
              <a:buFont typeface="Arial" panose="020B0604020202020204" pitchFamily="34" charset="0"/>
              <a:buChar char="•"/>
            </a:pPr>
            <a:r>
              <a:rPr lang="en-IE" sz="2800" dirty="0"/>
              <a:t>Be vetted in own Church body and receiving jurisdiction</a:t>
            </a:r>
          </a:p>
          <a:p>
            <a:pPr marL="285750" indent="-285750">
              <a:buFont typeface="Arial" panose="020B0604020202020204" pitchFamily="34" charset="0"/>
              <a:buChar char="•"/>
            </a:pPr>
            <a:r>
              <a:rPr lang="en-IE" sz="2800" dirty="0"/>
              <a:t>Show </a:t>
            </a:r>
            <a:r>
              <a:rPr lang="en-IE" sz="2800" dirty="0" err="1"/>
              <a:t>celebret</a:t>
            </a:r>
            <a:r>
              <a:rPr lang="en-IE" sz="2800" dirty="0"/>
              <a:t>/current letter of good standing which requires approval of ministry forms to be completed</a:t>
            </a:r>
          </a:p>
          <a:p>
            <a:pPr marL="285750" indent="-285750">
              <a:buFont typeface="Arial" panose="020B0604020202020204" pitchFamily="34" charset="0"/>
              <a:buChar char="•"/>
            </a:pPr>
            <a:r>
              <a:rPr lang="en-IE" sz="2800" dirty="0"/>
              <a:t>Confidential Declaration form</a:t>
            </a:r>
          </a:p>
          <a:p>
            <a:pPr marL="285750" indent="-285750">
              <a:buFont typeface="Arial" panose="020B0604020202020204" pitchFamily="34" charset="0"/>
              <a:buChar char="•"/>
            </a:pPr>
            <a:r>
              <a:rPr lang="en-IE" sz="2800" dirty="0"/>
              <a:t>Induction Agreement</a:t>
            </a:r>
          </a:p>
        </p:txBody>
      </p:sp>
      <p:sp>
        <p:nvSpPr>
          <p:cNvPr id="3" name="TextBox 2"/>
          <p:cNvSpPr txBox="1"/>
          <p:nvPr/>
        </p:nvSpPr>
        <p:spPr>
          <a:xfrm>
            <a:off x="774653" y="332656"/>
            <a:ext cx="7640233" cy="584775"/>
          </a:xfrm>
          <a:prstGeom prst="rect">
            <a:avLst/>
          </a:prstGeom>
          <a:noFill/>
        </p:spPr>
        <p:txBody>
          <a:bodyPr wrap="none" rtlCol="0">
            <a:spAutoFit/>
          </a:bodyPr>
          <a:lstStyle/>
          <a:p>
            <a:r>
              <a:rPr lang="en-US" sz="3200" dirty="0">
                <a:solidFill>
                  <a:srgbClr val="0B5323"/>
                </a:solidFill>
              </a:rPr>
              <a:t>Visiting Clerics/Religious from within Ireland</a:t>
            </a:r>
          </a:p>
        </p:txBody>
      </p:sp>
    </p:spTree>
    <p:extLst>
      <p:ext uri="{BB962C8B-B14F-4D97-AF65-F5344CB8AC3E}">
        <p14:creationId xmlns:p14="http://schemas.microsoft.com/office/powerpoint/2010/main" val="8835291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8107499" cy="584775"/>
          </a:xfrm>
          <a:prstGeom prst="rect">
            <a:avLst/>
          </a:prstGeom>
          <a:solidFill>
            <a:schemeClr val="bg1"/>
          </a:solidFill>
        </p:spPr>
        <p:txBody>
          <a:bodyPr wrap="square" rtlCol="0">
            <a:spAutoFit/>
          </a:bodyPr>
          <a:lstStyle/>
          <a:p>
            <a:pPr algn="ctr"/>
            <a:r>
              <a:rPr lang="en-US" sz="3200" dirty="0">
                <a:solidFill>
                  <a:srgbClr val="0B5323"/>
                </a:solidFill>
              </a:rPr>
              <a:t>Visiting Clerics from outside Ireland</a:t>
            </a:r>
          </a:p>
        </p:txBody>
      </p:sp>
      <p:sp>
        <p:nvSpPr>
          <p:cNvPr id="6" name="TextBox 5">
            <a:extLst>
              <a:ext uri="{FF2B5EF4-FFF2-40B4-BE49-F238E27FC236}">
                <a16:creationId xmlns:a16="http://schemas.microsoft.com/office/drawing/2014/main" id="{AE0D97C0-5689-A748-8BB3-C748817888E0}"/>
              </a:ext>
            </a:extLst>
          </p:cNvPr>
          <p:cNvSpPr txBox="1"/>
          <p:nvPr/>
        </p:nvSpPr>
        <p:spPr>
          <a:xfrm>
            <a:off x="45540" y="1443437"/>
            <a:ext cx="9098460" cy="4955203"/>
          </a:xfrm>
          <a:prstGeom prst="rect">
            <a:avLst/>
          </a:prstGeom>
          <a:noFill/>
        </p:spPr>
        <p:txBody>
          <a:bodyPr wrap="square" rtlCol="0">
            <a:spAutoFit/>
          </a:bodyPr>
          <a:lstStyle/>
          <a:p>
            <a:r>
              <a:rPr lang="en-IE" sz="2800" dirty="0"/>
              <a:t>Once off cover</a:t>
            </a:r>
          </a:p>
          <a:p>
            <a:pPr marL="457200" indent="-457200">
              <a:buFont typeface="Arial" charset="0"/>
              <a:buChar char="•"/>
            </a:pPr>
            <a:r>
              <a:rPr lang="en-IE" sz="2800" dirty="0"/>
              <a:t>Be vetted in own Church body if possible</a:t>
            </a:r>
          </a:p>
          <a:p>
            <a:pPr marL="457200" indent="-457200">
              <a:buFont typeface="Arial" charset="0"/>
              <a:buChar char="•"/>
            </a:pPr>
            <a:r>
              <a:rPr lang="en-IE" sz="2800" dirty="0"/>
              <a:t>Show celebret/current letter of good standing</a:t>
            </a:r>
          </a:p>
          <a:p>
            <a:pPr marL="457200" indent="-457200">
              <a:buFont typeface="Arial" charset="0"/>
              <a:buChar char="•"/>
            </a:pPr>
            <a:r>
              <a:rPr lang="en-IE" sz="2800" dirty="0"/>
              <a:t>Sign the Sacristy Register (or visitors book)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r>
              <a:rPr lang="en-IE" sz="2800" dirty="0"/>
              <a:t>Short Term Cover</a:t>
            </a:r>
          </a:p>
          <a:p>
            <a:pPr marL="285750" indent="-285750">
              <a:buFont typeface="Arial" panose="020B0604020202020204" pitchFamily="34" charset="0"/>
              <a:buChar char="•"/>
            </a:pPr>
            <a:r>
              <a:rPr lang="en-IE" sz="2800" dirty="0"/>
              <a:t>Be vetted in own Church body and receiving jurisdiction</a:t>
            </a:r>
          </a:p>
          <a:p>
            <a:pPr marL="285750" indent="-285750">
              <a:buFont typeface="Arial" panose="020B0604020202020204" pitchFamily="34" charset="0"/>
              <a:buChar char="•"/>
            </a:pPr>
            <a:r>
              <a:rPr lang="en-IE" sz="2800" dirty="0"/>
              <a:t>Show </a:t>
            </a:r>
            <a:r>
              <a:rPr lang="en-IE" sz="2800" dirty="0" err="1"/>
              <a:t>celebret</a:t>
            </a:r>
            <a:r>
              <a:rPr lang="en-IE" sz="2800" dirty="0"/>
              <a:t>/current letter of good standing and approval of ministry.</a:t>
            </a:r>
          </a:p>
          <a:p>
            <a:pPr marL="285750" indent="-285750">
              <a:buFont typeface="Arial" panose="020B0604020202020204" pitchFamily="34" charset="0"/>
              <a:buChar char="•"/>
            </a:pPr>
            <a:r>
              <a:rPr lang="en-IE" sz="2800" dirty="0"/>
              <a:t>Confidential Declaration form</a:t>
            </a:r>
          </a:p>
          <a:p>
            <a:pPr marL="285750" indent="-285750">
              <a:buFont typeface="Arial" panose="020B0604020202020204" pitchFamily="34" charset="0"/>
              <a:buChar char="•"/>
            </a:pPr>
            <a:r>
              <a:rPr lang="en-IE" sz="2800" dirty="0"/>
              <a:t>Induction Agreement</a:t>
            </a:r>
          </a:p>
        </p:txBody>
      </p:sp>
    </p:spTree>
    <p:extLst>
      <p:ext uri="{BB962C8B-B14F-4D97-AF65-F5344CB8AC3E}">
        <p14:creationId xmlns:p14="http://schemas.microsoft.com/office/powerpoint/2010/main" val="855224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784976" cy="5293757"/>
          </a:xfrm>
          <a:prstGeom prst="rect">
            <a:avLst/>
          </a:prstGeom>
          <a:noFill/>
        </p:spPr>
        <p:txBody>
          <a:bodyPr wrap="square" rtlCol="0">
            <a:spAutoFit/>
          </a:bodyPr>
          <a:lstStyle/>
          <a:p>
            <a:r>
              <a:rPr lang="en-IE" sz="2000" dirty="0"/>
              <a:t>Prior to visit,  where there is an intention to engage in public ministry, all visiting clerics must write seeking permission of the Church authority, giving details about the duration of the visit, the type of ministry and the location of ministry being considered. The contact details of the Church authority of the visiting priest must be provided in advance;</a:t>
            </a:r>
          </a:p>
          <a:p>
            <a:endParaRPr lang="en-IE" sz="2000" dirty="0"/>
          </a:p>
          <a:p>
            <a:r>
              <a:rPr lang="en-IE" sz="2000" dirty="0"/>
              <a:t>Upon receipt of a request from visiting clerics to carry out ministry, the Church authority must acknowledge the same, and then make a request in writing to the visitor (1.1C Template 1) for a celebret or confirmation of good standing (1.1C Template 3), signed by their Church authority;</a:t>
            </a:r>
          </a:p>
          <a:p>
            <a:endParaRPr lang="en-IE" sz="2000" dirty="0"/>
          </a:p>
          <a:p>
            <a:r>
              <a:rPr lang="en-IE" sz="2000" dirty="0"/>
              <a:t>The visiting cleric must be asked to complete a declaration of good standing form (1.1C Template 2);</a:t>
            </a:r>
          </a:p>
          <a:p>
            <a:endParaRPr lang="en-IE" sz="2000" dirty="0"/>
          </a:p>
          <a:p>
            <a:r>
              <a:rPr lang="en-IE" sz="2000" dirty="0"/>
              <a:t>A vetting check must be carried out through the Garda National Vetting Bureau/Access NI (Guidance 1.1B);</a:t>
            </a:r>
          </a:p>
          <a:p>
            <a:endParaRPr lang="en-IE" dirty="0"/>
          </a:p>
        </p:txBody>
      </p:sp>
      <p:sp>
        <p:nvSpPr>
          <p:cNvPr id="3" name="TextBox 2"/>
          <p:cNvSpPr txBox="1"/>
          <p:nvPr/>
        </p:nvSpPr>
        <p:spPr>
          <a:xfrm>
            <a:off x="2411760" y="332656"/>
            <a:ext cx="4829527" cy="584775"/>
          </a:xfrm>
          <a:prstGeom prst="rect">
            <a:avLst/>
          </a:prstGeom>
          <a:noFill/>
        </p:spPr>
        <p:txBody>
          <a:bodyPr wrap="none" rtlCol="0">
            <a:spAutoFit/>
          </a:bodyPr>
          <a:lstStyle/>
          <a:p>
            <a:r>
              <a:rPr lang="en-US" sz="3200" dirty="0">
                <a:solidFill>
                  <a:srgbClr val="0B5323"/>
                </a:solidFill>
              </a:rPr>
              <a:t>Clerics from Outside Ireland</a:t>
            </a:r>
          </a:p>
        </p:txBody>
      </p:sp>
    </p:spTree>
    <p:extLst>
      <p:ext uri="{BB962C8B-B14F-4D97-AF65-F5344CB8AC3E}">
        <p14:creationId xmlns:p14="http://schemas.microsoft.com/office/powerpoint/2010/main" val="113883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92896"/>
            <a:ext cx="8208912" cy="3416320"/>
          </a:xfrm>
          <a:prstGeom prst="rect">
            <a:avLst/>
          </a:prstGeom>
        </p:spPr>
        <p:txBody>
          <a:bodyPr wrap="square">
            <a:spAutoFit/>
          </a:bodyPr>
          <a:lstStyle/>
          <a:p>
            <a:r>
              <a:rPr lang="en-GB" sz="2400" dirty="0"/>
              <a:t>To be responsible for all safeguarding practice by: </a:t>
            </a:r>
          </a:p>
          <a:p>
            <a:endParaRPr lang="en-GB" sz="2400" dirty="0"/>
          </a:p>
          <a:p>
            <a:r>
              <a:rPr lang="en-GB" sz="2400" dirty="0"/>
              <a:t>•	Ensuring that the appropriate child safeguarding 	structures and personnel 	are in place; </a:t>
            </a:r>
          </a:p>
          <a:p>
            <a:r>
              <a:rPr lang="en-GB" sz="2400" dirty="0"/>
              <a:t>•	Liaising with the Holy See, as appropriate. If the Church body 	is a religious order or congregation, this is done through 	the superior general; </a:t>
            </a:r>
          </a:p>
          <a:p>
            <a:r>
              <a:rPr lang="en-GB" sz="2400" dirty="0"/>
              <a:t>•	Ensuring compliance with canon and civil law; </a:t>
            </a:r>
          </a:p>
          <a:p>
            <a:r>
              <a:rPr lang="en-GB" sz="2400" dirty="0"/>
              <a:t>•	Upholding the seven standards in practice and behaviour.</a:t>
            </a:r>
          </a:p>
        </p:txBody>
      </p:sp>
      <p:sp>
        <p:nvSpPr>
          <p:cNvPr id="4" name="TextBox 3"/>
          <p:cNvSpPr txBox="1"/>
          <p:nvPr/>
        </p:nvSpPr>
        <p:spPr>
          <a:xfrm>
            <a:off x="415190" y="1556792"/>
            <a:ext cx="7206952" cy="584775"/>
          </a:xfrm>
          <a:prstGeom prst="rect">
            <a:avLst/>
          </a:prstGeom>
          <a:noFill/>
        </p:spPr>
        <p:txBody>
          <a:bodyPr wrap="square" rtlCol="0">
            <a:spAutoFit/>
          </a:bodyPr>
          <a:lstStyle/>
          <a:p>
            <a:r>
              <a:rPr lang="en-US" sz="3200" b="1" dirty="0">
                <a:solidFill>
                  <a:srgbClr val="0B5323"/>
                </a:solidFill>
              </a:rPr>
              <a:t>Role of the Church Authority</a:t>
            </a:r>
          </a:p>
        </p:txBody>
      </p:sp>
    </p:spTree>
    <p:extLst>
      <p:ext uri="{BB962C8B-B14F-4D97-AF65-F5344CB8AC3E}">
        <p14:creationId xmlns:p14="http://schemas.microsoft.com/office/powerpoint/2010/main" val="19572660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56792"/>
            <a:ext cx="8424936" cy="3477875"/>
          </a:xfrm>
          <a:prstGeom prst="rect">
            <a:avLst/>
          </a:prstGeom>
        </p:spPr>
        <p:txBody>
          <a:bodyPr wrap="square">
            <a:spAutoFit/>
          </a:bodyPr>
          <a:lstStyle/>
          <a:p>
            <a:r>
              <a:rPr lang="en-IE" sz="2000" dirty="0"/>
              <a:t>If the Church authority is satisfied that there are no concerns about the visiting cleric, permission should be given in writing to the visitor, outlining the specified ministry, including its duration and location (1.1C Template 4);</a:t>
            </a:r>
          </a:p>
          <a:p>
            <a:endParaRPr lang="en-IE" sz="2000" dirty="0"/>
          </a:p>
          <a:p>
            <a:r>
              <a:rPr lang="en-IE" sz="2000" dirty="0"/>
              <a:t>A copy of this permission (1.1C Template 4) should be forwarded to the parish priest or local superior of the visitor, and also to the parish priest or local superior of the location of the ministry outlined in the letter;</a:t>
            </a:r>
          </a:p>
          <a:p>
            <a:endParaRPr lang="en-IE" sz="2000" dirty="0"/>
          </a:p>
          <a:p>
            <a:r>
              <a:rPr lang="en-IE" sz="2000" dirty="0"/>
              <a:t>A copy of the permission (1.1C Template 4) should be stored in the offices of the Church authority, in line with confidentiality and storage of information (Appendix B).</a:t>
            </a:r>
          </a:p>
        </p:txBody>
      </p:sp>
      <p:sp>
        <p:nvSpPr>
          <p:cNvPr id="3" name="TextBox 2"/>
          <p:cNvSpPr txBox="1"/>
          <p:nvPr/>
        </p:nvSpPr>
        <p:spPr>
          <a:xfrm>
            <a:off x="1763688" y="332656"/>
            <a:ext cx="6079870" cy="584775"/>
          </a:xfrm>
          <a:prstGeom prst="rect">
            <a:avLst/>
          </a:prstGeom>
          <a:noFill/>
        </p:spPr>
        <p:txBody>
          <a:bodyPr wrap="none" rtlCol="0">
            <a:spAutoFit/>
          </a:bodyPr>
          <a:lstStyle/>
          <a:p>
            <a:r>
              <a:rPr lang="en-US" sz="3200" dirty="0">
                <a:solidFill>
                  <a:srgbClr val="0B5323"/>
                </a:solidFill>
              </a:rPr>
              <a:t>Visiting Cleric from  Outside Ireland</a:t>
            </a:r>
          </a:p>
        </p:txBody>
      </p:sp>
    </p:spTree>
    <p:extLst>
      <p:ext uri="{BB962C8B-B14F-4D97-AF65-F5344CB8AC3E}">
        <p14:creationId xmlns:p14="http://schemas.microsoft.com/office/powerpoint/2010/main" val="2101046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640960" cy="3847207"/>
          </a:xfrm>
          <a:prstGeom prst="rect">
            <a:avLst/>
          </a:prstGeom>
          <a:noFill/>
        </p:spPr>
        <p:txBody>
          <a:bodyPr wrap="square" rtlCol="0">
            <a:spAutoFit/>
          </a:bodyPr>
          <a:lstStyle/>
          <a:p>
            <a:pPr marL="342900" indent="-342900">
              <a:buFont typeface="Arial" panose="020B0604020202020204" pitchFamily="34" charset="0"/>
              <a:buChar char="•"/>
            </a:pPr>
            <a:r>
              <a:rPr lang="en-IE" sz="2000" dirty="0"/>
              <a:t>Prior to their visit, where there is an intention to engage in public ministry, all visiting religious must write seeking permission of the Church authority, giving details about the duration of the visit, the type of ministry and the location of ministry being considered. Contact details of the Church authority of the visiting religious must be provided in advance</a:t>
            </a:r>
          </a:p>
          <a:p>
            <a:endParaRPr lang="en-IE" sz="2000" dirty="0"/>
          </a:p>
          <a:p>
            <a:pPr marL="342900" indent="-342900">
              <a:buFont typeface="Arial" panose="020B0604020202020204" pitchFamily="34" charset="0"/>
              <a:buChar char="•"/>
            </a:pPr>
            <a:r>
              <a:rPr lang="en-IE" sz="2000" dirty="0"/>
              <a:t>Upon receipt of request from the visiting religious to carry out ministry, the Church authority must acknowledge the same, and then make a request in writing to the visitor (1.1C Template for a confirmation of good standing (1.1C Template 5), signed by their Church authority;</a:t>
            </a:r>
          </a:p>
          <a:p>
            <a:endParaRPr lang="en-IE" sz="2000" dirty="0"/>
          </a:p>
          <a:p>
            <a:endParaRPr lang="en-IE" sz="2400" dirty="0"/>
          </a:p>
        </p:txBody>
      </p:sp>
      <p:sp>
        <p:nvSpPr>
          <p:cNvPr id="3" name="TextBox 2"/>
          <p:cNvSpPr txBox="1"/>
          <p:nvPr/>
        </p:nvSpPr>
        <p:spPr>
          <a:xfrm>
            <a:off x="971600" y="332656"/>
            <a:ext cx="7774244" cy="584775"/>
          </a:xfrm>
          <a:prstGeom prst="rect">
            <a:avLst/>
          </a:prstGeom>
          <a:noFill/>
        </p:spPr>
        <p:txBody>
          <a:bodyPr wrap="none" rtlCol="0">
            <a:spAutoFit/>
          </a:bodyPr>
          <a:lstStyle/>
          <a:p>
            <a:r>
              <a:rPr lang="en-US" sz="3200" dirty="0">
                <a:solidFill>
                  <a:srgbClr val="0B5323"/>
                </a:solidFill>
              </a:rPr>
              <a:t>Visiting Person in any form of consecrated life</a:t>
            </a:r>
          </a:p>
        </p:txBody>
      </p:sp>
    </p:spTree>
    <p:extLst>
      <p:ext uri="{BB962C8B-B14F-4D97-AF65-F5344CB8AC3E}">
        <p14:creationId xmlns:p14="http://schemas.microsoft.com/office/powerpoint/2010/main" val="1212665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988840"/>
            <a:ext cx="8784976" cy="3477875"/>
          </a:xfrm>
          <a:prstGeom prst="rect">
            <a:avLst/>
          </a:prstGeom>
          <a:noFill/>
        </p:spPr>
        <p:txBody>
          <a:bodyPr wrap="square" rtlCol="0">
            <a:spAutoFit/>
          </a:bodyPr>
          <a:lstStyle/>
          <a:p>
            <a:pPr marL="285750" indent="-285750">
              <a:buFont typeface="Arial" panose="020B0604020202020204" pitchFamily="34" charset="0"/>
              <a:buChar char="•"/>
            </a:pPr>
            <a:r>
              <a:rPr lang="en-IE" sz="2000" dirty="0"/>
              <a:t>A vetting check must be processed through the Garda National Vetting Bureau/Access NI (Guidance 1.1B);</a:t>
            </a:r>
          </a:p>
          <a:p>
            <a:pPr marL="285750" indent="-285750">
              <a:buFont typeface="Arial" panose="020B0604020202020204" pitchFamily="34" charset="0"/>
              <a:buChar char="•"/>
            </a:pPr>
            <a:r>
              <a:rPr lang="en-IE" sz="2000" dirty="0"/>
              <a:t>If the Church authority is satisfied that there are no concerns about the visiting religious, permission should be given in writing to the visitor, outlining the specified ministry, including its duration and location (1.1C Template 4);</a:t>
            </a:r>
          </a:p>
          <a:p>
            <a:pPr marL="285750" indent="-285750">
              <a:buFont typeface="Arial" panose="020B0604020202020204" pitchFamily="34" charset="0"/>
              <a:buChar char="•"/>
            </a:pPr>
            <a:r>
              <a:rPr lang="en-IE" sz="2000" dirty="0"/>
              <a:t>A copy of this permission (1.1C Template 4) should be forwarded to the parish priest or local superior of the visitor, and also to the parish priest or local superior of the location of the ministry outlined in the letter;</a:t>
            </a:r>
          </a:p>
          <a:p>
            <a:pPr marL="285750" indent="-285750">
              <a:buFont typeface="Arial" panose="020B0604020202020204" pitchFamily="34" charset="0"/>
              <a:buChar char="•"/>
            </a:pPr>
            <a:r>
              <a:rPr lang="en-IE" sz="2000" dirty="0"/>
              <a:t>A copy of the permission (1.1C Template 4) should be stored in the offices of the Church authority, in line with confidentiality and storage of information (Appendix B).</a:t>
            </a:r>
          </a:p>
        </p:txBody>
      </p:sp>
      <p:sp>
        <p:nvSpPr>
          <p:cNvPr id="3" name="TextBox 2"/>
          <p:cNvSpPr txBox="1"/>
          <p:nvPr/>
        </p:nvSpPr>
        <p:spPr>
          <a:xfrm>
            <a:off x="971600" y="332656"/>
            <a:ext cx="7774244" cy="584775"/>
          </a:xfrm>
          <a:prstGeom prst="rect">
            <a:avLst/>
          </a:prstGeom>
          <a:noFill/>
        </p:spPr>
        <p:txBody>
          <a:bodyPr wrap="none" rtlCol="0">
            <a:spAutoFit/>
          </a:bodyPr>
          <a:lstStyle/>
          <a:p>
            <a:r>
              <a:rPr lang="en-US" sz="3200" dirty="0">
                <a:solidFill>
                  <a:srgbClr val="0B5323"/>
                </a:solidFill>
              </a:rPr>
              <a:t>Visiting Person in any form of consecrated life</a:t>
            </a:r>
          </a:p>
        </p:txBody>
      </p:sp>
    </p:spTree>
    <p:extLst>
      <p:ext uri="{BB962C8B-B14F-4D97-AF65-F5344CB8AC3E}">
        <p14:creationId xmlns:p14="http://schemas.microsoft.com/office/powerpoint/2010/main" val="1653298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dirty="0"/>
              <a:t>Other Variations</a:t>
            </a:r>
          </a:p>
          <a:p>
            <a:pPr algn="ctr"/>
            <a:endParaRPr lang="en-US" sz="3200" dirty="0"/>
          </a:p>
          <a:p>
            <a:pPr algn="ctr"/>
            <a:r>
              <a:rPr lang="en-US" sz="3200" dirty="0"/>
              <a:t>See Handout</a:t>
            </a:r>
          </a:p>
          <a:p>
            <a:pPr algn="ctr"/>
            <a:endParaRPr lang="en-US" sz="3200" b="1" dirty="0">
              <a:solidFill>
                <a:srgbClr val="0B5323"/>
              </a:solidFill>
            </a:endParaRPr>
          </a:p>
        </p:txBody>
      </p:sp>
    </p:spTree>
    <p:extLst>
      <p:ext uri="{BB962C8B-B14F-4D97-AF65-F5344CB8AC3E}">
        <p14:creationId xmlns:p14="http://schemas.microsoft.com/office/powerpoint/2010/main" val="25947517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Mandated Persons</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37774019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04664"/>
            <a:ext cx="7206952" cy="584775"/>
          </a:xfrm>
          <a:prstGeom prst="rect">
            <a:avLst/>
          </a:prstGeom>
          <a:noFill/>
        </p:spPr>
        <p:txBody>
          <a:bodyPr wrap="square" rtlCol="0">
            <a:spAutoFit/>
          </a:bodyPr>
          <a:lstStyle/>
          <a:p>
            <a:pPr algn="ctr"/>
            <a:r>
              <a:rPr lang="en-US" sz="3200" dirty="0">
                <a:solidFill>
                  <a:srgbClr val="0B5323"/>
                </a:solidFill>
              </a:rPr>
              <a:t>Issues to Consider</a:t>
            </a:r>
          </a:p>
        </p:txBody>
      </p:sp>
      <p:sp>
        <p:nvSpPr>
          <p:cNvPr id="3" name="TextBox 2">
            <a:extLst>
              <a:ext uri="{FF2B5EF4-FFF2-40B4-BE49-F238E27FC236}">
                <a16:creationId xmlns:a16="http://schemas.microsoft.com/office/drawing/2014/main" id="{AC053785-3C95-6E49-911B-591913C2A51B}"/>
              </a:ext>
            </a:extLst>
          </p:cNvPr>
          <p:cNvSpPr txBox="1"/>
          <p:nvPr/>
        </p:nvSpPr>
        <p:spPr>
          <a:xfrm>
            <a:off x="395537" y="1340768"/>
            <a:ext cx="8208912" cy="3539430"/>
          </a:xfrm>
          <a:prstGeom prst="rect">
            <a:avLst/>
          </a:prstGeom>
          <a:noFill/>
        </p:spPr>
        <p:txBody>
          <a:bodyPr wrap="square" rtlCol="0">
            <a:spAutoFit/>
          </a:bodyPr>
          <a:lstStyle/>
          <a:p>
            <a:pPr marL="342900" indent="-342900">
              <a:buFont typeface="Arial" panose="020B0604020202020204" pitchFamily="34" charset="0"/>
              <a:buChar char="•"/>
            </a:pPr>
            <a:r>
              <a:rPr lang="en-US" sz="3200" dirty="0"/>
              <a:t>The audit should provide you with enough information on a yearly basis to update your list of mandated persons, which is legislative requirement under children first</a:t>
            </a:r>
          </a:p>
          <a:p>
            <a:pPr marL="342900" indent="-342900">
              <a:buFont typeface="Arial" panose="020B0604020202020204" pitchFamily="34" charset="0"/>
              <a:buChar char="•"/>
            </a:pPr>
            <a:r>
              <a:rPr lang="en-US" sz="3200" dirty="0"/>
              <a:t>All mandated persons should have attended training which is now provided by NBSCCCI accredited trainers</a:t>
            </a:r>
          </a:p>
        </p:txBody>
      </p:sp>
    </p:spTree>
    <p:extLst>
      <p:ext uri="{BB962C8B-B14F-4D97-AF65-F5344CB8AC3E}">
        <p14:creationId xmlns:p14="http://schemas.microsoft.com/office/powerpoint/2010/main" val="7361593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Church property</a:t>
            </a:r>
          </a:p>
          <a:p>
            <a:pPr algn="ctr"/>
            <a:endParaRPr lang="en-US" sz="3200" b="1" dirty="0">
              <a:solidFill>
                <a:srgbClr val="0B5323"/>
              </a:solidFill>
            </a:endParaRPr>
          </a:p>
        </p:txBody>
      </p:sp>
    </p:spTree>
    <p:extLst>
      <p:ext uri="{BB962C8B-B14F-4D97-AF65-F5344CB8AC3E}">
        <p14:creationId xmlns:p14="http://schemas.microsoft.com/office/powerpoint/2010/main" val="2611766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04664"/>
            <a:ext cx="7206952" cy="584775"/>
          </a:xfrm>
          <a:prstGeom prst="rect">
            <a:avLst/>
          </a:prstGeom>
          <a:noFill/>
        </p:spPr>
        <p:txBody>
          <a:bodyPr wrap="square" rtlCol="0">
            <a:spAutoFit/>
          </a:bodyPr>
          <a:lstStyle/>
          <a:p>
            <a:pPr algn="ctr"/>
            <a:r>
              <a:rPr lang="en-US" sz="3200" dirty="0">
                <a:solidFill>
                  <a:srgbClr val="0B5323"/>
                </a:solidFill>
              </a:rPr>
              <a:t>Issues to Consider</a:t>
            </a:r>
          </a:p>
        </p:txBody>
      </p:sp>
      <p:sp>
        <p:nvSpPr>
          <p:cNvPr id="3" name="TextBox 2">
            <a:extLst>
              <a:ext uri="{FF2B5EF4-FFF2-40B4-BE49-F238E27FC236}">
                <a16:creationId xmlns:a16="http://schemas.microsoft.com/office/drawing/2014/main" id="{AC053785-3C95-6E49-911B-591913C2A51B}"/>
              </a:ext>
            </a:extLst>
          </p:cNvPr>
          <p:cNvSpPr txBox="1"/>
          <p:nvPr/>
        </p:nvSpPr>
        <p:spPr>
          <a:xfrm>
            <a:off x="395537" y="1340768"/>
            <a:ext cx="8208912"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Is the ministry with children going on in your property your ministry?</a:t>
            </a:r>
          </a:p>
          <a:p>
            <a:pPr marL="342900" indent="-342900">
              <a:buFont typeface="Arial" panose="020B0604020202020204" pitchFamily="34" charset="0"/>
              <a:buChar char="•"/>
            </a:pPr>
            <a:r>
              <a:rPr lang="en-US" sz="2400" dirty="0"/>
              <a:t>If not how do you separate yourself in terms of insurance and the responsibility to safeguard</a:t>
            </a:r>
          </a:p>
          <a:p>
            <a:pPr marL="342900" indent="-342900">
              <a:buFont typeface="Arial" panose="020B0604020202020204" pitchFamily="34" charset="0"/>
              <a:buChar char="•"/>
            </a:pPr>
            <a:r>
              <a:rPr lang="en-US" sz="2400" dirty="0"/>
              <a:t>All external groups who are using your property should have completed the required form (Guidance 1.5)</a:t>
            </a:r>
          </a:p>
          <a:p>
            <a:pPr marL="342900" indent="-342900">
              <a:buFont typeface="Arial" panose="020B0604020202020204" pitchFamily="34" charset="0"/>
              <a:buChar char="•"/>
            </a:pPr>
            <a:r>
              <a:rPr lang="en-US" sz="2400" dirty="0"/>
              <a:t>The decision as to who uses Church property is yours to make, you don’t have to let someone use your property if you don’t want to</a:t>
            </a:r>
          </a:p>
        </p:txBody>
      </p:sp>
    </p:spTree>
    <p:extLst>
      <p:ext uri="{BB962C8B-B14F-4D97-AF65-F5344CB8AC3E}">
        <p14:creationId xmlns:p14="http://schemas.microsoft.com/office/powerpoint/2010/main" val="1276197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dirty="0">
                <a:solidFill>
                  <a:schemeClr val="tx1">
                    <a:lumMod val="95000"/>
                    <a:lumOff val="5000"/>
                  </a:schemeClr>
                </a:solidFill>
              </a:rPr>
              <a:t>Questions and Evaluation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4664"/>
            <a:ext cx="8640960" cy="6048672"/>
          </a:xfrm>
          <a:prstGeom prst="rect">
            <a:avLst/>
          </a:prstGeom>
        </p:spPr>
      </p:pic>
      <p:sp>
        <p:nvSpPr>
          <p:cNvPr id="4" name="Subtitle 3">
            <a:extLst>
              <a:ext uri="{FF2B5EF4-FFF2-40B4-BE49-F238E27FC236}">
                <a16:creationId xmlns:a16="http://schemas.microsoft.com/office/drawing/2014/main" id="{9B73CF36-C051-5043-BD9D-235888FAC4E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9783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740" y="476672"/>
            <a:ext cx="7120407" cy="584775"/>
          </a:xfrm>
          <a:prstGeom prst="rect">
            <a:avLst/>
          </a:prstGeom>
          <a:noFill/>
        </p:spPr>
        <p:txBody>
          <a:bodyPr wrap="square" rtlCol="0">
            <a:spAutoFit/>
          </a:bodyPr>
          <a:lstStyle/>
          <a:p>
            <a:pPr algn="ctr"/>
            <a:r>
              <a:rPr lang="en-IE" sz="3200" b="1" dirty="0">
                <a:solidFill>
                  <a:srgbClr val="0070C0"/>
                </a:solidFill>
              </a:rPr>
              <a:t>  </a:t>
            </a:r>
            <a:r>
              <a:rPr lang="en-IE" sz="3200" b="1" dirty="0">
                <a:solidFill>
                  <a:srgbClr val="0B5323"/>
                </a:solidFill>
              </a:rPr>
              <a:t>Terminology, Website and App</a:t>
            </a:r>
            <a:endParaRPr lang="en-IE" b="1" dirty="0">
              <a:solidFill>
                <a:srgbClr val="0B5323"/>
              </a:solidFill>
            </a:endParaRPr>
          </a:p>
        </p:txBody>
      </p:sp>
      <p:sp>
        <p:nvSpPr>
          <p:cNvPr id="5" name="Rectangle 4"/>
          <p:cNvSpPr/>
          <p:nvPr/>
        </p:nvSpPr>
        <p:spPr>
          <a:xfrm>
            <a:off x="899592" y="2190203"/>
            <a:ext cx="7704856" cy="3970318"/>
          </a:xfrm>
          <a:prstGeom prst="rect">
            <a:avLst/>
          </a:prstGeom>
        </p:spPr>
        <p:txBody>
          <a:bodyPr wrap="square">
            <a:spAutoFit/>
          </a:bodyPr>
          <a:lstStyle/>
          <a:p>
            <a:pPr marL="342900" indent="-342900">
              <a:buAutoNum type="arabicPeriod"/>
            </a:pPr>
            <a:r>
              <a:rPr lang="en-US" b="1" dirty="0">
                <a:solidFill>
                  <a:srgbClr val="0B5323"/>
                </a:solidFill>
              </a:rPr>
              <a:t>Policy </a:t>
            </a:r>
            <a:r>
              <a:rPr lang="en-US" dirty="0"/>
              <a:t>is pages 8-12 </a:t>
            </a:r>
          </a:p>
          <a:p>
            <a:pPr marL="342900" indent="-342900">
              <a:buAutoNum type="arabicPeriod"/>
            </a:pPr>
            <a:r>
              <a:rPr lang="en-US" b="1" dirty="0">
                <a:solidFill>
                  <a:srgbClr val="0B5323"/>
                </a:solidFill>
              </a:rPr>
              <a:t>Policy Statement </a:t>
            </a:r>
            <a:r>
              <a:rPr lang="en-US" dirty="0"/>
              <a:t>is the first two paragraphs of page 8.  The wording of these paragraphs cannot be changed or adapted in any way.</a:t>
            </a:r>
          </a:p>
          <a:p>
            <a:pPr marL="342900" indent="-342900">
              <a:buAutoNum type="arabicPeriod"/>
            </a:pPr>
            <a:r>
              <a:rPr lang="en-US" b="1" dirty="0">
                <a:solidFill>
                  <a:srgbClr val="0B5323"/>
                </a:solidFill>
              </a:rPr>
              <a:t>Standards</a:t>
            </a:r>
            <a:r>
              <a:rPr lang="en-US" dirty="0"/>
              <a:t> are set out on page 13</a:t>
            </a:r>
          </a:p>
          <a:p>
            <a:pPr marL="342900" indent="-342900">
              <a:buAutoNum type="arabicPeriod"/>
            </a:pPr>
            <a:r>
              <a:rPr lang="en-US" b="1" dirty="0">
                <a:solidFill>
                  <a:srgbClr val="0B5323"/>
                </a:solidFill>
              </a:rPr>
              <a:t>Indicators</a:t>
            </a:r>
            <a:r>
              <a:rPr lang="en-US" dirty="0"/>
              <a:t> are the standards broken down and are grouped into 3 categories:</a:t>
            </a:r>
          </a:p>
          <a:p>
            <a:pPr marL="800100" lvl="1" indent="-342900">
              <a:buAutoNum type="arabicPeriod"/>
            </a:pPr>
            <a:r>
              <a:rPr lang="en-US" dirty="0"/>
              <a:t>Ministry with children (Table 1) page 16</a:t>
            </a:r>
          </a:p>
          <a:p>
            <a:pPr marL="800100" lvl="1" indent="-342900">
              <a:buAutoNum type="arabicPeriod"/>
            </a:pPr>
            <a:r>
              <a:rPr lang="en-US" dirty="0"/>
              <a:t>Those with no ministry with children but are managing cases (Table 2) page 18</a:t>
            </a:r>
          </a:p>
          <a:p>
            <a:pPr marL="800100" lvl="1" indent="-342900">
              <a:buAutoNum type="arabicPeriod"/>
            </a:pPr>
            <a:r>
              <a:rPr lang="en-US" dirty="0"/>
              <a:t>Those with no ministry with children (Table 3) page 20</a:t>
            </a:r>
          </a:p>
          <a:p>
            <a:pPr marL="342900" indent="-342900">
              <a:buAutoNum type="arabicPeriod"/>
            </a:pPr>
            <a:r>
              <a:rPr lang="en-US" b="1" dirty="0">
                <a:solidFill>
                  <a:srgbClr val="0B5323"/>
                </a:solidFill>
              </a:rPr>
              <a:t>Procedures </a:t>
            </a:r>
            <a:r>
              <a:rPr lang="en-US" dirty="0"/>
              <a:t>are the written documents you need to help assist with practice to live out the indicators of the standards.  The guidance can help you to do this, if you need it.</a:t>
            </a:r>
          </a:p>
          <a:p>
            <a:pPr marL="342900" indent="-342900">
              <a:buAutoNum type="arabicPeriod"/>
            </a:pPr>
            <a:r>
              <a:rPr lang="en-US" b="1" dirty="0">
                <a:solidFill>
                  <a:srgbClr val="0B5323"/>
                </a:solidFill>
              </a:rPr>
              <a:t>Guidance </a:t>
            </a:r>
            <a:r>
              <a:rPr lang="en-US" dirty="0"/>
              <a:t>is support for all aspects of safeguarding children and is there to assist if necessary</a:t>
            </a:r>
            <a:endParaRPr lang="en-US" b="1" dirty="0">
              <a:solidFill>
                <a:srgbClr val="0B5323"/>
              </a:solidFill>
            </a:endParaRPr>
          </a:p>
        </p:txBody>
      </p:sp>
      <p:sp>
        <p:nvSpPr>
          <p:cNvPr id="6" name="Rectangle 5"/>
          <p:cNvSpPr/>
          <p:nvPr/>
        </p:nvSpPr>
        <p:spPr>
          <a:xfrm>
            <a:off x="1051992" y="1510201"/>
            <a:ext cx="7704856" cy="646331"/>
          </a:xfrm>
          <a:prstGeom prst="rect">
            <a:avLst/>
          </a:prstGeom>
        </p:spPr>
        <p:txBody>
          <a:bodyPr wrap="square">
            <a:spAutoFit/>
          </a:bodyPr>
          <a:lstStyle/>
          <a:p>
            <a:r>
              <a:rPr lang="en-US" dirty="0"/>
              <a:t>Terminology used throughout this presentation and where it can be found in the Policy and Standards document</a:t>
            </a:r>
          </a:p>
        </p:txBody>
      </p:sp>
    </p:spTree>
    <p:extLst>
      <p:ext uri="{BB962C8B-B14F-4D97-AF65-F5344CB8AC3E}">
        <p14:creationId xmlns:p14="http://schemas.microsoft.com/office/powerpoint/2010/main" val="1476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496944" cy="4339650"/>
          </a:xfrm>
          <a:prstGeom prst="rect">
            <a:avLst/>
          </a:prstGeom>
          <a:noFill/>
        </p:spPr>
        <p:txBody>
          <a:bodyPr wrap="square" rtlCol="0">
            <a:spAutoFit/>
          </a:bodyPr>
          <a:lstStyle/>
          <a:p>
            <a:r>
              <a:rPr lang="en-IE" sz="2400" b="1" dirty="0">
                <a:solidFill>
                  <a:srgbClr val="0B5323"/>
                </a:solidFill>
              </a:rPr>
              <a:t>Ministry with Children</a:t>
            </a:r>
          </a:p>
          <a:p>
            <a:endParaRPr lang="en-IE" b="1" dirty="0"/>
          </a:p>
          <a:p>
            <a:pPr marL="285750" indent="-285750">
              <a:buFont typeface="Arial" panose="020B0604020202020204" pitchFamily="34" charset="0"/>
              <a:buChar char="•"/>
            </a:pPr>
            <a:r>
              <a:rPr lang="en-IE" sz="2400" dirty="0"/>
              <a:t>Any work or service undertaken by Church Personnel with children, which is under the authority of their church body</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Any work with children undertaken by Church personnel (lay, vowed and ordained) within Church property, which is under their authority of their Church body;</a:t>
            </a:r>
          </a:p>
          <a:p>
            <a:pPr marL="285750" indent="-285750">
              <a:buFont typeface="Arial" panose="020B0604020202020204" pitchFamily="34" charset="0"/>
              <a:buChar char="•"/>
            </a:pPr>
            <a:endParaRPr lang="en-IE" sz="2400" dirty="0"/>
          </a:p>
          <a:p>
            <a:pPr marL="285750" indent="-285750">
              <a:buFont typeface="Arial" panose="020B0604020202020204" pitchFamily="34" charset="0"/>
              <a:buChar char="•"/>
            </a:pPr>
            <a:r>
              <a:rPr lang="en-IE" sz="2400" dirty="0"/>
              <a:t>All priests in active ministry under the authority of their Church body are to be considered as having ministry with children.</a:t>
            </a:r>
          </a:p>
          <a:p>
            <a:pPr marL="285750" indent="-285750">
              <a:buFont typeface="Arial" panose="020B0604020202020204" pitchFamily="34" charset="0"/>
              <a:buChar char="•"/>
            </a:pPr>
            <a:endParaRPr lang="en-IE" b="1" dirty="0"/>
          </a:p>
        </p:txBody>
      </p:sp>
    </p:spTree>
    <p:extLst>
      <p:ext uri="{BB962C8B-B14F-4D97-AF65-F5344CB8AC3E}">
        <p14:creationId xmlns:p14="http://schemas.microsoft.com/office/powerpoint/2010/main" val="739659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932</TotalTime>
  <Words>3293</Words>
  <Application>Microsoft Macintosh PowerPoint</Application>
  <PresentationFormat>On-screen Show (4:3)</PresentationFormat>
  <Paragraphs>373</Paragraphs>
  <Slides>68</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ＭＳ Ｐゴシック</vt:lpstr>
      <vt:lpstr>Arial</vt:lpstr>
      <vt:lpstr>Calibri</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215</cp:revision>
  <dcterms:created xsi:type="dcterms:W3CDTF">2011-12-09T20:21:14Z</dcterms:created>
  <dcterms:modified xsi:type="dcterms:W3CDTF">2018-09-03T07:59:13Z</dcterms:modified>
</cp:coreProperties>
</file>