
<file path=[Content_Types].xml><?xml version="1.0" encoding="utf-8"?>
<Types xmlns="http://schemas.openxmlformats.org/package/2006/content-types">
  <Default Extension="png" ContentType="image/png"/>
  <Default Extension="emf" ContentType="image/x-emf"/>
  <Default Extension="webp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32" r:id="rId2"/>
    <p:sldId id="330" r:id="rId3"/>
    <p:sldId id="331" r:id="rId4"/>
    <p:sldId id="256" r:id="rId5"/>
    <p:sldId id="258" r:id="rId6"/>
    <p:sldId id="318" r:id="rId7"/>
    <p:sldId id="274" r:id="rId8"/>
    <p:sldId id="301" r:id="rId9"/>
    <p:sldId id="273" r:id="rId10"/>
    <p:sldId id="275" r:id="rId11"/>
    <p:sldId id="276" r:id="rId12"/>
    <p:sldId id="277" r:id="rId13"/>
    <p:sldId id="278" r:id="rId14"/>
    <p:sldId id="320" r:id="rId15"/>
    <p:sldId id="327" r:id="rId16"/>
    <p:sldId id="326" r:id="rId17"/>
    <p:sldId id="323" r:id="rId18"/>
    <p:sldId id="322" r:id="rId19"/>
    <p:sldId id="297" r:id="rId20"/>
    <p:sldId id="313" r:id="rId21"/>
    <p:sldId id="316" r:id="rId22"/>
    <p:sldId id="319" r:id="rId23"/>
    <p:sldId id="329" r:id="rId24"/>
    <p:sldId id="312" r:id="rId25"/>
    <p:sldId id="314" r:id="rId26"/>
    <p:sldId id="293" r:id="rId27"/>
    <p:sldId id="309" r:id="rId28"/>
    <p:sldId id="294" r:id="rId29"/>
    <p:sldId id="317" r:id="rId30"/>
    <p:sldId id="315" r:id="rId31"/>
    <p:sldId id="328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45603-8D16-4CF4-9877-04EA8875ACA2}" type="datetimeFigureOut">
              <a:rPr lang="en-IE" smtClean="0"/>
              <a:pPr/>
              <a:t>04/11/2019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3BBA9-A6E6-4212-B8A6-0846A6AEBE6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6574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3BBA9-A6E6-4212-B8A6-0846A6AEBE67}" type="slidenum">
              <a:rPr lang="en-IE" smtClean="0">
                <a:solidFill>
                  <a:prstClr val="black"/>
                </a:solidFill>
              </a:rPr>
              <a:pPr/>
              <a:t>1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5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3BBA9-A6E6-4212-B8A6-0846A6AEBE67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93759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3BBA9-A6E6-4212-B8A6-0846A6AEBE67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6420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nadine_burke_harris_how_childhood_trauma_affects_health_across_a_lifetim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35590768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linicaldirector@towardshealing.i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hildprotection@towardshealing.i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sz="6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IE" sz="6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E" sz="6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IE" sz="6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E" sz="8000" dirty="0" smtClean="0">
                <a:solidFill>
                  <a:schemeClr val="accent6">
                    <a:lumMod val="75000"/>
                  </a:schemeClr>
                </a:solidFill>
              </a:rPr>
              <a:t>Help for the Helper</a:t>
            </a:r>
            <a:endParaRPr lang="en-IE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267200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Maggie O’Neil </a:t>
            </a:r>
            <a:r>
              <a:rPr lang="en-IE" dirty="0">
                <a:solidFill>
                  <a:srgbClr val="0070C0"/>
                </a:solidFill>
              </a:rPr>
              <a:t>&amp; </a:t>
            </a:r>
            <a:r>
              <a:rPr lang="en-IE" dirty="0" smtClean="0">
                <a:solidFill>
                  <a:srgbClr val="0070C0"/>
                </a:solidFill>
              </a:rPr>
              <a:t>Melissa </a:t>
            </a:r>
            <a:r>
              <a:rPr lang="en-IE" dirty="0" err="1">
                <a:solidFill>
                  <a:srgbClr val="0070C0"/>
                </a:solidFill>
              </a:rPr>
              <a:t>Darmody</a:t>
            </a:r>
            <a:r>
              <a:rPr lang="en-IE" dirty="0">
                <a:solidFill>
                  <a:srgbClr val="0070C0"/>
                </a:solidFill>
              </a:rPr>
              <a:t> 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Towards Healing 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November 2019 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NBSCCC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43000" y="47008"/>
            <a:ext cx="4038600" cy="158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870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  <a:endParaRPr lang="en-US" altLang="en-US" sz="19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AutoShape 2" descr="https://www.safer-networking.org/wp-content/uploads/2018/06/support-2048-650x366.jpg"/>
          <p:cNvSpPr>
            <a:spLocks noChangeAspect="1" noChangeArrowheads="1"/>
          </p:cNvSpPr>
          <p:nvPr/>
        </p:nvSpPr>
        <p:spPr bwMode="auto">
          <a:xfrm>
            <a:off x="155575" y="-350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1865"/>
            <a:ext cx="4723015" cy="26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111" y="741406"/>
            <a:ext cx="78218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Fight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aggression, attack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Verbal aggression – saying ‘no’ 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away, hiding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Tonic immobility, shutdown, play dead,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conserve energy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Dissociate, pretend to be asleep 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Flop/Flag/Faint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Collapse, pervasive dissociation. malleable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941" y="412517"/>
            <a:ext cx="8016446" cy="947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6600" i="1" dirty="0" smtClean="0"/>
              <a:t>“</a:t>
            </a:r>
            <a:r>
              <a:rPr lang="en-US" sz="6600" i="1" dirty="0"/>
              <a:t>The imprint of the trauma is . . . in our animal brains, not our thinking brains” </a:t>
            </a:r>
            <a:endParaRPr lang="en-US" sz="6600" i="1" dirty="0" smtClean="0"/>
          </a:p>
          <a:p>
            <a:pPr algn="ctr"/>
            <a:r>
              <a:rPr lang="en-US" sz="6600" b="1" dirty="0"/>
              <a:t>van der Kolk</a:t>
            </a:r>
          </a:p>
          <a:p>
            <a:pPr algn="ctr"/>
            <a:endParaRPr lang="en-US" sz="6600" i="1" dirty="0" smtClean="0"/>
          </a:p>
          <a:p>
            <a:endParaRPr lang="en-US" sz="6600" i="1" dirty="0"/>
          </a:p>
          <a:p>
            <a:endParaRPr lang="en-US" sz="6600" i="1" dirty="0" smtClean="0"/>
          </a:p>
          <a:p>
            <a:r>
              <a:rPr lang="en-US" sz="6600" i="1" dirty="0" smtClean="0"/>
              <a:t>Van </a:t>
            </a:r>
            <a:r>
              <a:rPr lang="en-US" sz="6600" i="1" dirty="0"/>
              <a:t>der Kolk, 2004 </a:t>
            </a:r>
            <a:endParaRPr lang="en-US" sz="6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8854"/>
            <a:ext cx="9925565" cy="695685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86497"/>
            <a:ext cx="9143999" cy="677150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Impact of CSA across the Life Scan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882180"/>
            <a:ext cx="8077200" cy="18288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Adverse Childhood Experiences </a:t>
            </a:r>
            <a:r>
              <a:rPr lang="en-US" b="1" dirty="0"/>
              <a:t>Study</a:t>
            </a:r>
            <a:r>
              <a:rPr lang="en-US" dirty="0"/>
              <a:t> (</a:t>
            </a:r>
            <a:r>
              <a:rPr lang="en-US" b="1" dirty="0"/>
              <a:t>ACE Study</a:t>
            </a:r>
            <a:r>
              <a:rPr lang="en-US" dirty="0"/>
              <a:t>) is a research </a:t>
            </a:r>
            <a:r>
              <a:rPr lang="en-US" b="1" dirty="0"/>
              <a:t>study</a:t>
            </a:r>
            <a:r>
              <a:rPr lang="en-US" dirty="0"/>
              <a:t> conducted by the U.S. health maintenance organization Kaiser Permanente and the Centers for Disease Control and Prevention. Participants were recruited to the </a:t>
            </a:r>
            <a:r>
              <a:rPr lang="en-US" b="1" dirty="0"/>
              <a:t>study</a:t>
            </a:r>
            <a:r>
              <a:rPr lang="en-US" dirty="0"/>
              <a:t> between 1995 and 1997 and have been in long-term follow up for health outcomes.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4114800"/>
            <a:ext cx="8463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hlinkClick r:id="rId2"/>
              </a:rPr>
              <a:t>https://www.ted.com/talks/nadine_burke_harris_how_childhood_trauma_affects_health_across_a_lifetime#t-16636</a:t>
            </a:r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5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1025"/>
            <a:ext cx="77724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How Trauma Impacts Relationship Building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80060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460599"/>
            <a:ext cx="350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The world is not 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People are not to be trusted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I am dirty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I deserve bad things to happen to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I am not worth while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All men/priests are bad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All church personal are not to be trusted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They are all lying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Kick the Dog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1524000"/>
            <a:ext cx="2876550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4267200"/>
            <a:ext cx="8305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 smtClean="0"/>
          </a:p>
          <a:p>
            <a:r>
              <a:rPr lang="en-IE" sz="2400" dirty="0" smtClean="0"/>
              <a:t>Do you ever come home from work feeling like this guy?</a:t>
            </a:r>
          </a:p>
          <a:p>
            <a:endParaRPr lang="en-I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52" y="0"/>
            <a:ext cx="7100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Attachment Disruption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A</a:t>
            </a:r>
            <a:r>
              <a:rPr lang="en-GB" i="1" dirty="0" smtClean="0">
                <a:solidFill>
                  <a:srgbClr val="0070C0"/>
                </a:solidFill>
              </a:rPr>
              <a:t>buse </a:t>
            </a:r>
            <a:r>
              <a:rPr lang="en-GB" i="1" dirty="0">
                <a:solidFill>
                  <a:srgbClr val="0070C0"/>
                </a:solidFill>
              </a:rPr>
              <a:t>and neglect (sexual, physical, emotional, psychological) are defined as </a:t>
            </a:r>
            <a:r>
              <a:rPr lang="en-GB" i="1" dirty="0" smtClean="0">
                <a:solidFill>
                  <a:srgbClr val="0070C0"/>
                </a:solidFill>
              </a:rPr>
              <a:t>attachment </a:t>
            </a:r>
            <a:r>
              <a:rPr lang="en-GB" i="1" dirty="0">
                <a:solidFill>
                  <a:srgbClr val="0070C0"/>
                </a:solidFill>
              </a:rPr>
              <a:t>trauma</a:t>
            </a:r>
            <a:r>
              <a:rPr lang="en-GB" i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GB" i="1" dirty="0" smtClean="0">
              <a:solidFill>
                <a:srgbClr val="0070C0"/>
              </a:solidFill>
            </a:endParaRPr>
          </a:p>
          <a:p>
            <a:r>
              <a:rPr lang="en-GB" i="1" dirty="0">
                <a:solidFill>
                  <a:srgbClr val="0070C0"/>
                </a:solidFill>
              </a:rPr>
              <a:t>A</a:t>
            </a:r>
            <a:r>
              <a:rPr lang="en-GB" i="1" dirty="0" smtClean="0">
                <a:solidFill>
                  <a:srgbClr val="0070C0"/>
                </a:solidFill>
              </a:rPr>
              <a:t>ttachment </a:t>
            </a:r>
            <a:r>
              <a:rPr lang="en-GB" i="1" dirty="0">
                <a:solidFill>
                  <a:srgbClr val="0070C0"/>
                </a:solidFill>
              </a:rPr>
              <a:t>trauma </a:t>
            </a:r>
            <a:r>
              <a:rPr lang="en-GB" i="1" dirty="0" smtClean="0">
                <a:solidFill>
                  <a:srgbClr val="0070C0"/>
                </a:solidFill>
              </a:rPr>
              <a:t>is described as  </a:t>
            </a:r>
            <a:r>
              <a:rPr lang="en-GB" i="1" dirty="0">
                <a:solidFill>
                  <a:srgbClr val="0070C0"/>
                </a:solidFill>
              </a:rPr>
              <a:t>adverse interpersonal experiences, occurring in early childhood, which are repetitive, chronic and between child and caregiver or in a care-giving relationship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</a:p>
          <a:p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Welcome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Welcome prayer and introduction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Colette Stevenson and Teresa Devlin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71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76326"/>
            <a:ext cx="5715000" cy="3446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2273" y="4724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 smtClean="0"/>
              <a:t>Bungee Style Relationship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32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Transactional Analysis</a:t>
            </a:r>
            <a:br>
              <a:rPr lang="en-IE" dirty="0" smtClean="0"/>
            </a:br>
            <a:r>
              <a:rPr lang="en-IE" sz="2700" dirty="0" err="1" smtClean="0"/>
              <a:t>Dr.</a:t>
            </a:r>
            <a:r>
              <a:rPr lang="en-IE" sz="2700" dirty="0" smtClean="0"/>
              <a:t> Eric Berne</a:t>
            </a:r>
            <a:endParaRPr lang="en-US" sz="27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628731"/>
            <a:ext cx="5453062" cy="45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Sympathy vs. Empathy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9831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Brené</a:t>
            </a:r>
            <a:r>
              <a:rPr lang="en-US" dirty="0"/>
              <a:t> </a:t>
            </a:r>
            <a:r>
              <a:rPr lang="en-US" dirty="0" smtClean="0"/>
              <a:t>Brown </a:t>
            </a:r>
            <a:r>
              <a:rPr lang="en-US" dirty="0"/>
              <a:t>on </a:t>
            </a:r>
            <a:r>
              <a:rPr lang="en-US" dirty="0" smtClean="0"/>
              <a:t>Empathy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vimeo.com/355907688</a:t>
            </a:r>
            <a:endParaRPr lang="en-US" dirty="0" smtClean="0"/>
          </a:p>
          <a:p>
            <a:r>
              <a:rPr lang="en-IE" dirty="0" smtClean="0"/>
              <a:t>Empathy is feeling “with” someone</a:t>
            </a:r>
          </a:p>
          <a:p>
            <a:r>
              <a:rPr lang="en-IE" dirty="0" smtClean="0"/>
              <a:t>Tuning into client and their framework</a:t>
            </a:r>
          </a:p>
          <a:p>
            <a:r>
              <a:rPr lang="en-IE" dirty="0" smtClean="0"/>
              <a:t>Adding nothing to it</a:t>
            </a:r>
            <a:r>
              <a:rPr lang="en-US" dirty="0"/>
              <a:t> </a:t>
            </a:r>
            <a:r>
              <a:rPr lang="en-US" dirty="0" smtClean="0"/>
              <a:t>or minimizing it</a:t>
            </a:r>
          </a:p>
          <a:p>
            <a:r>
              <a:rPr lang="en-IE" dirty="0" smtClean="0"/>
              <a:t>Hearing exactly what they express</a:t>
            </a:r>
          </a:p>
          <a:p>
            <a:r>
              <a:rPr lang="en-IE" dirty="0" smtClean="0"/>
              <a:t>Emotional merging with others emotions and pain, but you do not have to share the same experience.</a:t>
            </a:r>
          </a:p>
          <a:p>
            <a:r>
              <a:rPr lang="en-IE" dirty="0" smtClean="0"/>
              <a:t>If you do share a similar experience, important not to get your experiences confused with the survivor’s.</a:t>
            </a:r>
          </a:p>
          <a:p>
            <a:r>
              <a:rPr lang="en-IE" dirty="0" smtClean="0"/>
              <a:t>Stay open to feeling and non judgemental </a:t>
            </a:r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To Kill A Mocking Bird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600" dirty="0" smtClean="0"/>
              <a:t>“You never really understand a person until you consider things from his point of view. Until you can climb into his skin and walk around in it.”</a:t>
            </a:r>
          </a:p>
          <a:p>
            <a:pPr marL="0" indent="0">
              <a:buNone/>
            </a:pPr>
            <a:endParaRPr lang="en-IE" sz="3600" dirty="0" smtClean="0"/>
          </a:p>
          <a:p>
            <a:pPr marL="0" indent="0">
              <a:buNone/>
            </a:pPr>
            <a:endParaRPr lang="en-IE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88" y="3381146"/>
            <a:ext cx="5209212" cy="29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99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Monitoring Your Empathy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AutoShape 2" descr="Image result for empathy d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33538"/>
            <a:ext cx="3429000" cy="22534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95400" y="44196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Whale Rider </a:t>
            </a:r>
          </a:p>
          <a:p>
            <a:pPr algn="ctr"/>
            <a:r>
              <a:rPr lang="en-US" sz="4000" dirty="0"/>
              <a:t>https://www.youtube.com/watch?v=TTF8PsKmhtc</a:t>
            </a:r>
          </a:p>
        </p:txBody>
      </p:sp>
    </p:spTree>
    <p:extLst>
      <p:ext uri="{BB962C8B-B14F-4D97-AF65-F5344CB8AC3E}">
        <p14:creationId xmlns:p14="http://schemas.microsoft.com/office/powerpoint/2010/main" val="35777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32004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668131"/>
            <a:ext cx="6596120" cy="37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28" y="135468"/>
            <a:ext cx="5176839" cy="51703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H="1">
            <a:off x="5554132" y="5562600"/>
            <a:ext cx="2370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"Karpman's triangle“ 1968</a:t>
            </a:r>
          </a:p>
          <a:p>
            <a:r>
              <a:rPr lang="en-US" dirty="0" smtClean="0"/>
              <a:t>Stephen Karpman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Safeguarding working with survivors 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IE" dirty="0" smtClean="0"/>
              <a:t>Clarity of Role</a:t>
            </a:r>
          </a:p>
          <a:p>
            <a:r>
              <a:rPr lang="en-IE" dirty="0" smtClean="0"/>
              <a:t>Boundaries</a:t>
            </a:r>
          </a:p>
          <a:p>
            <a:r>
              <a:rPr lang="en-IE" dirty="0" smtClean="0"/>
              <a:t>Referral Source Development</a:t>
            </a:r>
          </a:p>
          <a:p>
            <a:r>
              <a:rPr lang="en-IE" dirty="0" smtClean="0"/>
              <a:t>Support/supervision/Mentor</a:t>
            </a:r>
          </a:p>
          <a:p>
            <a:r>
              <a:rPr lang="en-IE" dirty="0" smtClean="0"/>
              <a:t>Personal Self Care</a:t>
            </a:r>
          </a:p>
          <a:p>
            <a:endParaRPr lang="en-I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630281"/>
            <a:ext cx="2971800" cy="2726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Secondary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Trauma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IE" dirty="0">
                <a:solidFill>
                  <a:schemeClr val="accent6">
                    <a:lumMod val="75000"/>
                  </a:schemeClr>
                </a:solidFill>
              </a:rPr>
            </a:b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GB" sz="2400" i="1" dirty="0">
                <a:solidFill>
                  <a:srgbClr val="0070C0"/>
                </a:solidFill>
              </a:rPr>
              <a:t>Secondary Traumatic </a:t>
            </a:r>
            <a:r>
              <a:rPr lang="en-GB" sz="2400" i="1" dirty="0" smtClean="0">
                <a:solidFill>
                  <a:srgbClr val="0070C0"/>
                </a:solidFill>
              </a:rPr>
              <a:t>Stress,  </a:t>
            </a:r>
            <a:r>
              <a:rPr lang="en-GB" sz="2400" i="1" dirty="0">
                <a:solidFill>
                  <a:srgbClr val="0070C0"/>
                </a:solidFill>
              </a:rPr>
              <a:t>Compassion </a:t>
            </a:r>
            <a:r>
              <a:rPr lang="en-GB" sz="2400" b="1" i="1" dirty="0">
                <a:solidFill>
                  <a:srgbClr val="0070C0"/>
                </a:solidFill>
              </a:rPr>
              <a:t>fatigue</a:t>
            </a:r>
            <a:r>
              <a:rPr lang="en-GB" sz="2400" i="1" dirty="0">
                <a:solidFill>
                  <a:srgbClr val="0070C0"/>
                </a:solidFill>
              </a:rPr>
              <a:t>, or secondary traumatic stress disorder, is a natural but disruptive by-product of working with </a:t>
            </a:r>
            <a:r>
              <a:rPr lang="en-GB" sz="2400" i="1" dirty="0" smtClean="0">
                <a:solidFill>
                  <a:srgbClr val="0070C0"/>
                </a:solidFill>
              </a:rPr>
              <a:t>traumatised </a:t>
            </a:r>
            <a:r>
              <a:rPr lang="en-GB" sz="2400" i="1" dirty="0">
                <a:solidFill>
                  <a:srgbClr val="0070C0"/>
                </a:solidFill>
              </a:rPr>
              <a:t>clients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667000"/>
            <a:ext cx="5715000" cy="311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Self Care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dirty="0" smtClean="0"/>
              <a:t>List three things that I can do for myself to promote self care and resilience in my work.</a:t>
            </a:r>
          </a:p>
          <a:p>
            <a:pPr marL="0" indent="0">
              <a:buNone/>
            </a:pPr>
            <a:r>
              <a:rPr lang="en-IE" dirty="0" smtClean="0"/>
              <a:t>1</a:t>
            </a:r>
          </a:p>
          <a:p>
            <a:pPr marL="0" indent="0">
              <a:buNone/>
            </a:pPr>
            <a:r>
              <a:rPr lang="en-IE" dirty="0" smtClean="0"/>
              <a:t>2</a:t>
            </a:r>
          </a:p>
          <a:p>
            <a:pPr marL="0" indent="0">
              <a:buNone/>
            </a:pPr>
            <a:r>
              <a:rPr lang="en-IE" dirty="0" smtClean="0"/>
              <a:t>3</a:t>
            </a:r>
          </a:p>
          <a:p>
            <a:pPr marL="0" indent="0">
              <a:buNone/>
            </a:pPr>
            <a:r>
              <a:rPr lang="en-IE" dirty="0" smtClean="0"/>
              <a:t>List three things that I can ask of my employer to help support me in my work.</a:t>
            </a:r>
          </a:p>
          <a:p>
            <a:pPr marL="0" indent="0">
              <a:buNone/>
            </a:pPr>
            <a:r>
              <a:rPr lang="en-IE" dirty="0" smtClean="0"/>
              <a:t>1</a:t>
            </a:r>
          </a:p>
          <a:p>
            <a:pPr marL="0" indent="0">
              <a:buNone/>
            </a:pPr>
            <a:r>
              <a:rPr lang="en-IE" dirty="0" smtClean="0"/>
              <a:t>2</a:t>
            </a:r>
          </a:p>
          <a:p>
            <a:pPr marL="0" indent="0">
              <a:buNone/>
            </a:pPr>
            <a:r>
              <a:rPr lang="en-IE" dirty="0" smtClean="0"/>
              <a:t>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Context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Providing Care and Support for Complainants-Standard 3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Providing support to Church personnel </a:t>
            </a:r>
          </a:p>
          <a:p>
            <a:pPr marL="0" indent="0">
              <a:buNone/>
            </a:pPr>
            <a:r>
              <a:rPr lang="en-IE" dirty="0" smtClean="0"/>
              <a:t>Standard 5 indicator 5.6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79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Lean to Self Regulate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Visualization with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1"/>
            <a:ext cx="633632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-5824"/>
            <a:ext cx="6096000" cy="390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96733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E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IE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IE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IE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IE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IE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IE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758972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Melissa’s contact :</a:t>
            </a:r>
          </a:p>
          <a:p>
            <a:r>
              <a:rPr lang="en-IE" sz="3200" b="1" dirty="0" smtClean="0">
                <a:hlinkClick r:id="rId3"/>
              </a:rPr>
              <a:t>Clinicaldirector@towardshealing.ie</a:t>
            </a:r>
            <a:endParaRPr lang="en-IE" sz="3200" b="1" dirty="0" smtClean="0"/>
          </a:p>
          <a:p>
            <a:endParaRPr lang="en-IE" sz="3200" b="1" dirty="0"/>
          </a:p>
          <a:p>
            <a:r>
              <a:rPr lang="en-IE" sz="3200" b="1" dirty="0" smtClean="0"/>
              <a:t>Maggie’s contact:</a:t>
            </a:r>
          </a:p>
          <a:p>
            <a:r>
              <a:rPr lang="en-IE" sz="3200" b="1" dirty="0" smtClean="0">
                <a:hlinkClick r:id="rId4"/>
              </a:rPr>
              <a:t>Childprotection@towardshealing.ie</a:t>
            </a:r>
            <a:endParaRPr lang="en-IE" sz="3200" b="1" dirty="0" smtClean="0"/>
          </a:p>
          <a:p>
            <a:endParaRPr lang="en-IE" sz="3200" b="1" dirty="0"/>
          </a:p>
        </p:txBody>
      </p:sp>
    </p:spTree>
    <p:extLst>
      <p:ext uri="{BB962C8B-B14F-4D97-AF65-F5344CB8AC3E}">
        <p14:creationId xmlns:p14="http://schemas.microsoft.com/office/powerpoint/2010/main" val="2607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sz="6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IE" sz="6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E" sz="6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IE" sz="6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E" sz="8000" dirty="0" smtClean="0">
                <a:solidFill>
                  <a:schemeClr val="accent6">
                    <a:lumMod val="75000"/>
                  </a:schemeClr>
                </a:solidFill>
              </a:rPr>
              <a:t>Help for the Helper</a:t>
            </a:r>
            <a:endParaRPr lang="en-IE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267200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Maggie O’Neil </a:t>
            </a:r>
            <a:r>
              <a:rPr lang="en-IE" dirty="0">
                <a:solidFill>
                  <a:srgbClr val="0070C0"/>
                </a:solidFill>
              </a:rPr>
              <a:t>&amp; </a:t>
            </a:r>
            <a:r>
              <a:rPr lang="en-IE" dirty="0" smtClean="0">
                <a:solidFill>
                  <a:srgbClr val="0070C0"/>
                </a:solidFill>
              </a:rPr>
              <a:t>Melissa </a:t>
            </a:r>
            <a:r>
              <a:rPr lang="en-IE" dirty="0" err="1">
                <a:solidFill>
                  <a:srgbClr val="0070C0"/>
                </a:solidFill>
              </a:rPr>
              <a:t>Darmody</a:t>
            </a:r>
            <a:r>
              <a:rPr lang="en-IE" dirty="0">
                <a:solidFill>
                  <a:srgbClr val="0070C0"/>
                </a:solidFill>
              </a:rPr>
              <a:t> 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Towards Healing 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November 2019 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43000" y="47008"/>
            <a:ext cx="4038600" cy="158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870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2" descr="https://www.safer-networking.org/wp-content/uploads/2018/06/support-2048-650x366.jpg"/>
          <p:cNvSpPr>
            <a:spLocks noChangeAspect="1" noChangeArrowheads="1"/>
          </p:cNvSpPr>
          <p:nvPr/>
        </p:nvSpPr>
        <p:spPr bwMode="auto">
          <a:xfrm>
            <a:off x="155575" y="-350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1865"/>
            <a:ext cx="4723015" cy="26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Self- Care 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4400" i="1" dirty="0" smtClean="0">
                <a:solidFill>
                  <a:srgbClr val="0070C0"/>
                </a:solidFill>
              </a:rPr>
              <a:t>As the topics we are discussing might  cause upset to individuals in the room it is important for everyone to be mindful of their needs for self care.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smtClean="0"/>
              <a:t>NBSCCC 2019</a:t>
            </a:r>
            <a:endParaRPr lang="en-US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AutoShape 2" descr="Image result for crumpled paper"/>
          <p:cNvSpPr>
            <a:spLocks noChangeAspect="1" noChangeArrowheads="1"/>
          </p:cNvSpPr>
          <p:nvPr/>
        </p:nvSpPr>
        <p:spPr bwMode="auto">
          <a:xfrm>
            <a:off x="3086792" y="2209800"/>
            <a:ext cx="3161607" cy="316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crumpled paper"/>
          <p:cNvSpPr>
            <a:spLocks noChangeAspect="1" noChangeArrowheads="1"/>
          </p:cNvSpPr>
          <p:nvPr/>
        </p:nvSpPr>
        <p:spPr bwMode="auto">
          <a:xfrm>
            <a:off x="3086792" y="2438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Related image"/>
          <p:cNvSpPr>
            <a:spLocks noChangeAspect="1" noChangeArrowheads="1"/>
          </p:cNvSpPr>
          <p:nvPr/>
        </p:nvSpPr>
        <p:spPr bwMode="auto">
          <a:xfrm>
            <a:off x="2667000" y="1447800"/>
            <a:ext cx="2895600" cy="289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Outline of Day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IE" dirty="0">
                <a:solidFill>
                  <a:schemeClr val="accent6">
                    <a:lumMod val="75000"/>
                  </a:schemeClr>
                </a:solidFill>
              </a:rPr>
            </a:b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4800600" cy="4495800"/>
          </a:xfrm>
        </p:spPr>
        <p:txBody>
          <a:bodyPr>
            <a:normAutofit fontScale="92500"/>
          </a:bodyPr>
          <a:lstStyle/>
          <a:p>
            <a:r>
              <a:rPr lang="en-IE" dirty="0">
                <a:solidFill>
                  <a:srgbClr val="0070C0"/>
                </a:solidFill>
              </a:rPr>
              <a:t>Brief out line of </a:t>
            </a:r>
            <a:r>
              <a:rPr lang="en-IE" dirty="0" smtClean="0">
                <a:solidFill>
                  <a:srgbClr val="0070C0"/>
                </a:solidFill>
              </a:rPr>
              <a:t>Trauma </a:t>
            </a:r>
            <a:endParaRPr lang="en-IE" dirty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Impacts of Trauma 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Models of Relationships</a:t>
            </a:r>
            <a:endParaRPr lang="en-IE" dirty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Managing Empathy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Relationship Dial 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Relationship Triangle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Secondary Traumatization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Self Care</a:t>
            </a:r>
          </a:p>
          <a:p>
            <a:endParaRPr lang="en-IE" dirty="0" smtClean="0">
              <a:solidFill>
                <a:srgbClr val="0070C0"/>
              </a:solidFill>
            </a:endParaRPr>
          </a:p>
          <a:p>
            <a:endParaRPr lang="en-IE" dirty="0">
              <a:solidFill>
                <a:srgbClr val="0070C0"/>
              </a:solidFill>
            </a:endParaRPr>
          </a:p>
          <a:p>
            <a:endParaRPr lang="en-IE" dirty="0" smtClean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18288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</a:rPr>
              <a:t>Tea and Coffee at 11:15</a:t>
            </a:r>
          </a:p>
          <a:p>
            <a:endParaRPr lang="en-IE" sz="2400" dirty="0">
              <a:solidFill>
                <a:srgbClr val="FF0000"/>
              </a:solidFill>
            </a:endParaRPr>
          </a:p>
          <a:p>
            <a:endParaRPr lang="en-IE" sz="2400" dirty="0" smtClean="0">
              <a:solidFill>
                <a:srgbClr val="FF0000"/>
              </a:solidFill>
            </a:endParaRPr>
          </a:p>
          <a:p>
            <a:endParaRPr lang="en-IE" sz="2400" dirty="0">
              <a:solidFill>
                <a:srgbClr val="FF0000"/>
              </a:solidFill>
            </a:endParaRPr>
          </a:p>
          <a:p>
            <a:endParaRPr lang="en-IE" sz="2400" dirty="0" smtClean="0">
              <a:solidFill>
                <a:srgbClr val="FF0000"/>
              </a:solidFill>
            </a:endParaRPr>
          </a:p>
          <a:p>
            <a:endParaRPr lang="en-IE" sz="2400" dirty="0">
              <a:solidFill>
                <a:srgbClr val="FF0000"/>
              </a:solidFill>
            </a:endParaRPr>
          </a:p>
          <a:p>
            <a:endParaRPr lang="en-IE" sz="2400" dirty="0" smtClean="0">
              <a:solidFill>
                <a:srgbClr val="FF0000"/>
              </a:solidFill>
            </a:endParaRPr>
          </a:p>
          <a:p>
            <a:r>
              <a:rPr lang="en-IE" sz="2400" dirty="0" smtClean="0">
                <a:solidFill>
                  <a:srgbClr val="FF0000"/>
                </a:solidFill>
              </a:rPr>
              <a:t>Lunch 1-2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Trauma and the Brain 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https://www.youtube.com/watch?v=4-tcKYx24aA&amp;authuser=0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882476"/>
            <a:ext cx="5181600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NBSCCC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663</Words>
  <Application>Microsoft Office PowerPoint</Application>
  <PresentationFormat>On-screen Show (4:3)</PresentationFormat>
  <Paragraphs>241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  Help for the Helper</vt:lpstr>
      <vt:lpstr>Welcome</vt:lpstr>
      <vt:lpstr>Context</vt:lpstr>
      <vt:lpstr>  Help for the Helper</vt:lpstr>
      <vt:lpstr>Self- Care </vt:lpstr>
      <vt:lpstr>PowerPoint Presentation</vt:lpstr>
      <vt:lpstr>Outline of Day </vt:lpstr>
      <vt:lpstr>Trauma and the Brain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CSA across the Life Scan</vt:lpstr>
      <vt:lpstr>PowerPoint Presentation</vt:lpstr>
      <vt:lpstr>How Trauma Impacts Relationship Building </vt:lpstr>
      <vt:lpstr>Kick the Dog </vt:lpstr>
      <vt:lpstr>PowerPoint Presentation</vt:lpstr>
      <vt:lpstr>Attachment Disruption</vt:lpstr>
      <vt:lpstr>PowerPoint Presentation</vt:lpstr>
      <vt:lpstr>Transactional Analysis Dr. Eric Berne</vt:lpstr>
      <vt:lpstr>Sympathy vs. Empathy</vt:lpstr>
      <vt:lpstr>To Kill A Mocking Bird  </vt:lpstr>
      <vt:lpstr>Monitoring Your Empathy</vt:lpstr>
      <vt:lpstr>PowerPoint Presentation</vt:lpstr>
      <vt:lpstr>PowerPoint Presentation</vt:lpstr>
      <vt:lpstr>Safeguarding working with survivors </vt:lpstr>
      <vt:lpstr>Secondary Trauma  </vt:lpstr>
      <vt:lpstr>Self Care </vt:lpstr>
      <vt:lpstr>Lean to Self Regulate </vt:lpstr>
      <vt:lpstr>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Complex Trauma Cases for Supervisors</dc:title>
  <dc:creator>Eileen</dc:creator>
  <cp:lastModifiedBy>Niall Moore</cp:lastModifiedBy>
  <cp:revision>124</cp:revision>
  <dcterms:created xsi:type="dcterms:W3CDTF">2006-08-16T00:00:00Z</dcterms:created>
  <dcterms:modified xsi:type="dcterms:W3CDTF">2019-11-04T12:56:10Z</dcterms:modified>
</cp:coreProperties>
</file>