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256" r:id="rId2"/>
    <p:sldId id="313" r:id="rId3"/>
    <p:sldId id="365" r:id="rId4"/>
    <p:sldId id="468" r:id="rId5"/>
    <p:sldId id="469" r:id="rId6"/>
    <p:sldId id="470" r:id="rId7"/>
    <p:sldId id="471" r:id="rId8"/>
    <p:sldId id="472" r:id="rId9"/>
    <p:sldId id="477" r:id="rId10"/>
    <p:sldId id="473" r:id="rId11"/>
    <p:sldId id="476" r:id="rId12"/>
    <p:sldId id="475" r:id="rId13"/>
    <p:sldId id="474" r:id="rId14"/>
    <p:sldId id="508" r:id="rId15"/>
    <p:sldId id="478" r:id="rId16"/>
    <p:sldId id="492" r:id="rId17"/>
    <p:sldId id="507" r:id="rId18"/>
    <p:sldId id="491" r:id="rId19"/>
    <p:sldId id="481" r:id="rId20"/>
    <p:sldId id="482" r:id="rId21"/>
    <p:sldId id="509" r:id="rId22"/>
    <p:sldId id="483" r:id="rId23"/>
    <p:sldId id="484" r:id="rId24"/>
    <p:sldId id="493" r:id="rId25"/>
    <p:sldId id="494" r:id="rId26"/>
    <p:sldId id="419" r:id="rId27"/>
    <p:sldId id="485" r:id="rId28"/>
    <p:sldId id="486" r:id="rId29"/>
    <p:sldId id="457" r:id="rId30"/>
    <p:sldId id="458" r:id="rId31"/>
    <p:sldId id="459" r:id="rId32"/>
    <p:sldId id="487" r:id="rId33"/>
    <p:sldId id="488" r:id="rId34"/>
    <p:sldId id="489" r:id="rId35"/>
    <p:sldId id="490" r:id="rId36"/>
    <p:sldId id="395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1348" autoAdjust="0"/>
    <p:restoredTop sz="94704" autoAdjust="0"/>
  </p:normalViewPr>
  <p:slideViewPr>
    <p:cSldViewPr snapToObjects="1" showGuides="1">
      <p:cViewPr varScale="1">
        <p:scale>
          <a:sx n="122" d="100"/>
          <a:sy n="122" d="100"/>
        </p:scale>
        <p:origin x="-1314" y="-102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2A426-FC1A-624A-B62D-1EEE5B9E7BD7}" type="datetimeFigureOut">
              <a:rPr lang="en-US" smtClean="0"/>
              <a:t>5/31/2019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DA5CD-A433-7445-BB83-257BBD0D17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50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988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91204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17452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264474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13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982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184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184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184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1844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1844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950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9887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20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462168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8410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7286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8410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>
                <a:solidFill>
                  <a:prstClr val="black"/>
                </a:solidFill>
              </a:rPr>
              <a:pPr/>
              <a:t>24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410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>
                <a:solidFill>
                  <a:prstClr val="black"/>
                </a:solidFill>
              </a:rPr>
              <a:pPr/>
              <a:t>25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410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6CDE90A-8546-4CC1-A2D3-EBA26A021F21}" type="slidenum">
              <a:rPr lang="en-GB" sz="1200" smtClean="0">
                <a:solidFill>
                  <a:prstClr val="black"/>
                </a:solidFill>
              </a:rPr>
              <a:pPr eaLnBrk="1" hangingPunct="1">
                <a:defRPr/>
              </a:pPr>
              <a:t>26</a:t>
            </a:fld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0531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27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085938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28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24750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6F3C1-702C-4983-A604-F8B0E6D1546A}" type="slidenum">
              <a:rPr lang="en-IE" smtClean="0"/>
              <a:t>29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6434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409998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6F3C1-702C-4983-A604-F8B0E6D1546A}" type="slidenum">
              <a:rPr lang="en-IE" smtClean="0"/>
              <a:t>30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84373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6F3C1-702C-4983-A604-F8B0E6D1546A}" type="slidenum">
              <a:rPr lang="en-IE" smtClean="0"/>
              <a:t>31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142164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32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47878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33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012953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34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0853049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35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648951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988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199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21917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DA5CD-A433-7445-BB83-257BBD0D174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344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30356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43313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DFE88-94E1-4163-B2CF-A1B1299076D8}" type="slidenum">
              <a:rPr lang="en-IE" smtClean="0"/>
              <a:t>9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78930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DD21C27-ABB6-C849-8394-0B41C5151D9B}"/>
              </a:ext>
            </a:extLst>
          </p:cNvPr>
          <p:cNvSpPr/>
          <p:nvPr userDrawn="1"/>
        </p:nvSpPr>
        <p:spPr>
          <a:xfrm>
            <a:off x="74612" y="94456"/>
            <a:ext cx="8994775" cy="128588"/>
          </a:xfrm>
          <a:prstGeom prst="rect">
            <a:avLst/>
          </a:prstGeom>
          <a:solidFill>
            <a:srgbClr val="99C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 sz="1300" dirty="0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77F87EC-1F93-A344-A4AE-B3C90086DFF6}"/>
              </a:ext>
            </a:extLst>
          </p:cNvPr>
          <p:cNvSpPr/>
          <p:nvPr userDrawn="1"/>
        </p:nvSpPr>
        <p:spPr>
          <a:xfrm>
            <a:off x="74613" y="6657975"/>
            <a:ext cx="8994775" cy="127000"/>
          </a:xfrm>
          <a:prstGeom prst="rect">
            <a:avLst/>
          </a:prstGeom>
          <a:solidFill>
            <a:srgbClr val="99C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 sz="1300" dirty="0">
              <a:solidFill>
                <a:srgbClr val="FFFFFF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67718A8F-7CFF-4B42-8292-2D16990A4AE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308100" y="2185988"/>
            <a:ext cx="68580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/>
            </a:pPr>
            <a:endParaRPr lang="en-GB" altLang="en-US" sz="2400" dirty="0">
              <a:solidFill>
                <a:srgbClr val="38572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9">
            <a:extLst>
              <a:ext uri="{FF2B5EF4-FFF2-40B4-BE49-F238E27FC236}">
                <a16:creationId xmlns="" xmlns:a16="http://schemas.microsoft.com/office/drawing/2014/main" id="{25B33CE3-3822-D747-B473-85AF5339D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333375"/>
            <a:ext cx="297021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>
            <a:extLst>
              <a:ext uri="{FF2B5EF4-FFF2-40B4-BE49-F238E27FC236}">
                <a16:creationId xmlns="" xmlns:a16="http://schemas.microsoft.com/office/drawing/2014/main" id="{352998B4-51F5-7442-862B-5040831D44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157788"/>
            <a:ext cx="2339975" cy="230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A3B35312-73A6-C840-883C-CADC8C50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DD54AD28-B110-DF46-BC93-FB8E0025F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2F0164CC-CD8D-E74F-8981-3C09A9408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545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B639B-A372-4013-B64E-8374845279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6CDCF-872E-4D2D-A167-6B0894BE5A3C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3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EAC0663-5733-B547-AF80-216817C9A448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51" r:id="rId4"/>
    <p:sldLayoutId id="2147483652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362200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B5323"/>
                </a:solidFill>
              </a:rPr>
              <a:t>Safeguarding and International Missionary Work</a:t>
            </a:r>
          </a:p>
          <a:p>
            <a:pPr algn="ctr"/>
            <a:endParaRPr lang="en-US" sz="3200" b="1" dirty="0">
              <a:solidFill>
                <a:srgbClr val="0B5323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0B5323"/>
                </a:solidFill>
              </a:rPr>
              <a:t>5</a:t>
            </a:r>
            <a:r>
              <a:rPr lang="en-US" sz="3200" b="1" baseline="30000" dirty="0" smtClean="0">
                <a:solidFill>
                  <a:srgbClr val="0B5323"/>
                </a:solidFill>
              </a:rPr>
              <a:t>th</a:t>
            </a:r>
            <a:r>
              <a:rPr lang="en-US" sz="3200" b="1" dirty="0" smtClean="0">
                <a:solidFill>
                  <a:srgbClr val="0B5323"/>
                </a:solidFill>
              </a:rPr>
              <a:t> June 2019</a:t>
            </a:r>
            <a:endParaRPr lang="en-US" sz="3200" b="1" dirty="0">
              <a:solidFill>
                <a:srgbClr val="0B532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2492896"/>
            <a:ext cx="63684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B5323"/>
                </a:solidFill>
              </a:rPr>
              <a:t>Police are corrupt in this country and telling someone will do more harm</a:t>
            </a:r>
          </a:p>
        </p:txBody>
      </p:sp>
    </p:spTree>
    <p:extLst>
      <p:ext uri="{BB962C8B-B14F-4D97-AF65-F5344CB8AC3E}">
        <p14:creationId xmlns:p14="http://schemas.microsoft.com/office/powerpoint/2010/main" val="5719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492896"/>
            <a:ext cx="63684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B5323"/>
                </a:solidFill>
              </a:rPr>
              <a:t>It is not abuse if you are benefitting the child or their family</a:t>
            </a:r>
          </a:p>
        </p:txBody>
      </p:sp>
    </p:spTree>
    <p:extLst>
      <p:ext uri="{BB962C8B-B14F-4D97-AF65-F5344CB8AC3E}">
        <p14:creationId xmlns:p14="http://schemas.microsoft.com/office/powerpoint/2010/main" val="177535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492896"/>
            <a:ext cx="6368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B5323"/>
                </a:solidFill>
              </a:rPr>
              <a:t>Children are tainted by original sin and require exorcisms</a:t>
            </a:r>
          </a:p>
        </p:txBody>
      </p:sp>
    </p:spTree>
    <p:extLst>
      <p:ext uri="{BB962C8B-B14F-4D97-AF65-F5344CB8AC3E}">
        <p14:creationId xmlns:p14="http://schemas.microsoft.com/office/powerpoint/2010/main" val="140732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2492896"/>
            <a:ext cx="63684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B5323"/>
                </a:solidFill>
              </a:rPr>
              <a:t>There is no child abuse by the Church in this </a:t>
            </a:r>
            <a:r>
              <a:rPr lang="en-US" sz="3600" dirty="0" smtClean="0">
                <a:solidFill>
                  <a:srgbClr val="0B5323"/>
                </a:solidFill>
              </a:rPr>
              <a:t>country, only  abuse in families</a:t>
            </a:r>
            <a:endParaRPr lang="en-US" sz="3600" dirty="0">
              <a:solidFill>
                <a:srgbClr val="0B53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3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348880"/>
            <a:ext cx="720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BREAK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4831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348880"/>
            <a:ext cx="72069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Expectations of Missionary Work and Remit of NBSCCCI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Teresa Devlin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53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772816"/>
            <a:ext cx="72789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National Board does not have a  remit over international practice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However…….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The Expectation is that the standards set in Ireland are maintained abroad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8461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0728"/>
            <a:ext cx="84249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 Legislation introduced in April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IE" sz="2400" dirty="0" smtClean="0"/>
              <a:t>	“The </a:t>
            </a:r>
            <a:r>
              <a:rPr lang="en-IE" sz="2400" dirty="0"/>
              <a:t>Criminal Law (Extraterritorial Jurisdiction) </a:t>
            </a:r>
            <a:r>
              <a:rPr lang="en-IE" sz="2400" dirty="0" smtClean="0"/>
              <a:t>Act” </a:t>
            </a:r>
          </a:p>
          <a:p>
            <a:endParaRPr lang="en-IE" sz="2400" dirty="0"/>
          </a:p>
          <a:p>
            <a:r>
              <a:rPr lang="en-IE" sz="2400" dirty="0"/>
              <a:t>Under the Act, Irish citizens who commit serious offences abroad such as rape, murder, sexual assault and manslaughter, will be liable to be prosecuted under Irish law.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4678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556792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Allegations against Irish Priests and Religious are reported to the National Board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Discussions about which Police and Social Services are notified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Consideration about returning respondent to Ireland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Issues around oversight if respondent remains in missionary work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4730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780928"/>
            <a:ext cx="7206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Group Work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1264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348880"/>
            <a:ext cx="72069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Welcome and Prayer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Colette Stevenson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57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35021"/>
            <a:ext cx="2466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Group Work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6" y="2852936"/>
            <a:ext cx="70567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In each group discuss the following:</a:t>
            </a:r>
          </a:p>
          <a:p>
            <a:endParaRPr lang="en-GB" sz="2200" dirty="0"/>
          </a:p>
          <a:p>
            <a:pPr marL="342900" indent="-342900">
              <a:buAutoNum type="arabicPeriod"/>
            </a:pPr>
            <a:r>
              <a:rPr lang="en-GB" sz="2200" dirty="0"/>
              <a:t>What are your approaches to safeguarding and missionary work</a:t>
            </a:r>
          </a:p>
          <a:p>
            <a:pPr marL="342900" indent="-342900">
              <a:buAutoNum type="arabicPeriod"/>
            </a:pPr>
            <a:r>
              <a:rPr lang="en-GB" sz="2200" dirty="0"/>
              <a:t>What challenges have you faced</a:t>
            </a:r>
          </a:p>
          <a:p>
            <a:pPr marL="342900" indent="-342900">
              <a:buAutoNum type="arabicPeriod"/>
            </a:pPr>
            <a:r>
              <a:rPr lang="en-GB" sz="2200" dirty="0"/>
              <a:t>What resources do you have that you are happy to share</a:t>
            </a:r>
          </a:p>
        </p:txBody>
      </p:sp>
    </p:spTree>
    <p:extLst>
      <p:ext uri="{BB962C8B-B14F-4D97-AF65-F5344CB8AC3E}">
        <p14:creationId xmlns:p14="http://schemas.microsoft.com/office/powerpoint/2010/main" val="130319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2348880"/>
            <a:ext cx="7206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International Policy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Teresa Devlin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113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36858" y="2708920"/>
            <a:ext cx="11881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>
              <a:solidFill>
                <a:srgbClr val="0B5323"/>
              </a:solidFill>
            </a:endParaRPr>
          </a:p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Lunch</a:t>
            </a:r>
          </a:p>
        </p:txBody>
      </p:sp>
    </p:spTree>
    <p:extLst>
      <p:ext uri="{BB962C8B-B14F-4D97-AF65-F5344CB8AC3E}">
        <p14:creationId xmlns:p14="http://schemas.microsoft.com/office/powerpoint/2010/main" val="204403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2348880"/>
            <a:ext cx="7206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Transferability of the Standards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Niall Moore </a:t>
            </a:r>
          </a:p>
        </p:txBody>
      </p:sp>
    </p:spTree>
    <p:extLst>
      <p:ext uri="{BB962C8B-B14F-4D97-AF65-F5344CB8AC3E}">
        <p14:creationId xmlns:p14="http://schemas.microsoft.com/office/powerpoint/2010/main" val="25574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9791" y="404664"/>
            <a:ext cx="7206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Policies and Procedures</a:t>
            </a:r>
          </a:p>
          <a:p>
            <a:pPr algn="ctr"/>
            <a:endParaRPr lang="en-US" sz="3200" b="1" dirty="0">
              <a:solidFill>
                <a:prstClr val="black"/>
              </a:solidFill>
            </a:endParaRPr>
          </a:p>
          <a:p>
            <a:pPr algn="ctr"/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484784"/>
            <a:ext cx="78488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In Ireland we have one Church policy and a series of standards, indicators and procedures to ensure this policy is lived out</a:t>
            </a:r>
          </a:p>
          <a:p>
            <a:endParaRPr lang="en-US" sz="2000" dirty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It is important you develop an international policy for your ministries overseas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pPr algn="ctr"/>
            <a:endParaRPr 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9791" y="404664"/>
            <a:ext cx="7206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Contents of a Policy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/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48478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Policy Statement</a:t>
            </a:r>
          </a:p>
          <a:p>
            <a:endParaRPr lang="en-US" sz="2400" b="1" dirty="0">
              <a:solidFill>
                <a:prstClr val="black"/>
              </a:solidFill>
            </a:endParaRPr>
          </a:p>
          <a:p>
            <a:r>
              <a:rPr lang="en-US" sz="2400" b="1" dirty="0" smtClean="0">
                <a:solidFill>
                  <a:prstClr val="black"/>
                </a:solidFill>
              </a:rPr>
              <a:t>Principles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Gospel values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National and International legislation and policy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Learning from the past</a:t>
            </a: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400" b="1" dirty="0" smtClean="0">
                <a:solidFill>
                  <a:prstClr val="black"/>
                </a:solidFill>
              </a:rPr>
              <a:t>Commitments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Reporting and Responding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Caring for children and adults that work with them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Caring for complainants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Caring for respondents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496944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69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1294" y="332656"/>
            <a:ext cx="2205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Standard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5" y="1772816"/>
            <a:ext cx="70567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Safe recruitment (visiting priests and religious)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Children and adults codes of behaviour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Safe care (consent forms, supervision ratios)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Complaints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225270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1294" y="332656"/>
            <a:ext cx="2205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Standard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129257F-D6C4-984B-924C-45470603EA57}"/>
              </a:ext>
            </a:extLst>
          </p:cNvPr>
          <p:cNvSpPr txBox="1"/>
          <p:nvPr/>
        </p:nvSpPr>
        <p:spPr>
          <a:xfrm>
            <a:off x="395536" y="2708920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do I report?</a:t>
            </a:r>
          </a:p>
          <a:p>
            <a:r>
              <a:rPr lang="en-GB" sz="2400" dirty="0"/>
              <a:t>Who do I tell?</a:t>
            </a:r>
          </a:p>
          <a:p>
            <a:r>
              <a:rPr lang="en-GB" sz="2400" dirty="0"/>
              <a:t>What do I do if I receive a referral from someone overseas, and it is referred to me in Ireland?</a:t>
            </a:r>
          </a:p>
        </p:txBody>
      </p:sp>
    </p:spTree>
    <p:extLst>
      <p:ext uri="{BB962C8B-B14F-4D97-AF65-F5344CB8AC3E}">
        <p14:creationId xmlns:p14="http://schemas.microsoft.com/office/powerpoint/2010/main" val="2227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4"/>
            <a:ext cx="91202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B5323"/>
                </a:solidFill>
              </a:rPr>
              <a:t>                             Mandated Persons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Mandated persons (as defined in the Children First Act 2015) are people who have contact with children and/or families and who, because of their qualifications, training and/or employment role, are in a key position to help protect children from harm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Each Church body should consult the full list of categories who are classified as mandated persons under Schedule 2 of the Children First Act 2015 to establish which members of Church personnel are classified as mandated persons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382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35021"/>
            <a:ext cx="3285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Aims for the 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2978021"/>
            <a:ext cx="80138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US" sz="2200" dirty="0"/>
              <a:t>To discuss myths around international missionary work and their impact on safeguarding</a:t>
            </a:r>
          </a:p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US" sz="2200" dirty="0"/>
              <a:t>To discuss the transferability of the safeguarding standards to international missionary work</a:t>
            </a:r>
          </a:p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US" sz="2200" dirty="0"/>
              <a:t>To share resources and best practice</a:t>
            </a:r>
          </a:p>
        </p:txBody>
      </p:sp>
    </p:spTree>
    <p:extLst>
      <p:ext uri="{BB962C8B-B14F-4D97-AF65-F5344CB8AC3E}">
        <p14:creationId xmlns:p14="http://schemas.microsoft.com/office/powerpoint/2010/main" val="42115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4"/>
            <a:ext cx="912026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B5323"/>
                </a:solidFill>
              </a:rPr>
              <a:t>                             Mandated Persons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It should be understood that: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All clerics and religious who have any ministry are to be considered mandated persons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Volunteers are not mandated persons under the Children First Act 2015. However DLPs or Deputy DLPs who are volunteers are classed as mandated persons under Church standards.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8825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4"/>
            <a:ext cx="912026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B5323"/>
                </a:solidFill>
              </a:rPr>
              <a:t>                             Mandated Persons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3769CE7-E457-6744-A0A0-10A0C36CB04D}"/>
              </a:ext>
            </a:extLst>
          </p:cNvPr>
          <p:cNvSpPr/>
          <p:nvPr/>
        </p:nvSpPr>
        <p:spPr>
          <a:xfrm>
            <a:off x="179512" y="1859340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On completion of this process the Church authority must retain a list of all mandated persons, and ensure this is kept up to date. In developing this list Tusla have advised that there should be a clear statement of the type of roles that a Church body are listing as mandated persons then a number of mandated persons that are in the Church body against each role. For Example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Clerics (25),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Pastoral Workers (50),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Religious (15) etc).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For more information see </a:t>
            </a:r>
            <a:r>
              <a:rPr lang="en-GB" sz="2400" b="1" dirty="0"/>
              <a:t>Guidance 2.1L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6279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6848" y="404664"/>
            <a:ext cx="3534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Standards 3 and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5" y="1772816"/>
            <a:ext cx="70567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It is always appropriate to offer pastoral support to complainant no matter where in the world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Canon law applies internationally and therefore the presumption of innocence and canon norms apply anywhere in the world</a:t>
            </a:r>
          </a:p>
        </p:txBody>
      </p:sp>
    </p:spTree>
    <p:extLst>
      <p:ext uri="{BB962C8B-B14F-4D97-AF65-F5344CB8AC3E}">
        <p14:creationId xmlns:p14="http://schemas.microsoft.com/office/powerpoint/2010/main" val="115226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1293" y="404664"/>
            <a:ext cx="2205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Standard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5" y="1772816"/>
            <a:ext cx="7056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Adapt the training programme to suit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Induction is always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Working with parents and guardians are always needed</a:t>
            </a:r>
          </a:p>
        </p:txBody>
      </p:sp>
    </p:spTree>
    <p:extLst>
      <p:ext uri="{BB962C8B-B14F-4D97-AF65-F5344CB8AC3E}">
        <p14:creationId xmlns:p14="http://schemas.microsoft.com/office/powerpoint/2010/main" val="337357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1293" y="404664"/>
            <a:ext cx="2205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Standard 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5" y="1772816"/>
            <a:ext cx="7056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Giving information to Church personnel and staff will always be required and making it relevant to the culture and language of the region you are operating in</a:t>
            </a:r>
          </a:p>
        </p:txBody>
      </p:sp>
    </p:spTree>
    <p:extLst>
      <p:ext uri="{BB962C8B-B14F-4D97-AF65-F5344CB8AC3E}">
        <p14:creationId xmlns:p14="http://schemas.microsoft.com/office/powerpoint/2010/main" val="32516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1293" y="332656"/>
            <a:ext cx="2205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Standard 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5" y="1772816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How can we quality assure in the context of international missionary work?</a:t>
            </a:r>
          </a:p>
        </p:txBody>
      </p:sp>
    </p:spTree>
    <p:extLst>
      <p:ext uri="{BB962C8B-B14F-4D97-AF65-F5344CB8AC3E}">
        <p14:creationId xmlns:p14="http://schemas.microsoft.com/office/powerpoint/2010/main" val="390996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4296" y="2636912"/>
            <a:ext cx="45316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Questions and Evaluation</a:t>
            </a:r>
          </a:p>
          <a:p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97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348880"/>
            <a:ext cx="7206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Introductions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Colette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9054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835021"/>
            <a:ext cx="2696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B5323"/>
                </a:solidFill>
              </a:rPr>
              <a:t>Introductions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64B06DA-EAB8-6045-8C10-071346EE211F}"/>
              </a:ext>
            </a:extLst>
          </p:cNvPr>
          <p:cNvSpPr txBox="1"/>
          <p:nvPr/>
        </p:nvSpPr>
        <p:spPr>
          <a:xfrm>
            <a:off x="755576" y="2852936"/>
            <a:ext cx="705678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In each group introduce yourself and answer the following questions</a:t>
            </a:r>
          </a:p>
          <a:p>
            <a:endParaRPr lang="en-GB" sz="2200" dirty="0"/>
          </a:p>
          <a:p>
            <a:pPr marL="342900" indent="-342900">
              <a:buAutoNum type="arabicPeriod"/>
            </a:pPr>
            <a:r>
              <a:rPr lang="en-GB" sz="2200" dirty="0"/>
              <a:t>Where is your Church body currently involved in children’s ministry?</a:t>
            </a:r>
          </a:p>
          <a:p>
            <a:pPr marL="342900" indent="-342900">
              <a:buAutoNum type="arabicPeriod"/>
            </a:pPr>
            <a:r>
              <a:rPr lang="en-GB" sz="2200" dirty="0"/>
              <a:t>What safeguarding issues have come up as part of this ministry?</a:t>
            </a:r>
          </a:p>
        </p:txBody>
      </p:sp>
    </p:spTree>
    <p:extLst>
      <p:ext uri="{BB962C8B-B14F-4D97-AF65-F5344CB8AC3E}">
        <p14:creationId xmlns:p14="http://schemas.microsoft.com/office/powerpoint/2010/main" val="231433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362200"/>
            <a:ext cx="7206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Myths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Teresa Devlin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7015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2492896"/>
            <a:ext cx="6368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B5323"/>
                </a:solidFill>
              </a:rPr>
              <a:t>Westerners </a:t>
            </a:r>
            <a:r>
              <a:rPr lang="en-US" sz="3600" dirty="0">
                <a:solidFill>
                  <a:srgbClr val="0B5323"/>
                </a:solidFill>
              </a:rPr>
              <a:t>should fit in with our culture not us with theirs</a:t>
            </a:r>
          </a:p>
        </p:txBody>
      </p:sp>
    </p:spTree>
    <p:extLst>
      <p:ext uri="{BB962C8B-B14F-4D97-AF65-F5344CB8AC3E}">
        <p14:creationId xmlns:p14="http://schemas.microsoft.com/office/powerpoint/2010/main" val="292269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2492896"/>
            <a:ext cx="6368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B5323"/>
                </a:solidFill>
              </a:rPr>
              <a:t>Hitting children is part of discipline</a:t>
            </a:r>
          </a:p>
        </p:txBody>
      </p:sp>
    </p:spTree>
    <p:extLst>
      <p:ext uri="{BB962C8B-B14F-4D97-AF65-F5344CB8AC3E}">
        <p14:creationId xmlns:p14="http://schemas.microsoft.com/office/powerpoint/2010/main" val="35086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2492896"/>
            <a:ext cx="6368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B5323"/>
                </a:solidFill>
              </a:rPr>
              <a:t>In our country a child of any age can consent to sex</a:t>
            </a:r>
          </a:p>
        </p:txBody>
      </p:sp>
    </p:spTree>
    <p:extLst>
      <p:ext uri="{BB962C8B-B14F-4D97-AF65-F5344CB8AC3E}">
        <p14:creationId xmlns:p14="http://schemas.microsoft.com/office/powerpoint/2010/main" val="38805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802</Words>
  <Application>Microsoft Office PowerPoint</Application>
  <PresentationFormat>On-screen Show (4:3)</PresentationFormat>
  <Paragraphs>164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Otis Creative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Gunning</dc:creator>
  <cp:lastModifiedBy>Teresa Devlin</cp:lastModifiedBy>
  <cp:revision>218</cp:revision>
  <dcterms:created xsi:type="dcterms:W3CDTF">2011-12-09T20:21:14Z</dcterms:created>
  <dcterms:modified xsi:type="dcterms:W3CDTF">2019-05-31T11:45:24Z</dcterms:modified>
</cp:coreProperties>
</file>