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4" r:id="rId2"/>
  </p:sldMasterIdLst>
  <p:notesMasterIdLst>
    <p:notesMasterId r:id="rId51"/>
  </p:notesMasterIdLst>
  <p:sldIdLst>
    <p:sldId id="256" r:id="rId3"/>
    <p:sldId id="313" r:id="rId4"/>
    <p:sldId id="365" r:id="rId5"/>
    <p:sldId id="468" r:id="rId6"/>
    <p:sldId id="469" r:id="rId7"/>
    <p:sldId id="470" r:id="rId8"/>
    <p:sldId id="471" r:id="rId9"/>
    <p:sldId id="472" r:id="rId10"/>
    <p:sldId id="477" r:id="rId11"/>
    <p:sldId id="473" r:id="rId12"/>
    <p:sldId id="476" r:id="rId13"/>
    <p:sldId id="475" r:id="rId14"/>
    <p:sldId id="474" r:id="rId15"/>
    <p:sldId id="478" r:id="rId16"/>
    <p:sldId id="492" r:id="rId17"/>
    <p:sldId id="491" r:id="rId18"/>
    <p:sldId id="479" r:id="rId19"/>
    <p:sldId id="480" r:id="rId20"/>
    <p:sldId id="495" r:id="rId21"/>
    <p:sldId id="496" r:id="rId22"/>
    <p:sldId id="497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481" r:id="rId33"/>
    <p:sldId id="482" r:id="rId34"/>
    <p:sldId id="483" r:id="rId35"/>
    <p:sldId id="484" r:id="rId36"/>
    <p:sldId id="493" r:id="rId37"/>
    <p:sldId id="494" r:id="rId38"/>
    <p:sldId id="419" r:id="rId39"/>
    <p:sldId id="485" r:id="rId40"/>
    <p:sldId id="486" r:id="rId41"/>
    <p:sldId id="453" r:id="rId42"/>
    <p:sldId id="457" r:id="rId43"/>
    <p:sldId id="458" r:id="rId44"/>
    <p:sldId id="459" r:id="rId45"/>
    <p:sldId id="487" r:id="rId46"/>
    <p:sldId id="488" r:id="rId47"/>
    <p:sldId id="489" r:id="rId48"/>
    <p:sldId id="490" r:id="rId49"/>
    <p:sldId id="395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53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1348" autoAdjust="0"/>
    <p:restoredTop sz="94674"/>
  </p:normalViewPr>
  <p:slideViewPr>
    <p:cSldViewPr snapToObjects="1" showGuides="1">
      <p:cViewPr varScale="1">
        <p:scale>
          <a:sx n="74" d="100"/>
          <a:sy n="74" d="100"/>
        </p:scale>
        <p:origin x="-1890" y="-90"/>
      </p:cViewPr>
      <p:guideLst>
        <p:guide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82A426-FC1A-624A-B62D-1EEE5B9E7BD7}" type="datetimeFigureOut">
              <a:rPr lang="en-US" smtClean="0"/>
              <a:t>5/16/2018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DDA5CD-A433-7445-BB83-257BBD0D174F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9500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9887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10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2912048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11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174527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12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7264474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13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9829788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1844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1844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47184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67349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78991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595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9887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32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7462168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97286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084104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>
                <a:solidFill>
                  <a:prstClr val="black"/>
                </a:solidFill>
              </a:rPr>
              <a:pPr/>
              <a:t>35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410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>
                <a:solidFill>
                  <a:prstClr val="black"/>
                </a:solidFill>
              </a:rPr>
              <a:pPr/>
              <a:t>36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84104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46CDE90A-8546-4CC1-A2D3-EBA26A021F21}" type="slidenum">
              <a:rPr lang="en-GB" sz="1200" smtClean="0">
                <a:solidFill>
                  <a:prstClr val="black"/>
                </a:solidFill>
              </a:rPr>
              <a:pPr eaLnBrk="1" hangingPunct="1">
                <a:defRPr/>
              </a:pPr>
              <a:t>37</a:t>
            </a:fld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GB" dirty="0"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205313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38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0859386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39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55247509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69B18-4382-4193-8CE6-CC1B8F54F69A}" type="slidenum">
              <a:rPr lang="en-IE" smtClean="0"/>
              <a:t>40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51650351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6F3C1-702C-4983-A604-F8B0E6D1546A}" type="slidenum">
              <a:rPr lang="en-IE" smtClean="0"/>
              <a:t>41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643497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5409998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6F3C1-702C-4983-A604-F8B0E6D1546A}" type="slidenum">
              <a:rPr lang="en-IE" smtClean="0"/>
              <a:t>42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98437368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16F3C1-702C-4983-A604-F8B0E6D1546A}" type="slidenum">
              <a:rPr lang="en-IE" smtClean="0"/>
              <a:t>43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21421640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44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14478788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45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10129535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46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0853049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47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2648951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48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8098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61999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5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219174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DDA5CD-A433-7445-BB83-257BBD0D174F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344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7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30356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8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6433130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2DFE88-94E1-4163-B2CF-A1B1299076D8}" type="slidenum">
              <a:rPr lang="en-IE" smtClean="0"/>
              <a:t>9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789303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DD21C27-ABB6-C849-8394-0B41C5151D9B}"/>
              </a:ext>
            </a:extLst>
          </p:cNvPr>
          <p:cNvSpPr/>
          <p:nvPr userDrawn="1"/>
        </p:nvSpPr>
        <p:spPr>
          <a:xfrm>
            <a:off x="74612" y="94456"/>
            <a:ext cx="8994775" cy="128588"/>
          </a:xfrm>
          <a:prstGeom prst="rect">
            <a:avLst/>
          </a:prstGeom>
          <a:solidFill>
            <a:srgbClr val="99C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 dirty="0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77F87EC-1F93-A344-A4AE-B3C90086DFF6}"/>
              </a:ext>
            </a:extLst>
          </p:cNvPr>
          <p:cNvSpPr/>
          <p:nvPr userDrawn="1"/>
        </p:nvSpPr>
        <p:spPr>
          <a:xfrm>
            <a:off x="74613" y="6657975"/>
            <a:ext cx="8994775" cy="127000"/>
          </a:xfrm>
          <a:prstGeom prst="rect">
            <a:avLst/>
          </a:prstGeom>
          <a:solidFill>
            <a:srgbClr val="99C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defRPr/>
            </a:pPr>
            <a:endParaRPr lang="en-GB" altLang="en-US" sz="1300" dirty="0">
              <a:solidFill>
                <a:srgbClr val="FFFFFF"/>
              </a:solidFill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67718A8F-7CFF-4B42-8292-2D16990A4AEB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308100" y="2185988"/>
            <a:ext cx="6858000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80" tIns="34290" rIns="68580" bIns="34290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itchFamily="34" charset="0"/>
              <a:buNone/>
              <a:defRPr/>
            </a:pPr>
            <a:endParaRPr lang="en-GB" altLang="en-US" sz="2400" dirty="0">
              <a:solidFill>
                <a:srgbClr val="385723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9">
            <a:extLst>
              <a:ext uri="{FF2B5EF4-FFF2-40B4-BE49-F238E27FC236}">
                <a16:creationId xmlns:a16="http://schemas.microsoft.com/office/drawing/2014/main" xmlns="" id="{25B33CE3-3822-D747-B473-85AF5339D2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3" y="333375"/>
            <a:ext cx="2970212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352998B4-51F5-7442-862B-5040831D44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5157788"/>
            <a:ext cx="2339975" cy="230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xmlns="" id="{A3B35312-73A6-C840-883C-CADC8C503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xmlns="" id="{DD54AD28-B110-DF46-BC93-FB8E0025F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xmlns="" id="{2F0164CC-CD8D-E74F-8981-3C09A940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15457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10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83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5714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235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5891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13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128393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9513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defTabSz="914400"/>
            <a:r>
              <a:rPr lang="en-US" sz="8000" dirty="0">
                <a:ln w="3175" cmpd="sng">
                  <a:noFill/>
                </a:ln>
                <a:solidFill>
                  <a:srgbClr val="90C226">
                    <a:lumMod val="60000"/>
                    <a:lumOff val="40000"/>
                  </a:srgbClr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76518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690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47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113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B639B-A372-4013-B64E-83748452790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623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96CDCF-872E-4D2D-A167-6B0894BE5A3C}" type="slidenum">
              <a:rPr lang="en-GB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32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5383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92045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9167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593B1-EB72-486F-A633-5A0356D30FD4}" type="slidenum">
              <a:rPr lang="en-IE" smtClean="0">
                <a:solidFill>
                  <a:srgbClr val="90C226"/>
                </a:solidFill>
              </a:rPr>
              <a:pPr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7798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EAC0663-5733-B547-AF80-216817C9A448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/>
              </a:gs>
              <a:gs pos="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49" r:id="rId2"/>
    <p:sldLayoutId id="2147483650" r:id="rId3"/>
    <p:sldLayoutId id="2147483651" r:id="rId4"/>
    <p:sldLayoutId id="2147483652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D5A043A-3BB0-44B1-9061-958DDBEF3DE4}" type="datetimeFigureOut">
              <a:rPr lang="en-IE" smtClean="0">
                <a:solidFill>
                  <a:prstClr val="black">
                    <a:tint val="75000"/>
                  </a:prstClr>
                </a:solidFill>
              </a:rPr>
              <a:pPr defTabSz="914400"/>
              <a:t>16/05/2018</a:t>
            </a:fld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IE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defTabSz="914400"/>
            <a:fld id="{577593B1-EB72-486F-A633-5A0356D30FD4}" type="slidenum">
              <a:rPr lang="en-IE" smtClean="0">
                <a:solidFill>
                  <a:srgbClr val="90C226"/>
                </a:solidFill>
              </a:rPr>
              <a:pPr defTabSz="914400"/>
              <a:t>‹#›</a:t>
            </a:fld>
            <a:endParaRPr lang="en-IE">
              <a:solidFill>
                <a:srgbClr val="90C2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2561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  <p:sldLayoutId id="2147483667" r:id="rId13"/>
    <p:sldLayoutId id="2147483668" r:id="rId14"/>
    <p:sldLayoutId id="2147483669" r:id="rId15"/>
    <p:sldLayoutId id="214748367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520" y="2362200"/>
            <a:ext cx="84969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B5323"/>
                </a:solidFill>
              </a:rPr>
              <a:t>Safeguarding and International Missionary Work</a:t>
            </a:r>
          </a:p>
          <a:p>
            <a:pPr algn="ctr"/>
            <a:endParaRPr lang="en-US" sz="3200" b="1" dirty="0">
              <a:solidFill>
                <a:srgbClr val="0B5323"/>
              </a:solidFill>
            </a:endParaRPr>
          </a:p>
          <a:p>
            <a:pPr algn="ctr"/>
            <a:r>
              <a:rPr lang="en-US" sz="3200" b="1" dirty="0">
                <a:solidFill>
                  <a:srgbClr val="0B5323"/>
                </a:solidFill>
              </a:rPr>
              <a:t>16</a:t>
            </a:r>
            <a:r>
              <a:rPr lang="en-US" sz="3200" b="1" baseline="30000" dirty="0">
                <a:solidFill>
                  <a:srgbClr val="0B5323"/>
                </a:solidFill>
              </a:rPr>
              <a:t>th</a:t>
            </a:r>
            <a:r>
              <a:rPr lang="en-US" sz="3200" b="1" dirty="0">
                <a:solidFill>
                  <a:srgbClr val="0B5323"/>
                </a:solidFill>
              </a:rPr>
              <a:t> May 2018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492896"/>
            <a:ext cx="6368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B5323"/>
                </a:solidFill>
              </a:rPr>
              <a:t>Police are corrupt in this country and telling someone will do more harm</a:t>
            </a:r>
          </a:p>
        </p:txBody>
      </p:sp>
    </p:spTree>
    <p:extLst>
      <p:ext uri="{BB962C8B-B14F-4D97-AF65-F5344CB8AC3E}">
        <p14:creationId xmlns:p14="http://schemas.microsoft.com/office/powerpoint/2010/main" val="57198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92896"/>
            <a:ext cx="6368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B5323"/>
                </a:solidFill>
              </a:rPr>
              <a:t>It is not abuse if you are benefitting the child or their family</a:t>
            </a:r>
          </a:p>
        </p:txBody>
      </p:sp>
    </p:spTree>
    <p:extLst>
      <p:ext uri="{BB962C8B-B14F-4D97-AF65-F5344CB8AC3E}">
        <p14:creationId xmlns:p14="http://schemas.microsoft.com/office/powerpoint/2010/main" val="1775355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9632" y="2492896"/>
            <a:ext cx="6368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B5323"/>
                </a:solidFill>
              </a:rPr>
              <a:t>Children are tainted by original sin and require exorcisms</a:t>
            </a:r>
          </a:p>
        </p:txBody>
      </p:sp>
    </p:spTree>
    <p:extLst>
      <p:ext uri="{BB962C8B-B14F-4D97-AF65-F5344CB8AC3E}">
        <p14:creationId xmlns:p14="http://schemas.microsoft.com/office/powerpoint/2010/main" val="140732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3648" y="2492896"/>
            <a:ext cx="636846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B5323"/>
                </a:solidFill>
              </a:rPr>
              <a:t>There is no child abuse by the Church in this </a:t>
            </a:r>
            <a:r>
              <a:rPr lang="en-US" sz="3600" dirty="0" smtClean="0">
                <a:solidFill>
                  <a:srgbClr val="0B5323"/>
                </a:solidFill>
              </a:rPr>
              <a:t>country, only  abuse in families</a:t>
            </a:r>
            <a:endParaRPr lang="en-US" sz="3600" dirty="0">
              <a:solidFill>
                <a:srgbClr val="0B532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356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348880"/>
            <a:ext cx="72069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Expectations of Missionary Work and Remit of NBSCCCI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Teresa Devlin</a:t>
            </a:r>
          </a:p>
        </p:txBody>
      </p:sp>
    </p:spTree>
    <p:extLst>
      <p:ext uri="{BB962C8B-B14F-4D97-AF65-F5344CB8AC3E}">
        <p14:creationId xmlns:p14="http://schemas.microsoft.com/office/powerpoint/2010/main" val="55360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99592" y="1772816"/>
            <a:ext cx="72789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National Board does not have a  remit over international practice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However…….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The Expectation is that the standards set in Ireland are maintained abroad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88461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556792"/>
            <a:ext cx="842493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4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Allegations against Irish Priests and Religious are reported to the National Board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Discussions about which Police and Social Services are notified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Consideration about returning respondent to Ireland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/>
              <a:t>Issues around oversight if respondent remains in missionary work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34730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6858" y="2708920"/>
            <a:ext cx="116269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0B5323"/>
              </a:solidFill>
            </a:endParaRP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Break</a:t>
            </a:r>
          </a:p>
        </p:txBody>
      </p:sp>
    </p:spTree>
    <p:extLst>
      <p:ext uri="{BB962C8B-B14F-4D97-AF65-F5344CB8AC3E}">
        <p14:creationId xmlns:p14="http://schemas.microsoft.com/office/powerpoint/2010/main" val="357297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348880"/>
            <a:ext cx="720695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Experience of safeguarding and missionary work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Sr Gabrielle Farrell</a:t>
            </a:r>
          </a:p>
          <a:p>
            <a:pPr algn="ctr"/>
            <a:r>
              <a:rPr lang="en-US" sz="3200" b="1" dirty="0"/>
              <a:t>OLA</a:t>
            </a:r>
          </a:p>
        </p:txBody>
      </p:sp>
    </p:spTree>
    <p:extLst>
      <p:ext uri="{BB962C8B-B14F-4D97-AF65-F5344CB8AC3E}">
        <p14:creationId xmlns:p14="http://schemas.microsoft.com/office/powerpoint/2010/main" val="2236339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1426464"/>
            <a:ext cx="7616952" cy="4178808"/>
          </a:xfrm>
        </p:spPr>
        <p:txBody>
          <a:bodyPr>
            <a:normAutofit/>
          </a:bodyPr>
          <a:lstStyle/>
          <a:p>
            <a:pPr algn="ctr"/>
            <a:r>
              <a:rPr lang="en-IE" sz="2400" b="1" dirty="0" smtClean="0"/>
              <a:t/>
            </a:r>
            <a:br>
              <a:rPr lang="en-IE" sz="2400" b="1" dirty="0" smtClean="0"/>
            </a:br>
            <a:r>
              <a:rPr lang="en-IE" sz="2400" b="1" dirty="0" smtClean="0"/>
              <a:t>CHILD SAFEGUARDING</a:t>
            </a:r>
            <a:br>
              <a:rPr lang="en-IE" sz="2400" b="1" dirty="0" smtClean="0"/>
            </a:br>
            <a:r>
              <a:rPr lang="en-IE" sz="2400" b="1" dirty="0"/>
              <a:t/>
            </a:r>
            <a:br>
              <a:rPr lang="en-IE" sz="2400" b="1" dirty="0"/>
            </a:br>
            <a:r>
              <a:rPr lang="en-IE" sz="2400" b="1" dirty="0" smtClean="0"/>
              <a:t>MISSIONARY SISTERS OF </a:t>
            </a:r>
            <a:r>
              <a:rPr lang="en-IE" sz="2400" b="1" dirty="0"/>
              <a:t>OUR LADY OF APOSTLES </a:t>
            </a:r>
            <a:r>
              <a:rPr lang="en-IE" sz="2400" b="1" dirty="0" smtClean="0"/>
              <a:t> (OLA)</a:t>
            </a:r>
            <a:br>
              <a:rPr lang="en-IE" sz="2400" b="1" dirty="0" smtClean="0"/>
            </a:br>
            <a:r>
              <a:rPr lang="en-IE" sz="2400" b="1" dirty="0" smtClean="0"/>
              <a:t>            </a:t>
            </a:r>
            <a:r>
              <a:rPr lang="en-IE" sz="2400" b="1" dirty="0"/>
              <a:t/>
            </a:r>
            <a:br>
              <a:rPr lang="en-IE" sz="2400" b="1" dirty="0"/>
            </a:br>
            <a:r>
              <a:rPr lang="en-IE" sz="2400" b="1" dirty="0"/>
              <a:t>  INTERNATIONAL TRAINING SESSION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574" y="137160"/>
            <a:ext cx="915154" cy="91515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3074" name="Picture 2" descr="C:\Users\niall.moore\Desktop\Captur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398" y="5354051"/>
            <a:ext cx="1010453" cy="1418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8320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348880"/>
            <a:ext cx="7206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Welcome and Prayer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Teresa Devlin</a:t>
            </a:r>
          </a:p>
        </p:txBody>
      </p:sp>
    </p:spTree>
    <p:extLst>
      <p:ext uri="{BB962C8B-B14F-4D97-AF65-F5344CB8AC3E}">
        <p14:creationId xmlns:p14="http://schemas.microsoft.com/office/powerpoint/2010/main" val="39572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609600"/>
            <a:ext cx="8220455" cy="1320800"/>
          </a:xfrm>
        </p:spPr>
        <p:txBody>
          <a:bodyPr>
            <a:normAutofit/>
          </a:bodyPr>
          <a:lstStyle/>
          <a:p>
            <a:r>
              <a:rPr lang="en-IE" sz="2800" b="1" dirty="0"/>
              <a:t>WHY ORGANIZE AN INTERNATIONAL SESSION?</a:t>
            </a:r>
            <a:endParaRPr lang="en-IE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0936" y="1819656"/>
            <a:ext cx="7037408" cy="4946904"/>
          </a:xfrm>
        </p:spPr>
        <p:txBody>
          <a:bodyPr>
            <a:normAutofit lnSpcReduction="10000"/>
          </a:bodyPr>
          <a:lstStyle/>
          <a:p>
            <a:r>
              <a:rPr lang="en-IE" sz="2400" dirty="0" smtClean="0"/>
              <a:t>To </a:t>
            </a:r>
            <a:r>
              <a:rPr lang="en-IE" sz="2400" dirty="0"/>
              <a:t>streamline our approach to Child Safeguarding across the Congregation. </a:t>
            </a:r>
            <a:endParaRPr lang="en-IE" sz="2400" dirty="0" smtClean="0"/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 </a:t>
            </a:r>
            <a:r>
              <a:rPr lang="en-IE" sz="2400" dirty="0"/>
              <a:t>A</a:t>
            </a:r>
            <a:r>
              <a:rPr lang="en-IE" sz="2400" dirty="0" smtClean="0"/>
              <a:t> </a:t>
            </a:r>
            <a:r>
              <a:rPr lang="en-IE" sz="2400" dirty="0"/>
              <a:t>generic Congregational Policy was developed for the Congregation which could then be adapted to suit the various contexts. </a:t>
            </a:r>
            <a:endParaRPr lang="en-IE" sz="2400" dirty="0" smtClean="0"/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2009 - 2017</a:t>
            </a:r>
          </a:p>
          <a:p>
            <a:pPr marL="0" indent="0">
              <a:buNone/>
            </a:pPr>
            <a:endParaRPr lang="en-IE" sz="2900" dirty="0" smtClean="0"/>
          </a:p>
          <a:p>
            <a:pPr marL="0" indent="0">
              <a:buNone/>
            </a:pPr>
            <a:endParaRPr lang="en-IE" sz="2900" dirty="0"/>
          </a:p>
          <a:p>
            <a:pPr marL="0" indent="0">
              <a:buNone/>
            </a:pPr>
            <a:r>
              <a:rPr lang="en-IE" b="1" dirty="0" smtClean="0"/>
              <a:t> </a:t>
            </a:r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38309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sz="2800" dirty="0" smtClean="0"/>
              <a:t>HOW</a:t>
            </a:r>
            <a:r>
              <a:rPr lang="en-IE" dirty="0" smtClean="0"/>
              <a:t> 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268760"/>
            <a:ext cx="6698706" cy="5276088"/>
          </a:xfrm>
        </p:spPr>
        <p:txBody>
          <a:bodyPr>
            <a:normAutofit fontScale="92500"/>
          </a:bodyPr>
          <a:lstStyle/>
          <a:p>
            <a:r>
              <a:rPr lang="en-IE" sz="2400" dirty="0"/>
              <a:t>To develop the policy, we formed an international working group from across the </a:t>
            </a:r>
            <a:r>
              <a:rPr lang="en-IE" sz="2400" dirty="0" smtClean="0"/>
              <a:t>Congregation.</a:t>
            </a:r>
          </a:p>
          <a:p>
            <a:endParaRPr lang="en-IE" sz="2400" dirty="0"/>
          </a:p>
          <a:p>
            <a:r>
              <a:rPr lang="en-IE" sz="2400" dirty="0" smtClean="0"/>
              <a:t>Based </a:t>
            </a:r>
            <a:r>
              <a:rPr lang="en-IE" sz="2400" dirty="0"/>
              <a:t>on the model of the Child Safeguarding Policy of the Catholic Church in Ireland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/>
              <a:t>Once this policy was drafted, we organized a basic international training – inviting one member of each Province/District within the Congregation.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/>
              <a:t> We had a total of 18 participants. </a:t>
            </a:r>
            <a:endParaRPr lang="en-IE" sz="2400" dirty="0" smtClean="0"/>
          </a:p>
          <a:p>
            <a:pPr marL="0" indent="0">
              <a:buNone/>
            </a:pPr>
            <a:endParaRPr lang="en-IE" sz="2400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058881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E" sz="3100" b="1" dirty="0"/>
              <a:t>WHAT WAS THE AIM OF THE SESSION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499616"/>
            <a:ext cx="6698705" cy="5230368"/>
          </a:xfrm>
        </p:spPr>
        <p:txBody>
          <a:bodyPr>
            <a:normAutofit fontScale="92500" lnSpcReduction="10000"/>
          </a:bodyPr>
          <a:lstStyle/>
          <a:p>
            <a:r>
              <a:rPr lang="en-IE" sz="2400" dirty="0"/>
              <a:t>To provide some basic information on child abuse, child protection and child </a:t>
            </a:r>
            <a:r>
              <a:rPr lang="en-IE" sz="2400" dirty="0" smtClean="0"/>
              <a:t>safeguarding</a:t>
            </a:r>
          </a:p>
          <a:p>
            <a:endParaRPr lang="en-IE" sz="2400" dirty="0"/>
          </a:p>
          <a:p>
            <a:r>
              <a:rPr lang="en-IE" sz="2400" dirty="0"/>
              <a:t>To present the Congregational Policy in detail, highlighting the areas that need to be adapted to suit the local context</a:t>
            </a:r>
            <a:r>
              <a:rPr lang="en-IE" sz="2400" dirty="0" smtClean="0"/>
              <a:t>.</a:t>
            </a:r>
          </a:p>
          <a:p>
            <a:endParaRPr lang="en-IE" sz="2400" dirty="0"/>
          </a:p>
          <a:p>
            <a:r>
              <a:rPr lang="en-IE" sz="2400" dirty="0"/>
              <a:t>To prepare participants for feedback to leadership in their Provinces/Districts as well as to all </a:t>
            </a:r>
            <a:r>
              <a:rPr lang="en-IE" sz="2400" dirty="0" smtClean="0"/>
              <a:t>sisters.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This </a:t>
            </a:r>
            <a:r>
              <a:rPr lang="en-IE" sz="2400" dirty="0"/>
              <a:t>feedback aimed at raising awareness of child abuse and an introduction to the OLA Policy.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8670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667512"/>
            <a:ext cx="8421624" cy="5486400"/>
          </a:xfrm>
        </p:spPr>
        <p:txBody>
          <a:bodyPr>
            <a:normAutofit lnSpcReduction="10000"/>
          </a:bodyPr>
          <a:lstStyle/>
          <a:p>
            <a:r>
              <a:rPr lang="en-IE" sz="2400" dirty="0" smtClean="0"/>
              <a:t>Presentation  Of Provinces/Districts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Full Training Day 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Types </a:t>
            </a:r>
            <a:r>
              <a:rPr lang="en-IE" sz="2400" dirty="0" smtClean="0">
                <a:latin typeface="+mj-lt"/>
              </a:rPr>
              <a:t>Of Child Abuse 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 Congregational Policy 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Safeguarding  And The Vows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United Nations Convention On The </a:t>
            </a:r>
            <a:endParaRPr lang="en-IE" sz="2400" dirty="0" smtClean="0"/>
          </a:p>
          <a:p>
            <a:pPr marL="0" indent="0">
              <a:buNone/>
            </a:pPr>
            <a:r>
              <a:rPr lang="en-IE" sz="2400" dirty="0"/>
              <a:t> </a:t>
            </a:r>
            <a:r>
              <a:rPr lang="en-IE" sz="2400" dirty="0" smtClean="0"/>
              <a:t>   </a:t>
            </a:r>
            <a:r>
              <a:rPr lang="en-IE" sz="2400" dirty="0" smtClean="0"/>
              <a:t>Rights </a:t>
            </a:r>
            <a:r>
              <a:rPr lang="en-IE" sz="2400" dirty="0" smtClean="0"/>
              <a:t>Of The Child</a:t>
            </a:r>
          </a:p>
          <a:p>
            <a:endParaRPr lang="en-IE" dirty="0" smtClean="0"/>
          </a:p>
        </p:txBody>
      </p:sp>
    </p:spTree>
    <p:extLst>
      <p:ext uri="{BB962C8B-B14F-4D97-AF65-F5344CB8AC3E}">
        <p14:creationId xmlns:p14="http://schemas.microsoft.com/office/powerpoint/2010/main" val="176042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972312"/>
          </a:xfrm>
        </p:spPr>
        <p:txBody>
          <a:bodyPr>
            <a:normAutofit/>
          </a:bodyPr>
          <a:lstStyle/>
          <a:p>
            <a:r>
              <a:rPr lang="en-IE" sz="2800" b="1" dirty="0" smtClean="0"/>
              <a:t> LOCAL CONTEXT - CHALLENGES</a:t>
            </a:r>
            <a:endParaRPr lang="en-I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01368"/>
            <a:ext cx="3088109" cy="4239993"/>
          </a:xfrm>
        </p:spPr>
        <p:txBody>
          <a:bodyPr>
            <a:normAutofit fontScale="92500"/>
          </a:bodyPr>
          <a:lstStyle/>
          <a:p>
            <a:r>
              <a:rPr lang="en-IE" sz="2400" dirty="0" smtClean="0"/>
              <a:t>Knowledge of the Law </a:t>
            </a:r>
            <a:endParaRPr lang="en-IE" sz="2400" dirty="0"/>
          </a:p>
          <a:p>
            <a:pPr marL="0" indent="0">
              <a:buNone/>
            </a:pPr>
            <a:r>
              <a:rPr lang="en-IE" sz="2400" dirty="0" smtClean="0"/>
              <a:t>    e.g. age of child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References  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Vetting Process – Declaration form  </a:t>
            </a:r>
          </a:p>
          <a:p>
            <a:pPr marL="0" indent="0">
              <a:buNone/>
            </a:pPr>
            <a:endParaRPr lang="en-IE" sz="2400" dirty="0" smtClean="0"/>
          </a:p>
          <a:p>
            <a:endParaRPr lang="en-IE" sz="2400" dirty="0" smtClean="0"/>
          </a:p>
          <a:p>
            <a:endParaRPr lang="en-IE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3457" y="1801368"/>
            <a:ext cx="3317980" cy="3880773"/>
          </a:xfrm>
        </p:spPr>
        <p:txBody>
          <a:bodyPr>
            <a:normAutofit fontScale="92500"/>
          </a:bodyPr>
          <a:lstStyle/>
          <a:p>
            <a:r>
              <a:rPr lang="en-IE" sz="2400" dirty="0"/>
              <a:t>Children's </a:t>
            </a:r>
            <a:r>
              <a:rPr lang="en-IE" sz="2400" dirty="0" smtClean="0"/>
              <a:t>Rights v</a:t>
            </a:r>
          </a:p>
          <a:p>
            <a:pPr marL="0" indent="0">
              <a:buNone/>
            </a:pPr>
            <a:r>
              <a:rPr lang="en-IE" sz="2400" dirty="0" smtClean="0"/>
              <a:t>     </a:t>
            </a:r>
            <a:r>
              <a:rPr lang="en-IE" sz="2400" dirty="0"/>
              <a:t>Responsibilities</a:t>
            </a:r>
          </a:p>
          <a:p>
            <a:endParaRPr lang="en-IE" sz="2400" dirty="0"/>
          </a:p>
          <a:p>
            <a:r>
              <a:rPr lang="en-IE" sz="2400" dirty="0"/>
              <a:t> Personnel 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 smtClean="0"/>
              <a:t>Reporting Structures </a:t>
            </a:r>
            <a:endParaRPr lang="en-IE" sz="2400" dirty="0"/>
          </a:p>
          <a:p>
            <a:endParaRPr lang="en-IE" sz="2400" dirty="0"/>
          </a:p>
          <a:p>
            <a:r>
              <a:rPr lang="en-IE" sz="2400" dirty="0"/>
              <a:t>Child Abuse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85794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E" sz="2800" b="1" dirty="0"/>
              <a:t>WHAT WORKED?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243584"/>
            <a:ext cx="7601713" cy="5404104"/>
          </a:xfrm>
        </p:spPr>
        <p:txBody>
          <a:bodyPr>
            <a:normAutofit lnSpcReduction="10000"/>
          </a:bodyPr>
          <a:lstStyle/>
          <a:p>
            <a:r>
              <a:rPr lang="en-IE" sz="2400" dirty="0"/>
              <a:t>There is a good level of commitment form the leadership throughout the Congregation. </a:t>
            </a:r>
            <a:endParaRPr lang="en-IE" sz="2400" dirty="0" smtClean="0"/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/>
              <a:t>P</a:t>
            </a:r>
            <a:r>
              <a:rPr lang="en-IE" sz="2400" dirty="0" smtClean="0"/>
              <a:t>articipants </a:t>
            </a:r>
            <a:r>
              <a:rPr lang="en-IE" sz="2400" dirty="0"/>
              <a:t>gained a good foundation in the different types of </a:t>
            </a:r>
            <a:r>
              <a:rPr lang="en-IE" sz="2400" dirty="0" smtClean="0"/>
              <a:t>abuse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/>
              <a:t>G</a:t>
            </a:r>
            <a:r>
              <a:rPr lang="en-IE" sz="2400" dirty="0" smtClean="0"/>
              <a:t>ood </a:t>
            </a:r>
            <a:r>
              <a:rPr lang="en-IE" sz="2400" dirty="0"/>
              <a:t>awareness of the aspects of the policy that need to be adapted to the local </a:t>
            </a:r>
            <a:r>
              <a:rPr lang="en-IE" sz="2400" dirty="0" smtClean="0"/>
              <a:t>context</a:t>
            </a:r>
          </a:p>
          <a:p>
            <a:pPr marL="0" indent="0">
              <a:buNone/>
            </a:pPr>
            <a:endParaRPr lang="en-IE" sz="2400" dirty="0"/>
          </a:p>
          <a:p>
            <a:pPr marL="0" indent="0">
              <a:buNone/>
            </a:pPr>
            <a:endParaRPr lang="en-IE" dirty="0" smtClean="0"/>
          </a:p>
          <a:p>
            <a:r>
              <a:rPr lang="en-IE" sz="2400" dirty="0"/>
              <a:t>Good reports were received on the feedback and there has certainly been an increase in awareness </a:t>
            </a:r>
            <a:r>
              <a:rPr lang="en-IE" sz="2400" dirty="0" smtClean="0"/>
              <a:t>and </a:t>
            </a:r>
            <a:r>
              <a:rPr lang="en-IE" sz="2400" dirty="0"/>
              <a:t>commitment in many provinces.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1969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7" y="-109728"/>
            <a:ext cx="6768751" cy="688543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dirty="0" smtClean="0"/>
              <a:t> </a:t>
            </a:r>
            <a:endParaRPr lang="en-IE" sz="2400" dirty="0"/>
          </a:p>
          <a:p>
            <a:r>
              <a:rPr lang="en-IE" sz="2400" dirty="0" smtClean="0"/>
              <a:t>Nigeria - </a:t>
            </a:r>
            <a:r>
              <a:rPr lang="en-IE" sz="2400" dirty="0"/>
              <a:t>feedback to the Cardinal who invited </a:t>
            </a:r>
            <a:r>
              <a:rPr lang="en-IE" sz="2400" dirty="0" smtClean="0"/>
              <a:t>Sister </a:t>
            </a:r>
            <a:r>
              <a:rPr lang="en-IE" sz="2400" dirty="0"/>
              <a:t>to address all the priests in his Diocese and subsequently she has been invited to a number of </a:t>
            </a:r>
            <a:r>
              <a:rPr lang="en-IE" sz="2400" dirty="0" smtClean="0"/>
              <a:t>Diocese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OLA </a:t>
            </a:r>
            <a:r>
              <a:rPr lang="en-IE" sz="2400" dirty="0"/>
              <a:t>s</a:t>
            </a:r>
            <a:r>
              <a:rPr lang="en-IE" sz="2400" dirty="0" smtClean="0"/>
              <a:t>chools/hospitals/clinics  </a:t>
            </a:r>
          </a:p>
          <a:p>
            <a:pPr marL="0" indent="0">
              <a:buNone/>
            </a:pPr>
            <a:r>
              <a:rPr lang="en-IE" sz="2400" dirty="0" smtClean="0"/>
              <a:t>                       – implementing the standards</a:t>
            </a:r>
          </a:p>
          <a:p>
            <a:pPr marL="0" indent="0">
              <a:buNone/>
            </a:pPr>
            <a:r>
              <a:rPr lang="en-IE" sz="2400" dirty="0"/>
              <a:t> </a:t>
            </a:r>
            <a:r>
              <a:rPr lang="en-IE" sz="2400" dirty="0" smtClean="0"/>
              <a:t>                      - training staff</a:t>
            </a:r>
          </a:p>
          <a:p>
            <a:pPr marL="0" indent="0">
              <a:buNone/>
            </a:pPr>
            <a:r>
              <a:rPr lang="en-IE" sz="2400" dirty="0"/>
              <a:t> </a:t>
            </a:r>
            <a:r>
              <a:rPr lang="en-IE" sz="2400" dirty="0" smtClean="0"/>
              <a:t>                      - volunteers 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 smtClean="0"/>
              <a:t>Communicating the </a:t>
            </a:r>
            <a:r>
              <a:rPr lang="en-IE" sz="2400" dirty="0"/>
              <a:t>message </a:t>
            </a:r>
            <a:endParaRPr lang="en-IE" sz="2400" dirty="0" smtClean="0"/>
          </a:p>
          <a:p>
            <a:pPr marL="0" indent="0">
              <a:buNone/>
            </a:pPr>
            <a:r>
              <a:rPr lang="en-IE" sz="2400" dirty="0"/>
              <a:t> </a:t>
            </a:r>
            <a:r>
              <a:rPr lang="en-IE" sz="2400" dirty="0" smtClean="0"/>
              <a:t>                      - </a:t>
            </a:r>
            <a:r>
              <a:rPr lang="en-IE" sz="2400" dirty="0"/>
              <a:t>posters</a:t>
            </a:r>
            <a:endParaRPr lang="en-IE" sz="2400" dirty="0" smtClean="0"/>
          </a:p>
          <a:p>
            <a:pPr marL="0" indent="0">
              <a:buNone/>
            </a:pPr>
            <a:r>
              <a:rPr lang="en-IE" sz="2400" dirty="0"/>
              <a:t> </a:t>
            </a:r>
            <a:r>
              <a:rPr lang="en-IE" sz="2400" dirty="0" smtClean="0"/>
              <a:t>                             </a:t>
            </a:r>
          </a:p>
          <a:p>
            <a:r>
              <a:rPr lang="en-IE" sz="2400" dirty="0" smtClean="0"/>
              <a:t>Greater confidence  </a:t>
            </a:r>
          </a:p>
          <a:p>
            <a:pPr marL="0" indent="0">
              <a:buNone/>
            </a:pPr>
            <a:r>
              <a:rPr lang="en-IE" sz="2400" dirty="0" smtClean="0"/>
              <a:t> </a:t>
            </a:r>
          </a:p>
          <a:p>
            <a:pPr marL="0" indent="0">
              <a:buNone/>
            </a:pP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180012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7418833" cy="643128"/>
          </a:xfrm>
        </p:spPr>
        <p:txBody>
          <a:bodyPr>
            <a:normAutofit fontScale="90000"/>
          </a:bodyPr>
          <a:lstStyle/>
          <a:p>
            <a:r>
              <a:rPr lang="en-IE" sz="3100" b="1" dirty="0"/>
              <a:t>WHAT HAS PROVED MORE CHALLENGING?</a:t>
            </a:r>
            <a:r>
              <a:rPr lang="en-IE" dirty="0"/>
              <a:t/>
            </a:r>
            <a:br>
              <a:rPr lang="en-IE" dirty="0"/>
            </a:b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453843"/>
            <a:ext cx="7344816" cy="52094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IE" sz="2400" b="1" dirty="0"/>
              <a:t>Adaptation of Policy to Local </a:t>
            </a:r>
            <a:r>
              <a:rPr lang="en-IE" sz="2400" b="1" dirty="0" smtClean="0"/>
              <a:t>Context</a:t>
            </a:r>
          </a:p>
          <a:p>
            <a:pPr marL="0" indent="0">
              <a:buNone/>
            </a:pPr>
            <a:endParaRPr lang="en-IE" sz="2400" dirty="0"/>
          </a:p>
          <a:p>
            <a:r>
              <a:rPr lang="en-IE" sz="2400" dirty="0"/>
              <a:t>Within the Congregation, the contexts are very different and each context has its own challenges</a:t>
            </a:r>
            <a:r>
              <a:rPr lang="en-IE" sz="2400" dirty="0" smtClean="0"/>
              <a:t>.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 </a:t>
            </a:r>
            <a:r>
              <a:rPr lang="en-IE" sz="2400" dirty="0"/>
              <a:t>For the older Provinces, they are overwhelmed with the detail of the Policy and find it difficult to select what is appropriate for their </a:t>
            </a:r>
            <a:r>
              <a:rPr lang="en-IE" sz="2400" dirty="0" smtClean="0"/>
              <a:t>context.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For </a:t>
            </a:r>
            <a:r>
              <a:rPr lang="en-IE" sz="2400" dirty="0"/>
              <a:t>Provinces in the ‘Arab’ World, their particular context means this can be a ‘taboo’ subject so it can be very difficult to speak about. </a:t>
            </a:r>
          </a:p>
          <a:p>
            <a:endParaRPr lang="en-IE" dirty="0"/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40167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5" y="-1228344"/>
            <a:ext cx="6347713" cy="1320800"/>
          </a:xfrm>
        </p:spPr>
        <p:txBody>
          <a:bodyPr/>
          <a:lstStyle/>
          <a:p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512064"/>
            <a:ext cx="7263385" cy="5529299"/>
          </a:xfrm>
        </p:spPr>
        <p:txBody>
          <a:bodyPr/>
          <a:lstStyle/>
          <a:p>
            <a:pPr marL="0" indent="0">
              <a:buNone/>
            </a:pPr>
            <a:r>
              <a:rPr lang="en-IE" sz="2400" b="1" dirty="0"/>
              <a:t>Lack of Support </a:t>
            </a:r>
            <a:r>
              <a:rPr lang="en-IE" sz="2400" b="1" dirty="0" smtClean="0"/>
              <a:t>Systems</a:t>
            </a:r>
          </a:p>
          <a:p>
            <a:pPr marL="0" indent="0">
              <a:buNone/>
            </a:pPr>
            <a:endParaRPr lang="en-IE" sz="2400" b="1" dirty="0" smtClean="0"/>
          </a:p>
          <a:p>
            <a:r>
              <a:rPr lang="en-IE" sz="2400" dirty="0" smtClean="0"/>
              <a:t>For </a:t>
            </a:r>
            <a:r>
              <a:rPr lang="en-IE" sz="2400" dirty="0"/>
              <a:t>many </a:t>
            </a:r>
            <a:r>
              <a:rPr lang="en-IE" sz="2400" dirty="0" smtClean="0"/>
              <a:t> </a:t>
            </a:r>
            <a:r>
              <a:rPr lang="en-IE" sz="2400" dirty="0"/>
              <a:t>Child safeguarding remains a very new issue and the systems are not really in place to support the implementation of a </a:t>
            </a:r>
            <a:r>
              <a:rPr lang="en-IE" sz="2400" dirty="0" smtClean="0"/>
              <a:t>policy</a:t>
            </a:r>
          </a:p>
          <a:p>
            <a:pPr marL="0" indent="0">
              <a:buNone/>
            </a:pPr>
            <a:r>
              <a:rPr lang="en-IE" sz="2400" dirty="0"/>
              <a:t> </a:t>
            </a:r>
            <a:r>
              <a:rPr lang="en-IE" sz="2400" dirty="0" smtClean="0"/>
              <a:t>    </a:t>
            </a:r>
            <a:r>
              <a:rPr lang="en-IE" sz="2400" dirty="0"/>
              <a:t>– policing</a:t>
            </a:r>
            <a:r>
              <a:rPr lang="en-IE" sz="2400" dirty="0" smtClean="0"/>
              <a:t>, </a:t>
            </a:r>
            <a:r>
              <a:rPr lang="en-IE" sz="2400" dirty="0"/>
              <a:t>social services etc. </a:t>
            </a:r>
          </a:p>
          <a:p>
            <a:pPr marL="0" indent="0">
              <a:buNone/>
            </a:pPr>
            <a:endParaRPr lang="en-IE" sz="2400" dirty="0" smtClean="0"/>
          </a:p>
          <a:p>
            <a:r>
              <a:rPr lang="en-IE" sz="2400" dirty="0" smtClean="0"/>
              <a:t>Even </a:t>
            </a:r>
            <a:r>
              <a:rPr lang="en-IE" sz="2400" dirty="0"/>
              <a:t>when there are reporting structures in the local context, lack of trust in some institutions </a:t>
            </a:r>
            <a:r>
              <a:rPr lang="en-IE" sz="2400" dirty="0" smtClean="0"/>
              <a:t>(e.g. </a:t>
            </a:r>
            <a:r>
              <a:rPr lang="en-IE" sz="2400" dirty="0"/>
              <a:t>police) means it can be difficult to implement according to what is recommended. </a:t>
            </a:r>
          </a:p>
          <a:p>
            <a:pPr marL="0" indent="0">
              <a:buNone/>
            </a:pP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28270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929640"/>
            <a:ext cx="6347713" cy="1320800"/>
          </a:xfrm>
        </p:spPr>
        <p:txBody>
          <a:bodyPr>
            <a:normAutofit/>
          </a:bodyPr>
          <a:lstStyle/>
          <a:p>
            <a:r>
              <a:rPr lang="en-IE" sz="2400" b="1" dirty="0" smtClean="0">
                <a:solidFill>
                  <a:schemeClr val="tx1"/>
                </a:solidFill>
              </a:rPr>
              <a:t>Internally in the Congregation </a:t>
            </a:r>
            <a:endParaRPr lang="en-IE" sz="24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217665" cy="3880773"/>
          </a:xfrm>
        </p:spPr>
        <p:txBody>
          <a:bodyPr/>
          <a:lstStyle/>
          <a:p>
            <a:r>
              <a:rPr lang="en-IE" sz="2400" dirty="0">
                <a:ea typeface="Calibri" panose="020F0502020204030204" pitchFamily="34" charset="0"/>
                <a:cs typeface="Times New Roman" panose="02020603050405020304" pitchFamily="18" charset="0"/>
              </a:rPr>
              <a:t>Having systems in </a:t>
            </a:r>
            <a:r>
              <a:rPr lang="en-I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place </a:t>
            </a:r>
            <a:r>
              <a:rPr lang="en-IE" sz="2400" dirty="0">
                <a:ea typeface="Calibri" panose="020F0502020204030204" pitchFamily="34" charset="0"/>
                <a:cs typeface="Times New Roman" panose="02020603050405020304" pitchFamily="18" charset="0"/>
              </a:rPr>
              <a:t>to support Provinces and Districts </a:t>
            </a:r>
            <a:endParaRPr lang="en-IE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IE" sz="2400" dirty="0" smtClean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n-IE" sz="2400" dirty="0"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en-IE" sz="24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IE" sz="2400" dirty="0">
                <a:ea typeface="Calibri" panose="020F0502020204030204" pitchFamily="34" charset="0"/>
                <a:cs typeface="Times New Roman" panose="02020603050405020304" pitchFamily="18" charset="0"/>
              </a:rPr>
              <a:t>monitor the implementation of the Policy. </a:t>
            </a:r>
          </a:p>
          <a:p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55694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835021"/>
            <a:ext cx="3285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5323"/>
                </a:solidFill>
              </a:rPr>
              <a:t>Aims for the Day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9600" y="2978021"/>
            <a:ext cx="80138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200" dirty="0"/>
              <a:t>To discuss myths around international missionary work and their impact on safeguarding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200" dirty="0"/>
              <a:t>To discuss the transferability of the safeguarding standards to international missionary work</a:t>
            </a:r>
          </a:p>
          <a:p>
            <a:pPr marL="457200" indent="-457200">
              <a:spcAft>
                <a:spcPts val="600"/>
              </a:spcAft>
              <a:buFont typeface="Arial"/>
              <a:buChar char="•"/>
            </a:pPr>
            <a:r>
              <a:rPr lang="en-US" sz="2200" dirty="0"/>
              <a:t>To share resources and best practice</a:t>
            </a:r>
          </a:p>
        </p:txBody>
      </p:sp>
    </p:spTree>
    <p:extLst>
      <p:ext uri="{BB962C8B-B14F-4D97-AF65-F5344CB8AC3E}">
        <p14:creationId xmlns:p14="http://schemas.microsoft.com/office/powerpoint/2010/main" val="42115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832104"/>
            <a:ext cx="6347713" cy="1098296"/>
          </a:xfrm>
        </p:spPr>
        <p:txBody>
          <a:bodyPr>
            <a:normAutofit/>
          </a:bodyPr>
          <a:lstStyle/>
          <a:p>
            <a:r>
              <a:rPr lang="en-IE" sz="2800" b="1" dirty="0" smtClean="0"/>
              <a:t>OTHER INTERNATIONAL TRAINING</a:t>
            </a:r>
            <a:endParaRPr lang="en-IE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2160590"/>
            <a:ext cx="7217665" cy="3880773"/>
          </a:xfrm>
        </p:spPr>
        <p:txBody>
          <a:bodyPr>
            <a:normAutofit/>
          </a:bodyPr>
          <a:lstStyle/>
          <a:p>
            <a:r>
              <a:rPr lang="en-IE" sz="2400" dirty="0" smtClean="0"/>
              <a:t>2 days training for Sisters going on mission for first time.</a:t>
            </a:r>
          </a:p>
          <a:p>
            <a:endParaRPr lang="en-IE" sz="2400" dirty="0"/>
          </a:p>
          <a:p>
            <a:r>
              <a:rPr lang="en-IE" sz="2400" dirty="0" smtClean="0"/>
              <a:t>Preparation for final vows </a:t>
            </a:r>
            <a:endParaRPr lang="en-IE" sz="2400" dirty="0"/>
          </a:p>
        </p:txBody>
      </p:sp>
    </p:spTree>
    <p:extLst>
      <p:ext uri="{BB962C8B-B14F-4D97-AF65-F5344CB8AC3E}">
        <p14:creationId xmlns:p14="http://schemas.microsoft.com/office/powerpoint/2010/main" val="779064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5576" y="2780928"/>
            <a:ext cx="7206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Group Work</a:t>
            </a:r>
          </a:p>
          <a:p>
            <a:pPr algn="ctr"/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6126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835021"/>
            <a:ext cx="24661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5323"/>
                </a:solidFill>
              </a:rPr>
              <a:t>Group Work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4B06DA-EAB8-6045-8C10-071346EE211F}"/>
              </a:ext>
            </a:extLst>
          </p:cNvPr>
          <p:cNvSpPr txBox="1"/>
          <p:nvPr/>
        </p:nvSpPr>
        <p:spPr>
          <a:xfrm>
            <a:off x="755576" y="2852936"/>
            <a:ext cx="705678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In each group discuss the following:</a:t>
            </a:r>
          </a:p>
          <a:p>
            <a:endParaRPr lang="en-GB" sz="2200" dirty="0"/>
          </a:p>
          <a:p>
            <a:pPr marL="342900" indent="-342900">
              <a:buAutoNum type="arabicPeriod"/>
            </a:pPr>
            <a:r>
              <a:rPr lang="en-GB" sz="2200" dirty="0"/>
              <a:t>What are your approaches to safeguarding and missionary work</a:t>
            </a:r>
          </a:p>
          <a:p>
            <a:pPr marL="342900" indent="-342900">
              <a:buAutoNum type="arabicPeriod"/>
            </a:pPr>
            <a:r>
              <a:rPr lang="en-GB" sz="2200" dirty="0"/>
              <a:t>What challenges have you faced</a:t>
            </a:r>
          </a:p>
          <a:p>
            <a:pPr marL="342900" indent="-342900">
              <a:buAutoNum type="arabicPeriod"/>
            </a:pPr>
            <a:r>
              <a:rPr lang="en-GB" sz="2200" dirty="0"/>
              <a:t>What resources do you have that you are happy to share</a:t>
            </a:r>
          </a:p>
        </p:txBody>
      </p:sp>
    </p:spTree>
    <p:extLst>
      <p:ext uri="{BB962C8B-B14F-4D97-AF65-F5344CB8AC3E}">
        <p14:creationId xmlns:p14="http://schemas.microsoft.com/office/powerpoint/2010/main" val="13031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36858" y="2708920"/>
            <a:ext cx="11881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3200" dirty="0">
              <a:solidFill>
                <a:srgbClr val="0B5323"/>
              </a:solidFill>
            </a:endParaRPr>
          </a:p>
          <a:p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Lunch</a:t>
            </a:r>
          </a:p>
        </p:txBody>
      </p:sp>
    </p:spTree>
    <p:extLst>
      <p:ext uri="{BB962C8B-B14F-4D97-AF65-F5344CB8AC3E}">
        <p14:creationId xmlns:p14="http://schemas.microsoft.com/office/powerpoint/2010/main" val="204403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3608" y="2348880"/>
            <a:ext cx="7206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Transferability of the Standards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Niall Moore and Teresa Devlin</a:t>
            </a:r>
          </a:p>
        </p:txBody>
      </p:sp>
    </p:spTree>
    <p:extLst>
      <p:ext uri="{BB962C8B-B14F-4D97-AF65-F5344CB8AC3E}">
        <p14:creationId xmlns:p14="http://schemas.microsoft.com/office/powerpoint/2010/main" val="25574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9791" y="404664"/>
            <a:ext cx="7206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Policies and Procedures</a:t>
            </a:r>
          </a:p>
          <a:p>
            <a:pPr algn="ctr"/>
            <a:endParaRPr lang="en-US" sz="3200" b="1" dirty="0">
              <a:solidFill>
                <a:prstClr val="black"/>
              </a:solidFill>
            </a:endParaRPr>
          </a:p>
          <a:p>
            <a:pPr algn="ctr"/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84887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</a:rPr>
              <a:t>In Ireland we have one Church policy and a series of standards, indicators and procedures to ensure this policy is lived out</a:t>
            </a:r>
          </a:p>
          <a:p>
            <a:endParaRPr lang="en-US" sz="20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It is important you develop an international policy for your ministries overseas</a:t>
            </a:r>
          </a:p>
          <a:p>
            <a:endParaRPr lang="en-US" sz="2400" dirty="0">
              <a:solidFill>
                <a:prstClr val="black"/>
              </a:solidFill>
            </a:endParaRPr>
          </a:p>
          <a:p>
            <a:pPr algn="ctr"/>
            <a:endParaRPr lang="en-US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66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49791" y="404664"/>
            <a:ext cx="7206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prstClr val="black"/>
                </a:solidFill>
              </a:rPr>
              <a:t>Contents of a Policy</a:t>
            </a:r>
            <a:endParaRPr lang="en-US" sz="3200" b="1" dirty="0">
              <a:solidFill>
                <a:prstClr val="black"/>
              </a:solidFill>
            </a:endParaRPr>
          </a:p>
          <a:p>
            <a:pPr algn="ctr"/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484784"/>
            <a:ext cx="784887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</a:rPr>
              <a:t>Policy Statement</a:t>
            </a:r>
          </a:p>
          <a:p>
            <a:endParaRPr lang="en-US" sz="2400" b="1" dirty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Principles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Gospel values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National and International legislation and policy</a:t>
            </a:r>
            <a:endParaRPr lang="en-US" sz="2400" dirty="0">
              <a:solidFill>
                <a:prstClr val="black"/>
              </a:solidFill>
            </a:endParaRPr>
          </a:p>
          <a:p>
            <a:r>
              <a:rPr lang="en-US" sz="2400" dirty="0" smtClean="0">
                <a:solidFill>
                  <a:prstClr val="black"/>
                </a:solidFill>
              </a:rPr>
              <a:t>Learning from the past</a:t>
            </a:r>
          </a:p>
          <a:p>
            <a:endParaRPr lang="en-US" sz="2400" dirty="0" smtClean="0">
              <a:solidFill>
                <a:prstClr val="black"/>
              </a:solidFill>
            </a:endParaRPr>
          </a:p>
          <a:p>
            <a:r>
              <a:rPr lang="en-US" sz="2400" b="1" dirty="0" smtClean="0">
                <a:solidFill>
                  <a:prstClr val="black"/>
                </a:solidFill>
              </a:rPr>
              <a:t>Commitments</a:t>
            </a:r>
            <a:r>
              <a:rPr lang="en-US" sz="2400" dirty="0" smtClean="0">
                <a:solidFill>
                  <a:prstClr val="black"/>
                </a:solidFill>
              </a:rPr>
              <a:t> 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Reporting and Responding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Caring for children and adults that work with them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Caring for complainants</a:t>
            </a:r>
          </a:p>
          <a:p>
            <a:r>
              <a:rPr lang="en-US" sz="2400" dirty="0" smtClean="0">
                <a:solidFill>
                  <a:prstClr val="black"/>
                </a:solidFill>
              </a:rPr>
              <a:t>Caring for respondents</a:t>
            </a:r>
            <a:endParaRPr lang="en-US" sz="24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24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04664"/>
            <a:ext cx="8496944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69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94" y="332656"/>
            <a:ext cx="220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5323"/>
                </a:solidFill>
              </a:rPr>
              <a:t>Standard 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4B06DA-EAB8-6045-8C10-071346EE211F}"/>
              </a:ext>
            </a:extLst>
          </p:cNvPr>
          <p:cNvSpPr txBox="1"/>
          <p:nvPr/>
        </p:nvSpPr>
        <p:spPr>
          <a:xfrm>
            <a:off x="755575" y="1772816"/>
            <a:ext cx="70567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Safe recruitment (visiting priests and religious)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Children and adults codes of behaviour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Safe care (consent forms, supervision ratios)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Complaints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Information technology</a:t>
            </a:r>
          </a:p>
        </p:txBody>
      </p:sp>
    </p:spTree>
    <p:extLst>
      <p:ext uri="{BB962C8B-B14F-4D97-AF65-F5344CB8AC3E}">
        <p14:creationId xmlns:p14="http://schemas.microsoft.com/office/powerpoint/2010/main" val="225270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94" y="332656"/>
            <a:ext cx="220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5323"/>
                </a:solidFill>
              </a:rPr>
              <a:t>Standard 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129257F-D6C4-984B-924C-45470603EA57}"/>
              </a:ext>
            </a:extLst>
          </p:cNvPr>
          <p:cNvSpPr txBox="1"/>
          <p:nvPr/>
        </p:nvSpPr>
        <p:spPr>
          <a:xfrm>
            <a:off x="323528" y="1844824"/>
            <a:ext cx="72728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do I report?</a:t>
            </a:r>
          </a:p>
          <a:p>
            <a:r>
              <a:rPr lang="en-GB" sz="2400" dirty="0"/>
              <a:t>Who do I tell?</a:t>
            </a:r>
          </a:p>
          <a:p>
            <a:r>
              <a:rPr lang="en-GB" sz="2400" dirty="0"/>
              <a:t>What do I do if I receive a referral from someone overseas, and it is referred to me in Ireland?</a:t>
            </a:r>
          </a:p>
        </p:txBody>
      </p:sp>
    </p:spTree>
    <p:extLst>
      <p:ext uri="{BB962C8B-B14F-4D97-AF65-F5344CB8AC3E}">
        <p14:creationId xmlns:p14="http://schemas.microsoft.com/office/powerpoint/2010/main" val="2227055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2348880"/>
            <a:ext cx="7206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Introductions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Teresa Devlin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99054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3292495"/>
            <a:ext cx="793762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endParaRPr lang="en-US" sz="2800" i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xmlns="" id="{75372606-385B-E647-9DE0-D6347C45E7D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xmlns="" id="{684F5B6B-A815-644F-9D5B-7F19504CCD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xmlns="" id="{6A53360E-50DA-9D4D-B873-6C0AF36B30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284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2026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B5323"/>
                </a:solidFill>
              </a:rPr>
              <a:t>                             Mandated Persons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Mandated persons (as defined in the Children First Act 2015) are people who have contact with children and/or families and who, because of their qualifications, training and/or employment role, are in a key position to help protect children from harm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Each Church body should consult the full list of categories who are classified as mandated persons under Schedule 2 of the Children First Act 2015 to establish which members of Church personnel are classified as mandated persons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38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2026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B5323"/>
                </a:solidFill>
              </a:rPr>
              <a:t>                             Mandated Persons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It should be understood that:</a:t>
            </a:r>
          </a:p>
          <a:p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All clerics and religious who have any ministry are to be considered mandated persons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Volunteers are not mandated persons under the Children First Act 2015. However DLPs or Deputy DLPs who are volunteers are classed as mandated persons under Church standards.</a:t>
            </a:r>
          </a:p>
          <a:p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318825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04664"/>
            <a:ext cx="9120264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B5323"/>
                </a:solidFill>
              </a:rPr>
              <a:t>                             Mandated Persons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3769CE7-E457-6744-A0A0-10A0C36CB04D}"/>
              </a:ext>
            </a:extLst>
          </p:cNvPr>
          <p:cNvSpPr/>
          <p:nvPr/>
        </p:nvSpPr>
        <p:spPr>
          <a:xfrm>
            <a:off x="179512" y="1859340"/>
            <a:ext cx="835292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On completion of this process the Church authority must retain a list of all mandated persons, and ensure this is kept up to date. In developing this list Tusla have advised that there should be a clear statement of the type of roles that a Church body are listing as mandated persons then a number of mandated persons that are in the Church body against each role. For Example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Clerics (25),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Pastoral Workers (50),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Religious (15) etc).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For more information see </a:t>
            </a:r>
            <a:r>
              <a:rPr lang="en-GB" sz="2400" b="1" dirty="0"/>
              <a:t>Guidance 2.1L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662793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6848" y="404664"/>
            <a:ext cx="3534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5323"/>
                </a:solidFill>
              </a:rPr>
              <a:t>Standards 3 and 4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4B06DA-EAB8-6045-8C10-071346EE211F}"/>
              </a:ext>
            </a:extLst>
          </p:cNvPr>
          <p:cNvSpPr txBox="1"/>
          <p:nvPr/>
        </p:nvSpPr>
        <p:spPr>
          <a:xfrm>
            <a:off x="755575" y="1772816"/>
            <a:ext cx="70567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It is always appropriate to offer pastoral support to complainant no matter where in the world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Canon law applies internationally and therefore the presumption of innocence and canon norms apply anywhere in the world</a:t>
            </a:r>
          </a:p>
        </p:txBody>
      </p:sp>
    </p:spTree>
    <p:extLst>
      <p:ext uri="{BB962C8B-B14F-4D97-AF65-F5344CB8AC3E}">
        <p14:creationId xmlns:p14="http://schemas.microsoft.com/office/powerpoint/2010/main" val="115226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93" y="404664"/>
            <a:ext cx="220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5323"/>
                </a:solidFill>
              </a:rPr>
              <a:t>Standard 5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4B06DA-EAB8-6045-8C10-071346EE211F}"/>
              </a:ext>
            </a:extLst>
          </p:cNvPr>
          <p:cNvSpPr txBox="1"/>
          <p:nvPr/>
        </p:nvSpPr>
        <p:spPr>
          <a:xfrm>
            <a:off x="755575" y="1772816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Adapt the training programme to suit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Induction is always needed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Working with parents and guardians are always needed</a:t>
            </a:r>
          </a:p>
        </p:txBody>
      </p:sp>
    </p:spTree>
    <p:extLst>
      <p:ext uri="{BB962C8B-B14F-4D97-AF65-F5344CB8AC3E}">
        <p14:creationId xmlns:p14="http://schemas.microsoft.com/office/powerpoint/2010/main" val="337357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93" y="404664"/>
            <a:ext cx="220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5323"/>
                </a:solidFill>
              </a:rPr>
              <a:t>Standard 6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4B06DA-EAB8-6045-8C10-071346EE211F}"/>
              </a:ext>
            </a:extLst>
          </p:cNvPr>
          <p:cNvSpPr txBox="1"/>
          <p:nvPr/>
        </p:nvSpPr>
        <p:spPr>
          <a:xfrm>
            <a:off x="755575" y="1772816"/>
            <a:ext cx="70567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Giving information to Church personnel and staff will always be required and making it relevant to the culture and language of the region you are operating in</a:t>
            </a:r>
          </a:p>
        </p:txBody>
      </p:sp>
    </p:spTree>
    <p:extLst>
      <p:ext uri="{BB962C8B-B14F-4D97-AF65-F5344CB8AC3E}">
        <p14:creationId xmlns:p14="http://schemas.microsoft.com/office/powerpoint/2010/main" val="32516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81293" y="332656"/>
            <a:ext cx="2205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5323"/>
                </a:solidFill>
              </a:rPr>
              <a:t>Standard 7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4B06DA-EAB8-6045-8C10-071346EE211F}"/>
              </a:ext>
            </a:extLst>
          </p:cNvPr>
          <p:cNvSpPr txBox="1"/>
          <p:nvPr/>
        </p:nvSpPr>
        <p:spPr>
          <a:xfrm>
            <a:off x="755575" y="177281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How can we quality assure in the context of international missionary work?</a:t>
            </a:r>
          </a:p>
        </p:txBody>
      </p:sp>
    </p:spTree>
    <p:extLst>
      <p:ext uri="{BB962C8B-B14F-4D97-AF65-F5344CB8AC3E}">
        <p14:creationId xmlns:p14="http://schemas.microsoft.com/office/powerpoint/2010/main" val="390996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44296" y="2636912"/>
            <a:ext cx="453162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Questions and Evaluation</a:t>
            </a:r>
          </a:p>
          <a:p>
            <a:endParaRPr lang="en-US" sz="3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7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835021"/>
            <a:ext cx="26960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0B5323"/>
                </a:solidFill>
              </a:rPr>
              <a:t>Introductions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64B06DA-EAB8-6045-8C10-071346EE211F}"/>
              </a:ext>
            </a:extLst>
          </p:cNvPr>
          <p:cNvSpPr txBox="1"/>
          <p:nvPr/>
        </p:nvSpPr>
        <p:spPr>
          <a:xfrm>
            <a:off x="755576" y="2852936"/>
            <a:ext cx="7056784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dirty="0"/>
              <a:t>In each group introduce yourself and answer the following questions</a:t>
            </a:r>
          </a:p>
          <a:p>
            <a:endParaRPr lang="en-GB" sz="2200" dirty="0"/>
          </a:p>
          <a:p>
            <a:pPr marL="342900" indent="-342900">
              <a:buAutoNum type="arabicPeriod"/>
            </a:pPr>
            <a:r>
              <a:rPr lang="en-GB" sz="2200" dirty="0"/>
              <a:t>Where is your Church body currently involved in children’s ministry?</a:t>
            </a:r>
          </a:p>
          <a:p>
            <a:pPr marL="342900" indent="-342900">
              <a:buAutoNum type="arabicPeriod"/>
            </a:pPr>
            <a:r>
              <a:rPr lang="en-GB" sz="2200" dirty="0"/>
              <a:t>What safeguarding issues have come up as part of this ministry?</a:t>
            </a:r>
          </a:p>
        </p:txBody>
      </p:sp>
    </p:spTree>
    <p:extLst>
      <p:ext uri="{BB962C8B-B14F-4D97-AF65-F5344CB8AC3E}">
        <p14:creationId xmlns:p14="http://schemas.microsoft.com/office/powerpoint/2010/main" val="2314339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2362200"/>
            <a:ext cx="72069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/>
              <a:t>Myths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/>
              <a:t>Niall Moore</a:t>
            </a:r>
          </a:p>
        </p:txBody>
      </p:sp>
    </p:spTree>
    <p:extLst>
      <p:ext uri="{BB962C8B-B14F-4D97-AF65-F5344CB8AC3E}">
        <p14:creationId xmlns:p14="http://schemas.microsoft.com/office/powerpoint/2010/main" val="38701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492896"/>
            <a:ext cx="6368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B5323"/>
                </a:solidFill>
              </a:rPr>
              <a:t>Westerners </a:t>
            </a:r>
            <a:r>
              <a:rPr lang="en-US" sz="3600" dirty="0">
                <a:solidFill>
                  <a:srgbClr val="0B5323"/>
                </a:solidFill>
              </a:rPr>
              <a:t>should fit in with our culture not us with theirs</a:t>
            </a:r>
          </a:p>
        </p:txBody>
      </p:sp>
    </p:spTree>
    <p:extLst>
      <p:ext uri="{BB962C8B-B14F-4D97-AF65-F5344CB8AC3E}">
        <p14:creationId xmlns:p14="http://schemas.microsoft.com/office/powerpoint/2010/main" val="2922697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87624" y="2492896"/>
            <a:ext cx="6368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B5323"/>
                </a:solidFill>
              </a:rPr>
              <a:t>Hitting children is part of discipline</a:t>
            </a:r>
          </a:p>
        </p:txBody>
      </p:sp>
    </p:spTree>
    <p:extLst>
      <p:ext uri="{BB962C8B-B14F-4D97-AF65-F5344CB8AC3E}">
        <p14:creationId xmlns:p14="http://schemas.microsoft.com/office/powerpoint/2010/main" val="350863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640" y="2492896"/>
            <a:ext cx="63684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0B5323"/>
                </a:solidFill>
              </a:rPr>
              <a:t>In our country a child of any age can consent to sex</a:t>
            </a:r>
          </a:p>
        </p:txBody>
      </p:sp>
    </p:spTree>
    <p:extLst>
      <p:ext uri="{BB962C8B-B14F-4D97-AF65-F5344CB8AC3E}">
        <p14:creationId xmlns:p14="http://schemas.microsoft.com/office/powerpoint/2010/main" val="388058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1339</TotalTime>
  <Words>1367</Words>
  <Application>Microsoft Office PowerPoint</Application>
  <PresentationFormat>On-screen Show (4:3)</PresentationFormat>
  <Paragraphs>256</Paragraphs>
  <Slides>48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50" baseType="lpstr">
      <vt:lpstr>Office Theme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CHILD SAFEGUARDING  MISSIONARY SISTERS OF OUR LADY OF APOSTLES  (OLA)                INTERNATIONAL TRAINING SESSION</vt:lpstr>
      <vt:lpstr>WHY ORGANIZE AN INTERNATIONAL SESSION?</vt:lpstr>
      <vt:lpstr>HOW </vt:lpstr>
      <vt:lpstr>WHAT WAS THE AIM OF THE SESSION </vt:lpstr>
      <vt:lpstr>PowerPoint Presentation</vt:lpstr>
      <vt:lpstr> LOCAL CONTEXT - CHALLENGES</vt:lpstr>
      <vt:lpstr>WHAT WORKED? </vt:lpstr>
      <vt:lpstr>PowerPoint Presentation</vt:lpstr>
      <vt:lpstr>WHAT HAS PROVED MORE CHALLENGING? </vt:lpstr>
      <vt:lpstr>PowerPoint Presentation</vt:lpstr>
      <vt:lpstr>Internally in the Congregation </vt:lpstr>
      <vt:lpstr>OTHER INTERNATIONAL TRAINING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Otis Creative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Gunning</dc:creator>
  <cp:lastModifiedBy>Niall Moore</cp:lastModifiedBy>
  <cp:revision>215</cp:revision>
  <dcterms:created xsi:type="dcterms:W3CDTF">2011-12-09T20:21:14Z</dcterms:created>
  <dcterms:modified xsi:type="dcterms:W3CDTF">2018-05-16T13:42:14Z</dcterms:modified>
</cp:coreProperties>
</file>