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56" r:id="rId2"/>
    <p:sldId id="313" r:id="rId3"/>
    <p:sldId id="365" r:id="rId4"/>
    <p:sldId id="412" r:id="rId5"/>
    <p:sldId id="383" r:id="rId6"/>
    <p:sldId id="384" r:id="rId7"/>
    <p:sldId id="417" r:id="rId8"/>
    <p:sldId id="416" r:id="rId9"/>
    <p:sldId id="418" r:id="rId10"/>
    <p:sldId id="419" r:id="rId11"/>
    <p:sldId id="421" r:id="rId12"/>
    <p:sldId id="422" r:id="rId13"/>
    <p:sldId id="423" r:id="rId14"/>
    <p:sldId id="428" r:id="rId15"/>
    <p:sldId id="429" r:id="rId16"/>
    <p:sldId id="424" r:id="rId17"/>
    <p:sldId id="425" r:id="rId18"/>
    <p:sldId id="426" r:id="rId19"/>
    <p:sldId id="427" r:id="rId20"/>
    <p:sldId id="455" r:id="rId21"/>
    <p:sldId id="386" r:id="rId22"/>
    <p:sldId id="431" r:id="rId23"/>
    <p:sldId id="433" r:id="rId24"/>
    <p:sldId id="434" r:id="rId25"/>
    <p:sldId id="435" r:id="rId26"/>
    <p:sldId id="436" r:id="rId27"/>
    <p:sldId id="437" r:id="rId28"/>
    <p:sldId id="438" r:id="rId29"/>
    <p:sldId id="439" r:id="rId30"/>
    <p:sldId id="456" r:id="rId31"/>
    <p:sldId id="453" r:id="rId32"/>
    <p:sldId id="473" r:id="rId33"/>
    <p:sldId id="457" r:id="rId34"/>
    <p:sldId id="458" r:id="rId35"/>
    <p:sldId id="459" r:id="rId36"/>
    <p:sldId id="460" r:id="rId37"/>
    <p:sldId id="461" r:id="rId38"/>
    <p:sldId id="445" r:id="rId39"/>
    <p:sldId id="441" r:id="rId40"/>
    <p:sldId id="442" r:id="rId41"/>
    <p:sldId id="443" r:id="rId42"/>
    <p:sldId id="444" r:id="rId43"/>
    <p:sldId id="392" r:id="rId44"/>
    <p:sldId id="451" r:id="rId45"/>
    <p:sldId id="447" r:id="rId46"/>
    <p:sldId id="462" r:id="rId47"/>
    <p:sldId id="467" r:id="rId48"/>
    <p:sldId id="448" r:id="rId49"/>
    <p:sldId id="449" r:id="rId50"/>
    <p:sldId id="450" r:id="rId51"/>
    <p:sldId id="468" r:id="rId52"/>
    <p:sldId id="469" r:id="rId53"/>
    <p:sldId id="470" r:id="rId54"/>
    <p:sldId id="471" r:id="rId55"/>
    <p:sldId id="472" r:id="rId56"/>
    <p:sldId id="39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94694"/>
  </p:normalViewPr>
  <p:slideViewPr>
    <p:cSldViewPr snapToObjects="1" showGuides="1">
      <p:cViewPr varScale="1">
        <p:scale>
          <a:sx n="69" d="100"/>
          <a:sy n="69" d="100"/>
        </p:scale>
        <p:origin x="-912" y="-96"/>
      </p:cViewPr>
      <p:guideLst>
        <p:guide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2A426-FC1A-624A-B62D-1EEE5B9E7BD7}" type="datetimeFigureOut">
              <a:rPr lang="en-US" smtClean="0"/>
              <a:t>2/27/2019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DDA5CD-A433-7445-BB83-257BBD0D174F}" type="slidenum">
              <a:rPr lang="en-GB" smtClean="0"/>
              <a:t>‹#›</a:t>
            </a:fld>
            <a:endParaRPr lang="en-GB" dirty="0"/>
          </a:p>
        </p:txBody>
      </p:sp>
    </p:spTree>
    <p:extLst>
      <p:ext uri="{BB962C8B-B14F-4D97-AF65-F5344CB8AC3E}">
        <p14:creationId xmlns:p14="http://schemas.microsoft.com/office/powerpoint/2010/main" val="1879500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12</a:t>
            </a:fld>
            <a:endParaRPr lang="en-IE" dirty="0"/>
          </a:p>
        </p:txBody>
      </p:sp>
    </p:spTree>
    <p:extLst>
      <p:ext uri="{BB962C8B-B14F-4D97-AF65-F5344CB8AC3E}">
        <p14:creationId xmlns:p14="http://schemas.microsoft.com/office/powerpoint/2010/main" val="85485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13</a:t>
            </a:fld>
            <a:endParaRPr lang="en-GB" dirty="0"/>
          </a:p>
        </p:txBody>
      </p:sp>
    </p:spTree>
    <p:extLst>
      <p:ext uri="{BB962C8B-B14F-4D97-AF65-F5344CB8AC3E}">
        <p14:creationId xmlns:p14="http://schemas.microsoft.com/office/powerpoint/2010/main" val="1820726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20</a:t>
            </a:fld>
            <a:endParaRPr lang="en-GB" dirty="0"/>
          </a:p>
        </p:txBody>
      </p:sp>
    </p:spTree>
    <p:extLst>
      <p:ext uri="{BB962C8B-B14F-4D97-AF65-F5344CB8AC3E}">
        <p14:creationId xmlns:p14="http://schemas.microsoft.com/office/powerpoint/2010/main" val="2794464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21</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22</a:t>
            </a:fld>
            <a:endParaRPr lang="en-GB" dirty="0"/>
          </a:p>
        </p:txBody>
      </p:sp>
    </p:spTree>
    <p:extLst>
      <p:ext uri="{BB962C8B-B14F-4D97-AF65-F5344CB8AC3E}">
        <p14:creationId xmlns:p14="http://schemas.microsoft.com/office/powerpoint/2010/main" val="1222309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23</a:t>
            </a:fld>
            <a:endParaRPr lang="en-IE" dirty="0"/>
          </a:p>
        </p:txBody>
      </p:sp>
    </p:spTree>
    <p:extLst>
      <p:ext uri="{BB962C8B-B14F-4D97-AF65-F5344CB8AC3E}">
        <p14:creationId xmlns:p14="http://schemas.microsoft.com/office/powerpoint/2010/main" val="187583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24</a:t>
            </a:fld>
            <a:endParaRPr lang="en-IE" dirty="0"/>
          </a:p>
        </p:txBody>
      </p:sp>
    </p:spTree>
    <p:extLst>
      <p:ext uri="{BB962C8B-B14F-4D97-AF65-F5344CB8AC3E}">
        <p14:creationId xmlns:p14="http://schemas.microsoft.com/office/powerpoint/2010/main" val="130919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25</a:t>
            </a:fld>
            <a:endParaRPr lang="en-IE" dirty="0"/>
          </a:p>
        </p:txBody>
      </p:sp>
    </p:spTree>
    <p:extLst>
      <p:ext uri="{BB962C8B-B14F-4D97-AF65-F5344CB8AC3E}">
        <p14:creationId xmlns:p14="http://schemas.microsoft.com/office/powerpoint/2010/main" val="1344618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26</a:t>
            </a:fld>
            <a:endParaRPr lang="en-IE" dirty="0"/>
          </a:p>
        </p:txBody>
      </p:sp>
    </p:spTree>
    <p:extLst>
      <p:ext uri="{BB962C8B-B14F-4D97-AF65-F5344CB8AC3E}">
        <p14:creationId xmlns:p14="http://schemas.microsoft.com/office/powerpoint/2010/main" val="1081995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27</a:t>
            </a:fld>
            <a:endParaRPr lang="en-IE" dirty="0"/>
          </a:p>
        </p:txBody>
      </p:sp>
    </p:spTree>
    <p:extLst>
      <p:ext uri="{BB962C8B-B14F-4D97-AF65-F5344CB8AC3E}">
        <p14:creationId xmlns:p14="http://schemas.microsoft.com/office/powerpoint/2010/main" val="156488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28</a:t>
            </a:fld>
            <a:endParaRPr lang="en-GB" dirty="0"/>
          </a:p>
        </p:txBody>
      </p:sp>
    </p:spTree>
    <p:extLst>
      <p:ext uri="{BB962C8B-B14F-4D97-AF65-F5344CB8AC3E}">
        <p14:creationId xmlns:p14="http://schemas.microsoft.com/office/powerpoint/2010/main" val="640173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3869B18-4382-4193-8CE6-CC1B8F54F69A}" type="slidenum">
              <a:rPr lang="en-IE" smtClean="0"/>
              <a:t>31</a:t>
            </a:fld>
            <a:endParaRPr lang="en-IE" dirty="0"/>
          </a:p>
        </p:txBody>
      </p:sp>
    </p:spTree>
    <p:extLst>
      <p:ext uri="{BB962C8B-B14F-4D97-AF65-F5344CB8AC3E}">
        <p14:creationId xmlns:p14="http://schemas.microsoft.com/office/powerpoint/2010/main" val="2516503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32</a:t>
            </a:fld>
            <a:endParaRPr lang="en-IE" dirty="0"/>
          </a:p>
        </p:txBody>
      </p:sp>
    </p:spTree>
    <p:extLst>
      <p:ext uri="{BB962C8B-B14F-4D97-AF65-F5344CB8AC3E}">
        <p14:creationId xmlns:p14="http://schemas.microsoft.com/office/powerpoint/2010/main" val="1664632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33</a:t>
            </a:fld>
            <a:endParaRPr lang="en-IE" dirty="0"/>
          </a:p>
        </p:txBody>
      </p:sp>
    </p:spTree>
    <p:extLst>
      <p:ext uri="{BB962C8B-B14F-4D97-AF65-F5344CB8AC3E}">
        <p14:creationId xmlns:p14="http://schemas.microsoft.com/office/powerpoint/2010/main" val="316434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34</a:t>
            </a:fld>
            <a:endParaRPr lang="en-IE" dirty="0"/>
          </a:p>
        </p:txBody>
      </p:sp>
    </p:spTree>
    <p:extLst>
      <p:ext uri="{BB962C8B-B14F-4D97-AF65-F5344CB8AC3E}">
        <p14:creationId xmlns:p14="http://schemas.microsoft.com/office/powerpoint/2010/main" val="198437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35</a:t>
            </a:fld>
            <a:endParaRPr lang="en-IE" dirty="0"/>
          </a:p>
        </p:txBody>
      </p:sp>
    </p:spTree>
    <p:extLst>
      <p:ext uri="{BB962C8B-B14F-4D97-AF65-F5344CB8AC3E}">
        <p14:creationId xmlns:p14="http://schemas.microsoft.com/office/powerpoint/2010/main" val="4214216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36</a:t>
            </a:fld>
            <a:endParaRPr lang="en-IE" dirty="0"/>
          </a:p>
        </p:txBody>
      </p:sp>
    </p:spTree>
    <p:extLst>
      <p:ext uri="{BB962C8B-B14F-4D97-AF65-F5344CB8AC3E}">
        <p14:creationId xmlns:p14="http://schemas.microsoft.com/office/powerpoint/2010/main" val="1664632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37</a:t>
            </a:fld>
            <a:endParaRPr lang="en-IE" dirty="0"/>
          </a:p>
        </p:txBody>
      </p:sp>
    </p:spTree>
    <p:extLst>
      <p:ext uri="{BB962C8B-B14F-4D97-AF65-F5344CB8AC3E}">
        <p14:creationId xmlns:p14="http://schemas.microsoft.com/office/powerpoint/2010/main" val="998792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38</a:t>
            </a:fld>
            <a:endParaRPr lang="en-GB" dirty="0"/>
          </a:p>
        </p:txBody>
      </p:sp>
    </p:spTree>
    <p:extLst>
      <p:ext uri="{BB962C8B-B14F-4D97-AF65-F5344CB8AC3E}">
        <p14:creationId xmlns:p14="http://schemas.microsoft.com/office/powerpoint/2010/main" val="993947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43</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F42DFE88-94E1-4163-B2CF-A1B1299076D8}" type="slidenum">
              <a:rPr lang="en-IE" smtClean="0"/>
              <a:t>3</a:t>
            </a:fld>
            <a:endParaRPr lang="en-IE" dirty="0"/>
          </a:p>
        </p:txBody>
      </p:sp>
    </p:spTree>
    <p:extLst>
      <p:ext uri="{BB962C8B-B14F-4D97-AF65-F5344CB8AC3E}">
        <p14:creationId xmlns:p14="http://schemas.microsoft.com/office/powerpoint/2010/main" val="540999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44</a:t>
            </a:fld>
            <a:endParaRPr lang="en-GB" dirty="0"/>
          </a:p>
        </p:txBody>
      </p:sp>
    </p:spTree>
    <p:extLst>
      <p:ext uri="{BB962C8B-B14F-4D97-AF65-F5344CB8AC3E}">
        <p14:creationId xmlns:p14="http://schemas.microsoft.com/office/powerpoint/2010/main" val="1301646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48</a:t>
            </a:fld>
            <a:endParaRPr lang="en-GB" dirty="0"/>
          </a:p>
        </p:txBody>
      </p:sp>
    </p:spTree>
    <p:extLst>
      <p:ext uri="{BB962C8B-B14F-4D97-AF65-F5344CB8AC3E}">
        <p14:creationId xmlns:p14="http://schemas.microsoft.com/office/powerpoint/2010/main" val="40503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49</a:t>
            </a:fld>
            <a:endParaRPr lang="en-GB" dirty="0"/>
          </a:p>
        </p:txBody>
      </p:sp>
    </p:spTree>
    <p:extLst>
      <p:ext uri="{BB962C8B-B14F-4D97-AF65-F5344CB8AC3E}">
        <p14:creationId xmlns:p14="http://schemas.microsoft.com/office/powerpoint/2010/main" val="5404642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50</a:t>
            </a:fld>
            <a:endParaRPr lang="en-GB" dirty="0"/>
          </a:p>
        </p:txBody>
      </p:sp>
    </p:spTree>
    <p:extLst>
      <p:ext uri="{BB962C8B-B14F-4D97-AF65-F5344CB8AC3E}">
        <p14:creationId xmlns:p14="http://schemas.microsoft.com/office/powerpoint/2010/main" val="1843718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51</a:t>
            </a:fld>
            <a:endParaRPr lang="en-GB" dirty="0"/>
          </a:p>
        </p:txBody>
      </p:sp>
    </p:spTree>
    <p:extLst>
      <p:ext uri="{BB962C8B-B14F-4D97-AF65-F5344CB8AC3E}">
        <p14:creationId xmlns:p14="http://schemas.microsoft.com/office/powerpoint/2010/main" val="3215105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52</a:t>
            </a:fld>
            <a:endParaRPr lang="en-GB" dirty="0"/>
          </a:p>
        </p:txBody>
      </p:sp>
    </p:spTree>
    <p:extLst>
      <p:ext uri="{BB962C8B-B14F-4D97-AF65-F5344CB8AC3E}">
        <p14:creationId xmlns:p14="http://schemas.microsoft.com/office/powerpoint/2010/main" val="3117320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53</a:t>
            </a:fld>
            <a:endParaRPr lang="en-GB" dirty="0"/>
          </a:p>
        </p:txBody>
      </p:sp>
    </p:spTree>
    <p:extLst>
      <p:ext uri="{BB962C8B-B14F-4D97-AF65-F5344CB8AC3E}">
        <p14:creationId xmlns:p14="http://schemas.microsoft.com/office/powerpoint/2010/main" val="4272302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54</a:t>
            </a:fld>
            <a:endParaRPr lang="en-GB" dirty="0"/>
          </a:p>
        </p:txBody>
      </p:sp>
    </p:spTree>
    <p:extLst>
      <p:ext uri="{BB962C8B-B14F-4D97-AF65-F5344CB8AC3E}">
        <p14:creationId xmlns:p14="http://schemas.microsoft.com/office/powerpoint/2010/main" val="3941895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55</a:t>
            </a:fld>
            <a:endParaRPr lang="en-GB" dirty="0"/>
          </a:p>
        </p:txBody>
      </p:sp>
    </p:spTree>
    <p:extLst>
      <p:ext uri="{BB962C8B-B14F-4D97-AF65-F5344CB8AC3E}">
        <p14:creationId xmlns:p14="http://schemas.microsoft.com/office/powerpoint/2010/main" val="415262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4</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5</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6</a:t>
            </a:fld>
            <a:endParaRPr lang="en-GB" dirty="0"/>
          </a:p>
        </p:txBody>
      </p:sp>
    </p:spTree>
    <p:extLst>
      <p:ext uri="{BB962C8B-B14F-4D97-AF65-F5344CB8AC3E}">
        <p14:creationId xmlns:p14="http://schemas.microsoft.com/office/powerpoint/2010/main" val="3480988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FDDA5CD-A433-7445-BB83-257BBD0D174F}" type="slidenum">
              <a:rPr lang="en-GB" smtClean="0"/>
              <a:t>7</a:t>
            </a:fld>
            <a:endParaRPr lang="en-GB" dirty="0"/>
          </a:p>
        </p:txBody>
      </p:sp>
    </p:spTree>
    <p:extLst>
      <p:ext uri="{BB962C8B-B14F-4D97-AF65-F5344CB8AC3E}">
        <p14:creationId xmlns:p14="http://schemas.microsoft.com/office/powerpoint/2010/main" val="990584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6CDE90A-8546-4CC1-A2D3-EBA26A021F21}" type="slidenum">
              <a:rPr lang="en-GB" sz="1200" smtClean="0">
                <a:solidFill>
                  <a:prstClr val="black"/>
                </a:solidFill>
              </a:rPr>
              <a:pPr eaLnBrk="1" hangingPunct="1">
                <a:defRPr/>
              </a:pPr>
              <a:t>10</a:t>
            </a:fld>
            <a:endParaRPr lang="en-GB" sz="1200" dirty="0">
              <a:solidFill>
                <a:prstClr val="black"/>
              </a:solidFill>
            </a:endParaRPr>
          </a:p>
        </p:txBody>
      </p:sp>
      <p:sp>
        <p:nvSpPr>
          <p:cNvPr id="78850" name="Rectangle 2"/>
          <p:cNvSpPr>
            <a:spLocks noGrp="1" noRot="1" noChangeAspect="1" noChangeArrowheads="1" noTextEdit="1"/>
          </p:cNvSpPr>
          <p:nvPr>
            <p:ph type="sldImg"/>
          </p:nvPr>
        </p:nvSpPr>
        <p:spPr>
          <a:ln/>
          <a:extLst/>
        </p:spPr>
      </p:sp>
      <p:sp>
        <p:nvSpPr>
          <p:cNvPr id="78851" name="Rectangle 3"/>
          <p:cNvSpPr>
            <a:spLocks noGrp="1" noChangeArrowheads="1"/>
          </p:cNvSpPr>
          <p:nvPr>
            <p:ph type="body" idx="1"/>
          </p:nvPr>
        </p:nvSpPr>
        <p:spPr/>
        <p:txBody>
          <a:bodyPr/>
          <a:lstStyle/>
          <a:p>
            <a:pPr eaLnBrk="1" hangingPunct="1">
              <a:defRPr/>
            </a:pPr>
            <a:endParaRPr lang="en-GB" dirty="0">
              <a:cs typeface="+mn-cs"/>
            </a:endParaRPr>
          </a:p>
        </p:txBody>
      </p:sp>
    </p:spTree>
    <p:extLst>
      <p:ext uri="{BB962C8B-B14F-4D97-AF65-F5344CB8AC3E}">
        <p14:creationId xmlns:p14="http://schemas.microsoft.com/office/powerpoint/2010/main" val="151205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716F3C1-702C-4983-A604-F8B0E6D1546A}" type="slidenum">
              <a:rPr lang="en-IE" smtClean="0"/>
              <a:t>11</a:t>
            </a:fld>
            <a:endParaRPr lang="en-IE" dirty="0"/>
          </a:p>
        </p:txBody>
      </p:sp>
    </p:spTree>
    <p:extLst>
      <p:ext uri="{BB962C8B-B14F-4D97-AF65-F5344CB8AC3E}">
        <p14:creationId xmlns:p14="http://schemas.microsoft.com/office/powerpoint/2010/main" val="1129737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DD21C27-ABB6-C849-8394-0B41C5151D9B}"/>
              </a:ext>
            </a:extLst>
          </p:cNvPr>
          <p:cNvSpPr/>
          <p:nvPr userDrawn="1"/>
        </p:nvSpPr>
        <p:spPr>
          <a:xfrm>
            <a:off x="74612" y="94456"/>
            <a:ext cx="8994775" cy="128588"/>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5" name="Rectangle 4">
            <a:extLst>
              <a:ext uri="{FF2B5EF4-FFF2-40B4-BE49-F238E27FC236}">
                <a16:creationId xmlns="" xmlns:a16="http://schemas.microsoft.com/office/drawing/2014/main" id="{D77F87EC-1F93-A344-A4AE-B3C90086DFF6}"/>
              </a:ext>
            </a:extLst>
          </p:cNvPr>
          <p:cNvSpPr/>
          <p:nvPr userDrawn="1"/>
        </p:nvSpPr>
        <p:spPr>
          <a:xfrm>
            <a:off x="74613" y="6657975"/>
            <a:ext cx="8994775" cy="127000"/>
          </a:xfrm>
          <a:prstGeom prst="rect">
            <a:avLst/>
          </a:prstGeom>
          <a:solidFill>
            <a:srgbClr val="99CB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defRPr/>
            </a:pPr>
            <a:endParaRPr lang="en-GB" altLang="en-US" sz="1300">
              <a:solidFill>
                <a:srgbClr val="FFFFFF"/>
              </a:solidFill>
            </a:endParaRPr>
          </a:p>
        </p:txBody>
      </p:sp>
      <p:sp>
        <p:nvSpPr>
          <p:cNvPr id="6" name="Subtitle 2">
            <a:extLst>
              <a:ext uri="{FF2B5EF4-FFF2-40B4-BE49-F238E27FC236}">
                <a16:creationId xmlns="" xmlns:a16="http://schemas.microsoft.com/office/drawing/2014/main" id="{67718A8F-7CFF-4B42-8292-2D16990A4AEB}"/>
              </a:ext>
            </a:extLst>
          </p:cNvPr>
          <p:cNvSpPr txBox="1">
            <a:spLocks/>
          </p:cNvSpPr>
          <p:nvPr userDrawn="1"/>
        </p:nvSpPr>
        <p:spPr bwMode="auto">
          <a:xfrm>
            <a:off x="1308100" y="2185988"/>
            <a:ext cx="685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lnSpc>
                <a:spcPct val="90000"/>
              </a:lnSpc>
              <a:spcBef>
                <a:spcPts val="1000"/>
              </a:spcBef>
              <a:buFont typeface="Arial" pitchFamily="34" charset="0"/>
              <a:buNone/>
              <a:defRPr/>
            </a:pPr>
            <a:endParaRPr lang="en-GB" altLang="en-US" sz="2400">
              <a:solidFill>
                <a:srgbClr val="385723"/>
              </a:solidFill>
              <a:latin typeface="Arial" pitchFamily="34" charset="0"/>
              <a:cs typeface="Arial" pitchFamily="34" charset="0"/>
            </a:endParaRPr>
          </a:p>
        </p:txBody>
      </p:sp>
      <p:pic>
        <p:nvPicPr>
          <p:cNvPr id="7" name="Picture 9">
            <a:extLst>
              <a:ext uri="{FF2B5EF4-FFF2-40B4-BE49-F238E27FC236}">
                <a16:creationId xmlns="" xmlns:a16="http://schemas.microsoft.com/office/drawing/2014/main" id="{25B33CE3-3822-D747-B473-85AF5339D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13" y="333375"/>
            <a:ext cx="297021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 xmlns:a16="http://schemas.microsoft.com/office/drawing/2014/main" id="{352998B4-51F5-7442-862B-5040831D445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19925" y="5157788"/>
            <a:ext cx="2339975"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Date Placeholder 3">
            <a:extLst>
              <a:ext uri="{FF2B5EF4-FFF2-40B4-BE49-F238E27FC236}">
                <a16:creationId xmlns="" xmlns:a16="http://schemas.microsoft.com/office/drawing/2014/main" id="{A3B35312-73A6-C840-883C-CADC8C5030C5}"/>
              </a:ext>
            </a:extLst>
          </p:cNvPr>
          <p:cNvSpPr>
            <a:spLocks noGrp="1"/>
          </p:cNvSpPr>
          <p:nvPr>
            <p:ph type="dt" sz="half" idx="10"/>
          </p:nvPr>
        </p:nvSpPr>
        <p:spPr/>
        <p:txBody>
          <a:bodyPr/>
          <a:lstStyle>
            <a:lvl1pPr>
              <a:defRPr smtClean="0"/>
            </a:lvl1pPr>
          </a:lstStyle>
          <a:p>
            <a:pPr>
              <a:defRPr/>
            </a:pPr>
            <a:endParaRPr lang="en-US" altLang="en-US" dirty="0"/>
          </a:p>
        </p:txBody>
      </p:sp>
      <p:sp>
        <p:nvSpPr>
          <p:cNvPr id="10" name="Footer Placeholder 4">
            <a:extLst>
              <a:ext uri="{FF2B5EF4-FFF2-40B4-BE49-F238E27FC236}">
                <a16:creationId xmlns="" xmlns:a16="http://schemas.microsoft.com/office/drawing/2014/main" id="{DD54AD28-B110-DF46-BC93-FB8E0025F141}"/>
              </a:ext>
            </a:extLst>
          </p:cNvPr>
          <p:cNvSpPr>
            <a:spLocks noGrp="1"/>
          </p:cNvSpPr>
          <p:nvPr>
            <p:ph type="ftr" sz="quarter" idx="11"/>
          </p:nvPr>
        </p:nvSpPr>
        <p:spPr/>
        <p:txBody>
          <a:bodyPr/>
          <a:lstStyle>
            <a:lvl1pPr>
              <a:defRPr smtClean="0"/>
            </a:lvl1pPr>
          </a:lstStyle>
          <a:p>
            <a:pPr>
              <a:defRPr/>
            </a:pPr>
            <a:endParaRPr lang="en-US" altLang="en-US" dirty="0"/>
          </a:p>
        </p:txBody>
      </p:sp>
      <p:sp>
        <p:nvSpPr>
          <p:cNvPr id="11" name="Slide Number Placeholder 5">
            <a:extLst>
              <a:ext uri="{FF2B5EF4-FFF2-40B4-BE49-F238E27FC236}">
                <a16:creationId xmlns="" xmlns:a16="http://schemas.microsoft.com/office/drawing/2014/main" id="{2F0164CC-CD8D-E74F-8981-3C09A94086E7}"/>
              </a:ext>
            </a:extLst>
          </p:cNvPr>
          <p:cNvSpPr>
            <a:spLocks noGrp="1"/>
          </p:cNvSpPr>
          <p:nvPr>
            <p:ph type="sldNum" sz="quarter" idx="12"/>
          </p:nvPr>
        </p:nvSpPr>
        <p:spPr/>
        <p:txBody>
          <a:bodyPr/>
          <a:lstStyle>
            <a:lvl1pPr>
              <a:defRPr/>
            </a:lvl1pPr>
          </a:lstStyle>
          <a:p>
            <a:endParaRPr lang="en-US" altLang="en-US" dirty="0"/>
          </a:p>
        </p:txBody>
      </p:sp>
    </p:spTree>
    <p:extLst>
      <p:ext uri="{BB962C8B-B14F-4D97-AF65-F5344CB8AC3E}">
        <p14:creationId xmlns:p14="http://schemas.microsoft.com/office/powerpoint/2010/main" val="311545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93B639B-A372-4013-B64E-837484527908}" type="slidenum">
              <a:rPr lang="en-US"/>
              <a:pPr>
                <a:defRPr/>
              </a:pPr>
              <a:t>‹#›</a:t>
            </a:fld>
            <a:endParaRPr lang="en-US" dirty="0"/>
          </a:p>
        </p:txBody>
      </p:sp>
    </p:spTree>
    <p:extLst>
      <p:ext uri="{BB962C8B-B14F-4D97-AF65-F5344CB8AC3E}">
        <p14:creationId xmlns:p14="http://schemas.microsoft.com/office/powerpoint/2010/main" val="11162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GB" dirty="0">
              <a:solidFill>
                <a:prstClr val="black"/>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GB" dirty="0">
              <a:solidFill>
                <a:prstClr val="black"/>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D96CDCF-872E-4D2D-A167-6B0894BE5A3C}" type="slidenum">
              <a:rPr lang="en-GB">
                <a:solidFill>
                  <a:prstClr val="black"/>
                </a:solidFill>
              </a:rPr>
              <a:pPr>
                <a:defRPr/>
              </a:pPr>
              <a:t>‹#›</a:t>
            </a:fld>
            <a:endParaRPr lang="en-GB" dirty="0">
              <a:solidFill>
                <a:prstClr val="black"/>
              </a:solidFill>
            </a:endParaRPr>
          </a:p>
        </p:txBody>
      </p:sp>
    </p:spTree>
    <p:extLst>
      <p:ext uri="{BB962C8B-B14F-4D97-AF65-F5344CB8AC3E}">
        <p14:creationId xmlns:p14="http://schemas.microsoft.com/office/powerpoint/2010/main" val="159832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6EAC0663-5733-B547-AF80-216817C9A448}"/>
              </a:ext>
            </a:extLst>
          </p:cNvPr>
          <p:cNvSpPr/>
          <p:nvPr userDrawn="1"/>
        </p:nvSpPr>
        <p:spPr>
          <a:xfrm>
            <a:off x="0" y="0"/>
            <a:ext cx="9144000" cy="6858000"/>
          </a:xfrm>
          <a:prstGeom prst="rect">
            <a:avLst/>
          </a:prstGeom>
          <a:gradFill>
            <a:gsLst>
              <a:gs pos="0">
                <a:schemeClr val="bg1"/>
              </a:gs>
              <a:gs pos="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afeguarding.ie/index.php/guidance-by-role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safeguarding.ie/images/Pdfs/StandardsDocs/6.2D%20Template%201%20Example%20Child%20Safeguarding%20Statement.doc"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8215064" cy="1077218"/>
          </a:xfrm>
          <a:prstGeom prst="rect">
            <a:avLst/>
          </a:prstGeom>
          <a:noFill/>
        </p:spPr>
        <p:txBody>
          <a:bodyPr wrap="square" rtlCol="0">
            <a:spAutoFit/>
          </a:bodyPr>
          <a:lstStyle/>
          <a:p>
            <a:r>
              <a:rPr lang="en-US" sz="3200" b="1" dirty="0">
                <a:solidFill>
                  <a:srgbClr val="0B5323"/>
                </a:solidFill>
              </a:rPr>
              <a:t>Leaders  Training</a:t>
            </a:r>
          </a:p>
          <a:p>
            <a:r>
              <a:rPr lang="en-US" sz="3200" b="1" dirty="0">
                <a:solidFill>
                  <a:srgbClr val="0B5323"/>
                </a:solidFill>
              </a:rPr>
              <a:t>27th  February </a:t>
            </a:r>
            <a:r>
              <a:rPr lang="en-US" sz="3200" b="1" dirty="0" smtClean="0">
                <a:solidFill>
                  <a:srgbClr val="0B5323"/>
                </a:solidFill>
              </a:rPr>
              <a:t>2019</a:t>
            </a:r>
            <a:endParaRPr lang="en-US" sz="3200" b="1" dirty="0">
              <a:solidFill>
                <a:srgbClr val="0B5323"/>
              </a:solidFill>
            </a:endParaRPr>
          </a:p>
        </p:txBody>
      </p:sp>
      <p:sp>
        <p:nvSpPr>
          <p:cNvPr id="3" name="Subtitle 2">
            <a:extLst>
              <a:ext uri="{FF2B5EF4-FFF2-40B4-BE49-F238E27FC236}">
                <a16:creationId xmlns="" xmlns:a16="http://schemas.microsoft.com/office/drawing/2014/main" id="{1EAA0C4A-665B-2145-B320-0E2E1254A34E}"/>
              </a:ext>
            </a:extLst>
          </p:cNvPr>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04664"/>
            <a:ext cx="8496944" cy="6048672"/>
          </a:xfrm>
          <a:prstGeom prst="rect">
            <a:avLst/>
          </a:prstGeom>
        </p:spPr>
      </p:pic>
    </p:spTree>
    <p:extLst>
      <p:ext uri="{BB962C8B-B14F-4D97-AF65-F5344CB8AC3E}">
        <p14:creationId xmlns:p14="http://schemas.microsoft.com/office/powerpoint/2010/main" val="1951697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1149" y="404664"/>
            <a:ext cx="6434197" cy="584775"/>
          </a:xfrm>
          <a:prstGeom prst="rect">
            <a:avLst/>
          </a:prstGeom>
          <a:noFill/>
        </p:spPr>
        <p:txBody>
          <a:bodyPr wrap="none" rtlCol="0">
            <a:spAutoFit/>
          </a:bodyPr>
          <a:lstStyle/>
          <a:p>
            <a:r>
              <a:rPr lang="en-US" sz="3200" dirty="0">
                <a:solidFill>
                  <a:srgbClr val="0B5323"/>
                </a:solidFill>
              </a:rPr>
              <a:t>Church Authority-Procedures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342900" lvl="0" indent="-342900">
              <a:buFont typeface="Arial" panose="020B0604020202020204" pitchFamily="34" charset="0"/>
              <a:buChar char="•"/>
            </a:pPr>
            <a:r>
              <a:rPr lang="en-IE" sz="2400" dirty="0"/>
              <a:t>Access to all procedures relevant to Church body you can see the full list here </a:t>
            </a:r>
            <a:r>
              <a:rPr lang="en-IE" sz="2400" dirty="0">
                <a:hlinkClick r:id="rId3"/>
              </a:rPr>
              <a:t>https://www.safeguarding.ie/index.php/guidance-by-roles</a:t>
            </a:r>
            <a:r>
              <a:rPr lang="en-IE" sz="2400" dirty="0"/>
              <a:t> </a:t>
            </a:r>
          </a:p>
          <a:p>
            <a:pPr marL="342900" lvl="0" indent="-342900">
              <a:buFont typeface="Arial" panose="020B0604020202020204" pitchFamily="34" charset="0"/>
              <a:buChar char="•"/>
            </a:pPr>
            <a:r>
              <a:rPr lang="en-IE" sz="2400" dirty="0"/>
              <a:t>In particular: </a:t>
            </a:r>
          </a:p>
          <a:p>
            <a:pPr marL="800100" lvl="1" indent="-342900">
              <a:buFont typeface="Arial" panose="020B0604020202020204" pitchFamily="34" charset="0"/>
              <a:buChar char="•"/>
            </a:pPr>
            <a:r>
              <a:rPr lang="en-IE" sz="2400" dirty="0"/>
              <a:t>Three year safeguarding plan (for those in Categories 1 and 2) (7.2A) this includes</a:t>
            </a:r>
          </a:p>
          <a:p>
            <a:pPr marL="1257300" lvl="2" indent="-342900">
              <a:buFont typeface="Arial" panose="020B0604020202020204" pitchFamily="34" charset="0"/>
              <a:buChar char="•"/>
            </a:pPr>
            <a:r>
              <a:rPr lang="en-IE" sz="2400" dirty="0"/>
              <a:t>Training Plan (5.2B)</a:t>
            </a:r>
          </a:p>
          <a:p>
            <a:pPr marL="1257300" lvl="2" indent="-342900">
              <a:buFont typeface="Arial" panose="020B0604020202020204" pitchFamily="34" charset="0"/>
              <a:buChar char="•"/>
            </a:pPr>
            <a:r>
              <a:rPr lang="en-IE" sz="2400" dirty="0"/>
              <a:t>Communications Plan (6.1A)</a:t>
            </a:r>
          </a:p>
          <a:p>
            <a:pPr marL="800100" lvl="1" indent="-342900">
              <a:buFont typeface="Arial" panose="020B0604020202020204" pitchFamily="34" charset="0"/>
              <a:buChar char="•"/>
            </a:pPr>
            <a:r>
              <a:rPr lang="en-IE" sz="2400" dirty="0"/>
              <a:t>Procedure for annual report to Church Authority (7.1D)</a:t>
            </a:r>
          </a:p>
          <a:p>
            <a:pPr marL="800100" lvl="1" indent="-342900">
              <a:buFont typeface="Arial" panose="020B0604020202020204" pitchFamily="34" charset="0"/>
              <a:buChar char="•"/>
            </a:pPr>
            <a:r>
              <a:rPr lang="en-IE" sz="2400" dirty="0"/>
              <a:t>Notification letter to NBSCCCI (7.1 Template 4 or 5)</a:t>
            </a:r>
          </a:p>
          <a:p>
            <a:pPr marL="800100" lvl="1" indent="-342900">
              <a:buFont typeface="Arial" panose="020B0604020202020204" pitchFamily="34" charset="0"/>
              <a:buChar char="•"/>
            </a:pPr>
            <a:r>
              <a:rPr lang="en-IE" sz="2400" dirty="0"/>
              <a:t>List of all clerics/religious ministering outside of the Church body (1.10A)</a:t>
            </a:r>
          </a:p>
          <a:p>
            <a:pPr marL="800100" lvl="1" indent="-342900">
              <a:buFont typeface="Arial" panose="020B0604020202020204" pitchFamily="34" charset="0"/>
              <a:buChar char="•"/>
            </a:pPr>
            <a:r>
              <a:rPr lang="en-IE" sz="2400" dirty="0"/>
              <a:t>Procedure for Information Sharing (2.3A)</a:t>
            </a:r>
          </a:p>
          <a:p>
            <a:pPr marL="800100" lvl="1" indent="-342900">
              <a:buFont typeface="Arial" panose="020B0604020202020204" pitchFamily="34" charset="0"/>
              <a:buChar char="•"/>
            </a:pPr>
            <a:r>
              <a:rPr lang="en-IE" sz="2400" dirty="0"/>
              <a:t>Procedures to support complainant (3.1A, 3.2B, 3.3A)</a:t>
            </a:r>
          </a:p>
        </p:txBody>
      </p:sp>
    </p:spTree>
    <p:extLst>
      <p:ext uri="{BB962C8B-B14F-4D97-AF65-F5344CB8AC3E}">
        <p14:creationId xmlns:p14="http://schemas.microsoft.com/office/powerpoint/2010/main" val="1207651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04664"/>
            <a:ext cx="6527171" cy="584775"/>
          </a:xfrm>
          <a:prstGeom prst="rect">
            <a:avLst/>
          </a:prstGeom>
          <a:noFill/>
        </p:spPr>
        <p:txBody>
          <a:bodyPr wrap="none" rtlCol="0">
            <a:spAutoFit/>
          </a:bodyPr>
          <a:lstStyle/>
          <a:p>
            <a:r>
              <a:rPr lang="en-US" sz="3200" dirty="0">
                <a:solidFill>
                  <a:srgbClr val="0B5323"/>
                </a:solidFill>
              </a:rPr>
              <a:t>Church Authority- Procedures Needed</a:t>
            </a:r>
          </a:p>
        </p:txBody>
      </p:sp>
      <p:sp>
        <p:nvSpPr>
          <p:cNvPr id="3" name="TextBox 2"/>
          <p:cNvSpPr txBox="1"/>
          <p:nvPr/>
        </p:nvSpPr>
        <p:spPr>
          <a:xfrm>
            <a:off x="0" y="1556792"/>
            <a:ext cx="9036496" cy="4893647"/>
          </a:xfrm>
          <a:prstGeom prst="rect">
            <a:avLst/>
          </a:prstGeom>
          <a:noFill/>
        </p:spPr>
        <p:txBody>
          <a:bodyPr wrap="square" rtlCol="0">
            <a:spAutoFit/>
          </a:bodyPr>
          <a:lstStyle/>
          <a:p>
            <a:pPr marL="800100" lvl="1" indent="-342900">
              <a:buFont typeface="Arial" panose="020B0604020202020204" pitchFamily="34" charset="0"/>
              <a:buChar char="•"/>
            </a:pPr>
            <a:r>
              <a:rPr lang="en-IE" sz="2400" dirty="0"/>
              <a:t>Procedure for Informing Respondent (4.2A)</a:t>
            </a:r>
          </a:p>
          <a:p>
            <a:pPr marL="800100" lvl="1" indent="-342900">
              <a:buFont typeface="Arial" panose="020B0604020202020204" pitchFamily="34" charset="0"/>
              <a:buChar char="•"/>
            </a:pPr>
            <a:r>
              <a:rPr lang="en-IE" sz="2400" dirty="0"/>
              <a:t>Conducting a risk assessment to produce interim management plan (4.2B)</a:t>
            </a:r>
          </a:p>
          <a:p>
            <a:pPr marL="800100" lvl="1" indent="-342900">
              <a:buFont typeface="Arial" panose="020B0604020202020204" pitchFamily="34" charset="0"/>
              <a:buChar char="•"/>
            </a:pPr>
            <a:r>
              <a:rPr lang="en-IE" sz="2400" dirty="0"/>
              <a:t>Canonical Processes (4.2C, 4.3A, 4.3B, 4.3C, 4.3D, 4.3E, 4.4A, 4.4C)</a:t>
            </a:r>
          </a:p>
          <a:p>
            <a:pPr marL="800100" lvl="1" indent="-342900">
              <a:buFont typeface="Arial" panose="020B0604020202020204" pitchFamily="34" charset="0"/>
              <a:buChar char="•"/>
            </a:pPr>
            <a:r>
              <a:rPr lang="en-IE" sz="2400" dirty="0"/>
              <a:t>Procedure for clinical risk assessment (4.4B)</a:t>
            </a:r>
          </a:p>
          <a:p>
            <a:pPr marL="800100" lvl="1" indent="-342900">
              <a:buFont typeface="Arial" panose="020B0604020202020204" pitchFamily="34" charset="0"/>
              <a:buChar char="•"/>
            </a:pPr>
            <a:r>
              <a:rPr lang="en-IE" sz="2400" dirty="0"/>
              <a:t>Procedure for accessing support (5.6A)</a:t>
            </a:r>
          </a:p>
          <a:p>
            <a:pPr marL="800100" lvl="1" indent="-342900">
              <a:buFont typeface="Arial" panose="020B0604020202020204" pitchFamily="34" charset="0"/>
              <a:buChar char="•"/>
            </a:pPr>
            <a:r>
              <a:rPr lang="en-IE" sz="2400" b="1" dirty="0"/>
              <a:t>List of Mandated Persons (2.1L)</a:t>
            </a:r>
          </a:p>
          <a:p>
            <a:pPr marL="800100" lvl="1" indent="-342900">
              <a:buFont typeface="Arial" panose="020B0604020202020204" pitchFamily="34" charset="0"/>
              <a:buChar char="•"/>
            </a:pPr>
            <a:r>
              <a:rPr lang="en-IE" sz="2400" b="1" dirty="0"/>
              <a:t>Child Safeguarding Statement (For those who have ministry with children) (6.1D)</a:t>
            </a:r>
          </a:p>
          <a:p>
            <a:pPr marL="800100" lvl="1" indent="-342900">
              <a:buFont typeface="Arial" panose="020B0604020202020204" pitchFamily="34" charset="0"/>
              <a:buChar char="•"/>
            </a:pPr>
            <a:r>
              <a:rPr lang="en-IE" sz="2400" b="1" dirty="0"/>
              <a:t>Reporting Procedure (2.1A)</a:t>
            </a:r>
          </a:p>
          <a:p>
            <a:pPr marL="800100" lvl="1" indent="-342900">
              <a:buFont typeface="Arial" panose="020B0604020202020204" pitchFamily="34" charset="0"/>
              <a:buChar char="•"/>
            </a:pPr>
            <a:r>
              <a:rPr lang="en-IE" sz="2400" b="1" dirty="0"/>
              <a:t>Visiting Clergy/religious procedure (1.1C)</a:t>
            </a:r>
          </a:p>
          <a:p>
            <a:pPr lvl="1"/>
            <a:endParaRPr lang="en-IE" sz="2400" b="1" dirty="0"/>
          </a:p>
        </p:txBody>
      </p:sp>
    </p:spTree>
    <p:extLst>
      <p:ext uri="{BB962C8B-B14F-4D97-AF65-F5344CB8AC3E}">
        <p14:creationId xmlns:p14="http://schemas.microsoft.com/office/powerpoint/2010/main" val="1587760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Visiting Clerics and Religious-Procedure</a:t>
            </a:r>
          </a:p>
          <a:p>
            <a:pPr algn="ctr"/>
            <a:r>
              <a:rPr lang="en-US" sz="3200" b="1" dirty="0">
                <a:solidFill>
                  <a:srgbClr val="0B5323"/>
                </a:solidFill>
              </a:rPr>
              <a:t>Teresa</a:t>
            </a:r>
          </a:p>
          <a:p>
            <a:pPr algn="ctr"/>
            <a:endParaRPr lang="en-US" sz="3200" b="1" dirty="0">
              <a:solidFill>
                <a:srgbClr val="0B5323"/>
              </a:solidFill>
            </a:endParaRPr>
          </a:p>
          <a:p>
            <a:pPr algn="ctr"/>
            <a:endParaRPr lang="en-US" sz="3200" b="1" dirty="0">
              <a:solidFill>
                <a:srgbClr val="0B5323"/>
              </a:solidFill>
            </a:endParaRPr>
          </a:p>
        </p:txBody>
      </p:sp>
    </p:spTree>
    <p:extLst>
      <p:ext uri="{BB962C8B-B14F-4D97-AF65-F5344CB8AC3E}">
        <p14:creationId xmlns:p14="http://schemas.microsoft.com/office/powerpoint/2010/main" val="826672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540" y="1443437"/>
            <a:ext cx="9098460" cy="4955203"/>
          </a:xfrm>
          <a:prstGeom prst="rect">
            <a:avLst/>
          </a:prstGeom>
          <a:noFill/>
        </p:spPr>
        <p:txBody>
          <a:bodyPr wrap="square" rtlCol="0">
            <a:spAutoFit/>
          </a:bodyPr>
          <a:lstStyle/>
          <a:p>
            <a:r>
              <a:rPr lang="en-IE" sz="2800" dirty="0"/>
              <a:t>Once off cover</a:t>
            </a:r>
          </a:p>
          <a:p>
            <a:pPr marL="457200" indent="-457200">
              <a:buFont typeface="Arial" charset="0"/>
              <a:buChar char="•"/>
            </a:pPr>
            <a:r>
              <a:rPr lang="en-IE" sz="2800" dirty="0"/>
              <a:t>Be vetted in own Church body</a:t>
            </a:r>
          </a:p>
          <a:p>
            <a:pPr marL="457200" indent="-457200">
              <a:buFont typeface="Arial" charset="0"/>
              <a:buChar char="•"/>
            </a:pPr>
            <a:r>
              <a:rPr lang="en-IE" sz="2800" dirty="0"/>
              <a:t>Show celebret/current letter of good standing</a:t>
            </a:r>
          </a:p>
          <a:p>
            <a:pPr marL="457200" indent="-457200">
              <a:buFont typeface="Arial" charset="0"/>
              <a:buChar char="•"/>
            </a:pPr>
            <a:r>
              <a:rPr lang="en-IE" sz="2800" dirty="0"/>
              <a:t>Sign the Sacristy Register (or visitors book)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r>
              <a:rPr lang="en-IE" sz="2800" dirty="0"/>
              <a:t>Short Term Cover</a:t>
            </a:r>
          </a:p>
          <a:p>
            <a:pPr marL="285750" indent="-285750">
              <a:buFont typeface="Arial" panose="020B0604020202020204" pitchFamily="34" charset="0"/>
              <a:buChar char="•"/>
            </a:pPr>
            <a:r>
              <a:rPr lang="en-IE" sz="2800" dirty="0"/>
              <a:t>Be vetted in own Church body and receiving jurisdiction</a:t>
            </a:r>
          </a:p>
          <a:p>
            <a:pPr marL="285750" indent="-285750">
              <a:buFont typeface="Arial" panose="020B0604020202020204" pitchFamily="34" charset="0"/>
              <a:buChar char="•"/>
            </a:pPr>
            <a:r>
              <a:rPr lang="en-IE" sz="2800" dirty="0"/>
              <a:t>Show </a:t>
            </a:r>
            <a:r>
              <a:rPr lang="en-IE" sz="2800" dirty="0" err="1"/>
              <a:t>celebret</a:t>
            </a:r>
            <a:r>
              <a:rPr lang="en-IE" sz="2800" dirty="0"/>
              <a:t>/current letter of good standing which requires approval of ministry forms to be completed</a:t>
            </a:r>
          </a:p>
          <a:p>
            <a:pPr marL="285750" indent="-285750">
              <a:buFont typeface="Arial" panose="020B0604020202020204" pitchFamily="34" charset="0"/>
              <a:buChar char="•"/>
            </a:pPr>
            <a:r>
              <a:rPr lang="en-IE" sz="2800" dirty="0"/>
              <a:t>Confidential Declaration form</a:t>
            </a:r>
          </a:p>
          <a:p>
            <a:pPr marL="285750" indent="-285750">
              <a:buFont typeface="Arial" panose="020B0604020202020204" pitchFamily="34" charset="0"/>
              <a:buChar char="•"/>
            </a:pPr>
            <a:r>
              <a:rPr lang="en-IE" sz="2800" dirty="0"/>
              <a:t>Induction Agreement</a:t>
            </a:r>
          </a:p>
        </p:txBody>
      </p:sp>
      <p:sp>
        <p:nvSpPr>
          <p:cNvPr id="3" name="TextBox 2"/>
          <p:cNvSpPr txBox="1"/>
          <p:nvPr/>
        </p:nvSpPr>
        <p:spPr>
          <a:xfrm>
            <a:off x="774653" y="332656"/>
            <a:ext cx="7640233" cy="584775"/>
          </a:xfrm>
          <a:prstGeom prst="rect">
            <a:avLst/>
          </a:prstGeom>
          <a:noFill/>
        </p:spPr>
        <p:txBody>
          <a:bodyPr wrap="none" rtlCol="0">
            <a:spAutoFit/>
          </a:bodyPr>
          <a:lstStyle/>
          <a:p>
            <a:r>
              <a:rPr lang="en-US" sz="3200" dirty="0">
                <a:solidFill>
                  <a:srgbClr val="0B5323"/>
                </a:solidFill>
              </a:rPr>
              <a:t>Visiting Clerics/Religious from within Ireland</a:t>
            </a:r>
          </a:p>
        </p:txBody>
      </p:sp>
    </p:spTree>
    <p:extLst>
      <p:ext uri="{BB962C8B-B14F-4D97-AF65-F5344CB8AC3E}">
        <p14:creationId xmlns:p14="http://schemas.microsoft.com/office/powerpoint/2010/main" val="88352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332656"/>
            <a:ext cx="8107499" cy="584775"/>
          </a:xfrm>
          <a:prstGeom prst="rect">
            <a:avLst/>
          </a:prstGeom>
          <a:solidFill>
            <a:schemeClr val="bg1"/>
          </a:solidFill>
        </p:spPr>
        <p:txBody>
          <a:bodyPr wrap="square" rtlCol="0">
            <a:spAutoFit/>
          </a:bodyPr>
          <a:lstStyle/>
          <a:p>
            <a:pPr algn="ctr"/>
            <a:r>
              <a:rPr lang="en-US" sz="3200" dirty="0">
                <a:solidFill>
                  <a:srgbClr val="0B5323"/>
                </a:solidFill>
              </a:rPr>
              <a:t>Visiting Clerics from outside Ireland</a:t>
            </a:r>
          </a:p>
        </p:txBody>
      </p:sp>
      <p:sp>
        <p:nvSpPr>
          <p:cNvPr id="6" name="TextBox 5">
            <a:extLst>
              <a:ext uri="{FF2B5EF4-FFF2-40B4-BE49-F238E27FC236}">
                <a16:creationId xmlns="" xmlns:a16="http://schemas.microsoft.com/office/drawing/2014/main" id="{AE0D97C0-5689-A748-8BB3-C748817888E0}"/>
              </a:ext>
            </a:extLst>
          </p:cNvPr>
          <p:cNvSpPr txBox="1"/>
          <p:nvPr/>
        </p:nvSpPr>
        <p:spPr>
          <a:xfrm>
            <a:off x="45540" y="1443437"/>
            <a:ext cx="9098460" cy="4955203"/>
          </a:xfrm>
          <a:prstGeom prst="rect">
            <a:avLst/>
          </a:prstGeom>
          <a:noFill/>
        </p:spPr>
        <p:txBody>
          <a:bodyPr wrap="square" rtlCol="0">
            <a:spAutoFit/>
          </a:bodyPr>
          <a:lstStyle/>
          <a:p>
            <a:r>
              <a:rPr lang="en-IE" sz="2800" dirty="0"/>
              <a:t>Once off cover</a:t>
            </a:r>
          </a:p>
          <a:p>
            <a:pPr marL="457200" indent="-457200">
              <a:buFont typeface="Arial" charset="0"/>
              <a:buChar char="•"/>
            </a:pPr>
            <a:r>
              <a:rPr lang="en-IE" sz="2800" dirty="0"/>
              <a:t>Be vetted in own Church body if possible</a:t>
            </a:r>
          </a:p>
          <a:p>
            <a:pPr marL="457200" indent="-457200">
              <a:buFont typeface="Arial" charset="0"/>
              <a:buChar char="•"/>
            </a:pPr>
            <a:r>
              <a:rPr lang="en-IE" sz="2800" dirty="0"/>
              <a:t>Show celebret/current letter of good standing</a:t>
            </a:r>
          </a:p>
          <a:p>
            <a:pPr marL="457200" indent="-457200">
              <a:buFont typeface="Arial" charset="0"/>
              <a:buChar char="•"/>
            </a:pPr>
            <a:r>
              <a:rPr lang="en-IE" sz="2800" dirty="0"/>
              <a:t>Sign the Sacristy Register (or visitors book)</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r>
              <a:rPr lang="en-IE" sz="2800" dirty="0"/>
              <a:t>Short Term Cover</a:t>
            </a:r>
          </a:p>
          <a:p>
            <a:pPr marL="285750" indent="-285750">
              <a:buFont typeface="Arial" panose="020B0604020202020204" pitchFamily="34" charset="0"/>
              <a:buChar char="•"/>
            </a:pPr>
            <a:r>
              <a:rPr lang="en-IE" sz="2800" dirty="0"/>
              <a:t>Be vetted in own Church body and receiving jurisdiction</a:t>
            </a:r>
          </a:p>
          <a:p>
            <a:pPr marL="285750" indent="-285750">
              <a:buFont typeface="Arial" panose="020B0604020202020204" pitchFamily="34" charset="0"/>
              <a:buChar char="•"/>
            </a:pPr>
            <a:r>
              <a:rPr lang="en-IE" sz="2800" dirty="0"/>
              <a:t>Show </a:t>
            </a:r>
            <a:r>
              <a:rPr lang="en-IE" sz="2800" dirty="0" err="1"/>
              <a:t>celebret</a:t>
            </a:r>
            <a:r>
              <a:rPr lang="en-IE" sz="2800" dirty="0"/>
              <a:t>/current letter of good standing and approval of ministry.</a:t>
            </a:r>
          </a:p>
          <a:p>
            <a:pPr marL="285750" indent="-285750">
              <a:buFont typeface="Arial" panose="020B0604020202020204" pitchFamily="34" charset="0"/>
              <a:buChar char="•"/>
            </a:pPr>
            <a:r>
              <a:rPr lang="en-IE" sz="2800" dirty="0"/>
              <a:t>Confidential Declaration form</a:t>
            </a:r>
          </a:p>
          <a:p>
            <a:pPr marL="285750" indent="-285750">
              <a:buFont typeface="Arial" panose="020B0604020202020204" pitchFamily="34" charset="0"/>
              <a:buChar char="•"/>
            </a:pPr>
            <a:r>
              <a:rPr lang="en-IE" sz="2800" dirty="0"/>
              <a:t>Induction Agreement</a:t>
            </a:r>
          </a:p>
        </p:txBody>
      </p:sp>
    </p:spTree>
    <p:extLst>
      <p:ext uri="{BB962C8B-B14F-4D97-AF65-F5344CB8AC3E}">
        <p14:creationId xmlns:p14="http://schemas.microsoft.com/office/powerpoint/2010/main" val="8552244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412776"/>
            <a:ext cx="8784976" cy="5293757"/>
          </a:xfrm>
          <a:prstGeom prst="rect">
            <a:avLst/>
          </a:prstGeom>
          <a:noFill/>
        </p:spPr>
        <p:txBody>
          <a:bodyPr wrap="square" rtlCol="0">
            <a:spAutoFit/>
          </a:bodyPr>
          <a:lstStyle/>
          <a:p>
            <a:r>
              <a:rPr lang="en-IE" sz="2000" dirty="0"/>
              <a:t>Prior to visit,  where there is an intention to engage in public ministry, all visiting clerics must write seeking permission of the Church authority, giving details about the duration of the visit, the type of ministry and the location of ministry being considered. The contact details of the Church authority of the visiting priest must be provided in advance;</a:t>
            </a:r>
          </a:p>
          <a:p>
            <a:endParaRPr lang="en-IE" sz="2000" dirty="0"/>
          </a:p>
          <a:p>
            <a:r>
              <a:rPr lang="en-IE" sz="2000" dirty="0"/>
              <a:t>Upon receipt of a request from visiting clerics to carry out ministry, the Church authority must acknowledge the same, and then make a request in writing to the visitor (1.1C Template 1) for a celebret or confirmation of good standing (1.1C Template 3), signed by their Church authority;</a:t>
            </a:r>
          </a:p>
          <a:p>
            <a:endParaRPr lang="en-IE" sz="2000" dirty="0"/>
          </a:p>
          <a:p>
            <a:r>
              <a:rPr lang="en-IE" sz="2000" dirty="0"/>
              <a:t>The visiting cleric must be asked to complete a declaration of good standing form (1.1C Template 2);</a:t>
            </a:r>
          </a:p>
          <a:p>
            <a:endParaRPr lang="en-IE" sz="2000" dirty="0"/>
          </a:p>
          <a:p>
            <a:r>
              <a:rPr lang="en-IE" sz="2000" dirty="0"/>
              <a:t>A vetting check must be carried out through the Garda National Vetting Bureau/Access NI (Guidance 1.1B);</a:t>
            </a:r>
          </a:p>
          <a:p>
            <a:endParaRPr lang="en-IE" dirty="0"/>
          </a:p>
        </p:txBody>
      </p:sp>
      <p:sp>
        <p:nvSpPr>
          <p:cNvPr id="3" name="TextBox 2"/>
          <p:cNvSpPr txBox="1"/>
          <p:nvPr/>
        </p:nvSpPr>
        <p:spPr>
          <a:xfrm>
            <a:off x="2411760" y="332656"/>
            <a:ext cx="4829527" cy="584775"/>
          </a:xfrm>
          <a:prstGeom prst="rect">
            <a:avLst/>
          </a:prstGeom>
          <a:noFill/>
        </p:spPr>
        <p:txBody>
          <a:bodyPr wrap="none" rtlCol="0">
            <a:spAutoFit/>
          </a:bodyPr>
          <a:lstStyle/>
          <a:p>
            <a:r>
              <a:rPr lang="en-US" sz="3200" dirty="0">
                <a:solidFill>
                  <a:srgbClr val="0B5323"/>
                </a:solidFill>
              </a:rPr>
              <a:t>Clerics from Outside Ireland</a:t>
            </a:r>
          </a:p>
        </p:txBody>
      </p:sp>
    </p:spTree>
    <p:extLst>
      <p:ext uri="{BB962C8B-B14F-4D97-AF65-F5344CB8AC3E}">
        <p14:creationId xmlns:p14="http://schemas.microsoft.com/office/powerpoint/2010/main" val="1138839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556792"/>
            <a:ext cx="8424936" cy="3477875"/>
          </a:xfrm>
          <a:prstGeom prst="rect">
            <a:avLst/>
          </a:prstGeom>
        </p:spPr>
        <p:txBody>
          <a:bodyPr wrap="square">
            <a:spAutoFit/>
          </a:bodyPr>
          <a:lstStyle/>
          <a:p>
            <a:r>
              <a:rPr lang="en-IE" sz="2000" dirty="0"/>
              <a:t>If the Church authority is satisfied that there are no concerns about the visiting cleric, permission should be given in writing to the visitor, outlining the specified ministry, including its duration and location (1.1C Template 4);</a:t>
            </a:r>
          </a:p>
          <a:p>
            <a:endParaRPr lang="en-IE" sz="2000" dirty="0"/>
          </a:p>
          <a:p>
            <a:r>
              <a:rPr lang="en-IE" sz="2000" dirty="0"/>
              <a:t>A copy of this permission (1.1C Template 4) should be forwarded to the parish priest or local superior of the visitor, and also to the parish priest or local superior of the location of the ministry outlined in the letter;</a:t>
            </a:r>
          </a:p>
          <a:p>
            <a:endParaRPr lang="en-IE" sz="2000" dirty="0"/>
          </a:p>
          <a:p>
            <a:r>
              <a:rPr lang="en-IE" sz="2000" dirty="0"/>
              <a:t>A copy of the permission (1.1C Template 4) should be stored in the offices of the Church authority, in line with confidentiality and storage of information (Appendix B).</a:t>
            </a:r>
          </a:p>
        </p:txBody>
      </p:sp>
      <p:sp>
        <p:nvSpPr>
          <p:cNvPr id="3" name="TextBox 2"/>
          <p:cNvSpPr txBox="1"/>
          <p:nvPr/>
        </p:nvSpPr>
        <p:spPr>
          <a:xfrm>
            <a:off x="1763688" y="332656"/>
            <a:ext cx="6079870" cy="584775"/>
          </a:xfrm>
          <a:prstGeom prst="rect">
            <a:avLst/>
          </a:prstGeom>
          <a:noFill/>
        </p:spPr>
        <p:txBody>
          <a:bodyPr wrap="none" rtlCol="0">
            <a:spAutoFit/>
          </a:bodyPr>
          <a:lstStyle/>
          <a:p>
            <a:r>
              <a:rPr lang="en-US" sz="3200" dirty="0">
                <a:solidFill>
                  <a:srgbClr val="0B5323"/>
                </a:solidFill>
              </a:rPr>
              <a:t>Visiting Cleric from  Outside Ireland</a:t>
            </a:r>
          </a:p>
        </p:txBody>
      </p:sp>
    </p:spTree>
    <p:extLst>
      <p:ext uri="{BB962C8B-B14F-4D97-AF65-F5344CB8AC3E}">
        <p14:creationId xmlns:p14="http://schemas.microsoft.com/office/powerpoint/2010/main" val="2101046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44824"/>
            <a:ext cx="8640960" cy="3847207"/>
          </a:xfrm>
          <a:prstGeom prst="rect">
            <a:avLst/>
          </a:prstGeom>
          <a:noFill/>
        </p:spPr>
        <p:txBody>
          <a:bodyPr wrap="square" rtlCol="0">
            <a:spAutoFit/>
          </a:bodyPr>
          <a:lstStyle/>
          <a:p>
            <a:pPr marL="342900" indent="-342900">
              <a:buFont typeface="Arial" panose="020B0604020202020204" pitchFamily="34" charset="0"/>
              <a:buChar char="•"/>
            </a:pPr>
            <a:r>
              <a:rPr lang="en-IE" sz="2000" dirty="0"/>
              <a:t>Prior to their visit, where there is an intention to engage in public ministry, all visiting religious must write seeking permission of the Church authority, giving details about the duration of the visit, the type of ministry and the location of ministry being considered. Contact details of the Church authority of the visiting religious must be provided in advance</a:t>
            </a:r>
          </a:p>
          <a:p>
            <a:endParaRPr lang="en-IE" sz="2000" dirty="0"/>
          </a:p>
          <a:p>
            <a:pPr marL="342900" indent="-342900">
              <a:buFont typeface="Arial" panose="020B0604020202020204" pitchFamily="34" charset="0"/>
              <a:buChar char="•"/>
            </a:pPr>
            <a:r>
              <a:rPr lang="en-IE" sz="2000" dirty="0"/>
              <a:t>Upon receipt of request from the visiting religious to carry out ministry, the Church authority must acknowledge the same, and then make a request in writing to the visitor (1.1C Template for a confirmation of good standing (1.1C Template 5), signed by their Church authority;</a:t>
            </a:r>
          </a:p>
          <a:p>
            <a:endParaRPr lang="en-IE" sz="2000" dirty="0"/>
          </a:p>
          <a:p>
            <a:endParaRPr lang="en-IE" sz="2400" dirty="0"/>
          </a:p>
        </p:txBody>
      </p:sp>
      <p:sp>
        <p:nvSpPr>
          <p:cNvPr id="3" name="TextBox 2"/>
          <p:cNvSpPr txBox="1"/>
          <p:nvPr/>
        </p:nvSpPr>
        <p:spPr>
          <a:xfrm>
            <a:off x="971600" y="332656"/>
            <a:ext cx="7774244" cy="584775"/>
          </a:xfrm>
          <a:prstGeom prst="rect">
            <a:avLst/>
          </a:prstGeom>
          <a:noFill/>
        </p:spPr>
        <p:txBody>
          <a:bodyPr wrap="none" rtlCol="0">
            <a:spAutoFit/>
          </a:bodyPr>
          <a:lstStyle/>
          <a:p>
            <a:r>
              <a:rPr lang="en-US" sz="3200" dirty="0">
                <a:solidFill>
                  <a:srgbClr val="0B5323"/>
                </a:solidFill>
              </a:rPr>
              <a:t>Visiting Person in any form of consecrated life</a:t>
            </a:r>
          </a:p>
        </p:txBody>
      </p:sp>
    </p:spTree>
    <p:extLst>
      <p:ext uri="{BB962C8B-B14F-4D97-AF65-F5344CB8AC3E}">
        <p14:creationId xmlns:p14="http://schemas.microsoft.com/office/powerpoint/2010/main" val="1212665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988840"/>
            <a:ext cx="8784976" cy="3477875"/>
          </a:xfrm>
          <a:prstGeom prst="rect">
            <a:avLst/>
          </a:prstGeom>
          <a:noFill/>
        </p:spPr>
        <p:txBody>
          <a:bodyPr wrap="square" rtlCol="0">
            <a:spAutoFit/>
          </a:bodyPr>
          <a:lstStyle/>
          <a:p>
            <a:pPr marL="285750" indent="-285750">
              <a:buFont typeface="Arial" panose="020B0604020202020204" pitchFamily="34" charset="0"/>
              <a:buChar char="•"/>
            </a:pPr>
            <a:r>
              <a:rPr lang="en-IE" sz="2000" dirty="0"/>
              <a:t>A vetting check must be processed through the Garda National Vetting Bureau/Access NI (Guidance 1.1B);</a:t>
            </a:r>
          </a:p>
          <a:p>
            <a:pPr marL="285750" indent="-285750">
              <a:buFont typeface="Arial" panose="020B0604020202020204" pitchFamily="34" charset="0"/>
              <a:buChar char="•"/>
            </a:pPr>
            <a:r>
              <a:rPr lang="en-IE" sz="2000" dirty="0"/>
              <a:t>If the Church authority is satisfied that there are no concerns about the visiting religious, permission should be given in writing to the visitor, outlining the specified ministry, including its duration and location (1.1C Template 4);</a:t>
            </a:r>
          </a:p>
          <a:p>
            <a:pPr marL="285750" indent="-285750">
              <a:buFont typeface="Arial" panose="020B0604020202020204" pitchFamily="34" charset="0"/>
              <a:buChar char="•"/>
            </a:pPr>
            <a:r>
              <a:rPr lang="en-IE" sz="2000" dirty="0"/>
              <a:t>A copy of this permission (1.1C Template 4) should be forwarded to the parish priest or local superior of the visitor, and also to the parish priest or local superior of the location of the ministry outlined in the letter;</a:t>
            </a:r>
          </a:p>
          <a:p>
            <a:pPr marL="285750" indent="-285750">
              <a:buFont typeface="Arial" panose="020B0604020202020204" pitchFamily="34" charset="0"/>
              <a:buChar char="•"/>
            </a:pPr>
            <a:r>
              <a:rPr lang="en-IE" sz="2000" dirty="0"/>
              <a:t>A copy of the permission (1.1C Template 4) should be stored in the offices of the Church authority, in line with confidentiality and storage of information (Appendix B).</a:t>
            </a:r>
          </a:p>
        </p:txBody>
      </p:sp>
      <p:sp>
        <p:nvSpPr>
          <p:cNvPr id="3" name="TextBox 2"/>
          <p:cNvSpPr txBox="1"/>
          <p:nvPr/>
        </p:nvSpPr>
        <p:spPr>
          <a:xfrm>
            <a:off x="971600" y="332656"/>
            <a:ext cx="7774244" cy="584775"/>
          </a:xfrm>
          <a:prstGeom prst="rect">
            <a:avLst/>
          </a:prstGeom>
          <a:noFill/>
        </p:spPr>
        <p:txBody>
          <a:bodyPr wrap="none" rtlCol="0">
            <a:spAutoFit/>
          </a:bodyPr>
          <a:lstStyle/>
          <a:p>
            <a:r>
              <a:rPr lang="en-US" sz="3200" dirty="0">
                <a:solidFill>
                  <a:srgbClr val="0B5323"/>
                </a:solidFill>
              </a:rPr>
              <a:t>Visiting Person in any form of consecrated life</a:t>
            </a:r>
          </a:p>
        </p:txBody>
      </p:sp>
    </p:spTree>
    <p:extLst>
      <p:ext uri="{BB962C8B-B14F-4D97-AF65-F5344CB8AC3E}">
        <p14:creationId xmlns:p14="http://schemas.microsoft.com/office/powerpoint/2010/main" val="1653298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206952" cy="1569660"/>
          </a:xfrm>
          <a:prstGeom prst="rect">
            <a:avLst/>
          </a:prstGeom>
          <a:noFill/>
        </p:spPr>
        <p:txBody>
          <a:bodyPr wrap="square" rtlCol="0">
            <a:spAutoFit/>
          </a:bodyPr>
          <a:lstStyle/>
          <a:p>
            <a:r>
              <a:rPr lang="en-US" sz="3200" b="1" dirty="0">
                <a:solidFill>
                  <a:srgbClr val="0B5323"/>
                </a:solidFill>
              </a:rPr>
              <a:t>Welcome, Introductions and Prayer</a:t>
            </a:r>
          </a:p>
          <a:p>
            <a:endParaRPr lang="en-US" sz="3200" b="1" dirty="0">
              <a:solidFill>
                <a:srgbClr val="0B5323"/>
              </a:solidFill>
            </a:endParaRPr>
          </a:p>
          <a:p>
            <a:r>
              <a:rPr lang="en-US" sz="3200" b="1" dirty="0">
                <a:solidFill>
                  <a:srgbClr val="0B5323"/>
                </a:solidFill>
              </a:rPr>
              <a:t>Teresa Devlin</a:t>
            </a:r>
          </a:p>
        </p:txBody>
      </p:sp>
    </p:spTree>
    <p:extLst>
      <p:ext uri="{BB962C8B-B14F-4D97-AF65-F5344CB8AC3E}">
        <p14:creationId xmlns:p14="http://schemas.microsoft.com/office/powerpoint/2010/main" val="395729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Other Variations</a:t>
            </a:r>
          </a:p>
          <a:p>
            <a:pPr algn="ctr"/>
            <a:endParaRPr lang="en-US" sz="3200" b="1" dirty="0">
              <a:solidFill>
                <a:srgbClr val="0B5323"/>
              </a:solidFill>
            </a:endParaRPr>
          </a:p>
          <a:p>
            <a:pPr algn="ctr"/>
            <a:r>
              <a:rPr lang="en-US" sz="3200" b="1" dirty="0">
                <a:solidFill>
                  <a:srgbClr val="0B5323"/>
                </a:solidFill>
              </a:rPr>
              <a:t>See Handout</a:t>
            </a:r>
          </a:p>
          <a:p>
            <a:pPr algn="ctr"/>
            <a:endParaRPr lang="en-US" sz="3200" b="1" dirty="0">
              <a:solidFill>
                <a:srgbClr val="0B5323"/>
              </a:solidFill>
            </a:endParaRPr>
          </a:p>
        </p:txBody>
      </p:sp>
    </p:spTree>
    <p:extLst>
      <p:ext uri="{BB962C8B-B14F-4D97-AF65-F5344CB8AC3E}">
        <p14:creationId xmlns:p14="http://schemas.microsoft.com/office/powerpoint/2010/main" val="2594751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62691"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Break</a:t>
            </a:r>
          </a:p>
        </p:txBody>
      </p:sp>
    </p:spTree>
    <p:extLst>
      <p:ext uri="{BB962C8B-B14F-4D97-AF65-F5344CB8AC3E}">
        <p14:creationId xmlns:p14="http://schemas.microsoft.com/office/powerpoint/2010/main" val="2534633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077218"/>
          </a:xfrm>
          <a:prstGeom prst="rect">
            <a:avLst/>
          </a:prstGeom>
          <a:noFill/>
        </p:spPr>
        <p:txBody>
          <a:bodyPr wrap="square" rtlCol="0">
            <a:spAutoFit/>
          </a:bodyPr>
          <a:lstStyle/>
          <a:p>
            <a:pPr algn="ctr"/>
            <a:r>
              <a:rPr lang="en-US" sz="3200" b="1" dirty="0">
                <a:solidFill>
                  <a:srgbClr val="0B5323"/>
                </a:solidFill>
              </a:rPr>
              <a:t>Ensuring Compliance-Procedure</a:t>
            </a:r>
          </a:p>
          <a:p>
            <a:pPr algn="ctr"/>
            <a:r>
              <a:rPr lang="en-US" sz="3200" b="1" dirty="0">
                <a:solidFill>
                  <a:srgbClr val="0B5323"/>
                </a:solidFill>
              </a:rPr>
              <a:t>Niall </a:t>
            </a:r>
          </a:p>
        </p:txBody>
      </p:sp>
    </p:spTree>
    <p:extLst>
      <p:ext uri="{BB962C8B-B14F-4D97-AF65-F5344CB8AC3E}">
        <p14:creationId xmlns:p14="http://schemas.microsoft.com/office/powerpoint/2010/main" val="407285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939540"/>
          </a:xfrm>
          <a:prstGeom prst="rect">
            <a:avLst/>
          </a:prstGeom>
          <a:noFill/>
        </p:spPr>
        <p:txBody>
          <a:bodyPr wrap="square" rtlCol="0">
            <a:spAutoFit/>
          </a:bodyPr>
          <a:lstStyle/>
          <a:p>
            <a:pPr algn="ctr"/>
            <a:r>
              <a:rPr lang="en-US" sz="3200" b="1" dirty="0">
                <a:solidFill>
                  <a:srgbClr val="0B5323"/>
                </a:solidFill>
              </a:rPr>
              <a:t>Indicator 7.1</a:t>
            </a:r>
          </a:p>
          <a:p>
            <a:endParaRPr lang="en-US" sz="3200" b="1" dirty="0">
              <a:solidFill>
                <a:srgbClr val="0B5323"/>
              </a:solidFill>
            </a:endParaRPr>
          </a:p>
          <a:p>
            <a:r>
              <a:rPr lang="en-US" sz="2400" dirty="0"/>
              <a:t>The Church authority:</a:t>
            </a:r>
          </a:p>
          <a:p>
            <a:pPr marL="285750" indent="-285750">
              <a:buFont typeface="Arial" panose="020B0604020202020204" pitchFamily="34" charset="0"/>
              <a:buChar char="•"/>
            </a:pPr>
            <a:r>
              <a:rPr lang="en-US" sz="2400" dirty="0"/>
              <a:t>Puts in place arrangements to ensure and evaluate its compliance with the safeguarding Standards at a local level;</a:t>
            </a:r>
          </a:p>
          <a:p>
            <a:pPr marL="285750" indent="-285750">
              <a:buFont typeface="Arial" panose="020B0604020202020204" pitchFamily="34" charset="0"/>
              <a:buChar char="•"/>
            </a:pPr>
            <a:r>
              <a:rPr lang="en-US" sz="2400" dirty="0"/>
              <a:t>Produces a report on the level of compliance established through this audit exercise</a:t>
            </a:r>
          </a:p>
          <a:p>
            <a:pPr marL="285750" indent="-285750">
              <a:buFont typeface="Arial" panose="020B0604020202020204" pitchFamily="34" charset="0"/>
              <a:buChar char="•"/>
            </a:pPr>
            <a:r>
              <a:rPr lang="en-US" sz="2400" dirty="0"/>
              <a:t>Notifies the National Board in writing of this annual audit report</a:t>
            </a:r>
          </a:p>
          <a:p>
            <a:pPr algn="ctr"/>
            <a:endParaRPr lang="en-US" dirty="0"/>
          </a:p>
        </p:txBody>
      </p:sp>
    </p:spTree>
    <p:extLst>
      <p:ext uri="{BB962C8B-B14F-4D97-AF65-F5344CB8AC3E}">
        <p14:creationId xmlns:p14="http://schemas.microsoft.com/office/powerpoint/2010/main" val="769050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3785652"/>
          </a:xfrm>
          <a:prstGeom prst="rect">
            <a:avLst/>
          </a:prstGeom>
          <a:noFill/>
        </p:spPr>
        <p:txBody>
          <a:bodyPr wrap="square" rtlCol="0">
            <a:spAutoFit/>
          </a:bodyPr>
          <a:lstStyle/>
          <a:p>
            <a:r>
              <a:rPr lang="en-US" sz="2400" dirty="0"/>
              <a:t>Compliance at a local level is achieved through the following:</a:t>
            </a:r>
          </a:p>
          <a:p>
            <a:endParaRPr lang="en-US" sz="2400" dirty="0"/>
          </a:p>
          <a:p>
            <a:pPr marL="457200" indent="-457200">
              <a:buFont typeface="Arial" panose="020B0604020202020204" pitchFamily="34" charset="0"/>
              <a:buChar char="•"/>
            </a:pPr>
            <a:r>
              <a:rPr lang="en-US" sz="2400" dirty="0"/>
              <a:t>Ensuring that a local safeguarding audit is completed depending on your level of ministry with children and a report of the findings produced.  (7.1C Templates1,2 or 3)</a:t>
            </a:r>
          </a:p>
          <a:p>
            <a:pPr marL="457200" indent="-457200">
              <a:buFont typeface="Arial" panose="020B0604020202020204" pitchFamily="34" charset="0"/>
              <a:buChar char="•"/>
            </a:pPr>
            <a:r>
              <a:rPr lang="en-US" sz="2400" dirty="0"/>
              <a:t>If you have cases, ensuring that a report is completed of all active cases by your DLP (7.1D Template 1)</a:t>
            </a:r>
          </a:p>
          <a:p>
            <a:pPr marL="457200" indent="-457200">
              <a:buFont typeface="Arial" panose="020B0604020202020204" pitchFamily="34" charset="0"/>
              <a:buChar char="•"/>
            </a:pPr>
            <a:r>
              <a:rPr lang="en-US" sz="2400" dirty="0"/>
              <a:t>If appropriate conducting monitoring visits (7.1B)</a:t>
            </a:r>
          </a:p>
          <a:p>
            <a:pPr marL="457200" indent="-457200">
              <a:buFont typeface="Arial" panose="020B0604020202020204" pitchFamily="34" charset="0"/>
              <a:buChar char="•"/>
            </a:pPr>
            <a:r>
              <a:rPr lang="en-US" sz="2400" dirty="0"/>
              <a:t>Having a clear induction process for new leadership or staff (7.1E)</a:t>
            </a:r>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1</a:t>
            </a:r>
          </a:p>
        </p:txBody>
      </p:sp>
    </p:spTree>
    <p:extLst>
      <p:ext uri="{BB962C8B-B14F-4D97-AF65-F5344CB8AC3E}">
        <p14:creationId xmlns:p14="http://schemas.microsoft.com/office/powerpoint/2010/main" val="40965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22" y="1484784"/>
            <a:ext cx="8208912" cy="1200329"/>
          </a:xfrm>
          <a:prstGeom prst="rect">
            <a:avLst/>
          </a:prstGeom>
          <a:noFill/>
        </p:spPr>
        <p:txBody>
          <a:bodyPr wrap="square" rtlCol="0">
            <a:spAutoFit/>
          </a:bodyPr>
          <a:lstStyle/>
          <a:p>
            <a:r>
              <a:rPr lang="en-US" sz="2400" dirty="0"/>
              <a:t>Producing Reports </a:t>
            </a:r>
          </a:p>
          <a:p>
            <a:endParaRPr lang="en-US" sz="2400" dirty="0"/>
          </a:p>
          <a:p>
            <a:endParaRPr lang="en-US" sz="2400" dirty="0"/>
          </a:p>
        </p:txBody>
      </p:sp>
      <p:sp>
        <p:nvSpPr>
          <p:cNvPr id="3" name="TextBox 2"/>
          <p:cNvSpPr txBox="1"/>
          <p:nvPr/>
        </p:nvSpPr>
        <p:spPr>
          <a:xfrm>
            <a:off x="3452058" y="404664"/>
            <a:ext cx="2470164" cy="584775"/>
          </a:xfrm>
          <a:prstGeom prst="rect">
            <a:avLst/>
          </a:prstGeom>
          <a:noFill/>
        </p:spPr>
        <p:txBody>
          <a:bodyPr wrap="none" rtlCol="0">
            <a:spAutoFit/>
          </a:bodyPr>
          <a:lstStyle/>
          <a:p>
            <a:pPr algn="ctr"/>
            <a:r>
              <a:rPr lang="en-US" sz="3200" b="1" dirty="0">
                <a:solidFill>
                  <a:srgbClr val="0B5323"/>
                </a:solidFill>
              </a:rPr>
              <a:t>Bullet Point 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722" y="1484784"/>
            <a:ext cx="8181468" cy="4966816"/>
          </a:xfrm>
          <a:prstGeom prst="rect">
            <a:avLst/>
          </a:prstGeom>
        </p:spPr>
      </p:pic>
    </p:spTree>
    <p:extLst>
      <p:ext uri="{BB962C8B-B14F-4D97-AF65-F5344CB8AC3E}">
        <p14:creationId xmlns:p14="http://schemas.microsoft.com/office/powerpoint/2010/main" val="13460425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2684" y="1484784"/>
            <a:ext cx="8208912" cy="1200329"/>
          </a:xfrm>
          <a:prstGeom prst="rect">
            <a:avLst/>
          </a:prstGeom>
          <a:noFill/>
        </p:spPr>
        <p:txBody>
          <a:bodyPr wrap="square" rtlCol="0">
            <a:spAutoFit/>
          </a:bodyPr>
          <a:lstStyle/>
          <a:p>
            <a:endParaRPr lang="en-US" sz="2400" dirty="0"/>
          </a:p>
          <a:p>
            <a:endParaRPr lang="en-US" sz="2400" dirty="0"/>
          </a:p>
          <a:p>
            <a:endParaRPr lang="en-US" sz="2400" dirty="0"/>
          </a:p>
        </p:txBody>
      </p:sp>
      <p:sp>
        <p:nvSpPr>
          <p:cNvPr id="3" name="TextBox 2"/>
          <p:cNvSpPr txBox="1"/>
          <p:nvPr/>
        </p:nvSpPr>
        <p:spPr>
          <a:xfrm>
            <a:off x="3451802" y="404664"/>
            <a:ext cx="2470677" cy="584775"/>
          </a:xfrm>
          <a:prstGeom prst="rect">
            <a:avLst/>
          </a:prstGeom>
          <a:noFill/>
        </p:spPr>
        <p:txBody>
          <a:bodyPr wrap="none" rtlCol="0">
            <a:spAutoFit/>
          </a:bodyPr>
          <a:lstStyle/>
          <a:p>
            <a:pPr algn="ctr"/>
            <a:r>
              <a:rPr lang="en-US" sz="3200" b="1" dirty="0">
                <a:solidFill>
                  <a:srgbClr val="0B5323"/>
                </a:solidFill>
              </a:rPr>
              <a:t>Bullet Point 3</a:t>
            </a:r>
          </a:p>
        </p:txBody>
      </p:sp>
      <p:sp>
        <p:nvSpPr>
          <p:cNvPr id="5" name="TextBox 4"/>
          <p:cNvSpPr txBox="1"/>
          <p:nvPr/>
        </p:nvSpPr>
        <p:spPr>
          <a:xfrm>
            <a:off x="582684" y="2084948"/>
            <a:ext cx="8208912" cy="3416320"/>
          </a:xfrm>
          <a:prstGeom prst="rect">
            <a:avLst/>
          </a:prstGeom>
          <a:noFill/>
        </p:spPr>
        <p:txBody>
          <a:bodyPr wrap="square" rtlCol="0">
            <a:spAutoFit/>
          </a:bodyPr>
          <a:lstStyle/>
          <a:p>
            <a:r>
              <a:rPr lang="en-US" sz="2400" dirty="0"/>
              <a:t>Once the report from DLP and report from Safeguarding Committee are received the Church Authority writes to the National Board to say that the local audit is completed and plans to address any gaps are in place.</a:t>
            </a:r>
          </a:p>
          <a:p>
            <a:endParaRPr lang="en-US" sz="2400" dirty="0"/>
          </a:p>
          <a:p>
            <a:pPr marL="342900" indent="-342900">
              <a:buFont typeface="Arial" charset="0"/>
              <a:buChar char="•"/>
            </a:pPr>
            <a:r>
              <a:rPr lang="en-US" sz="2400" dirty="0"/>
              <a:t>Template letters for those that are in Table 1 or 2 of the policy </a:t>
            </a:r>
            <a:r>
              <a:rPr lang="mr-IN" sz="2400" dirty="0"/>
              <a:t>–</a:t>
            </a:r>
            <a:r>
              <a:rPr lang="en-US" sz="2400" dirty="0"/>
              <a:t> 7.1C Template 4</a:t>
            </a:r>
          </a:p>
          <a:p>
            <a:pPr marL="342900" indent="-342900">
              <a:buFont typeface="Arial" charset="0"/>
              <a:buChar char="•"/>
            </a:pPr>
            <a:r>
              <a:rPr lang="en-US" sz="2400" dirty="0"/>
              <a:t>Template letter for those that are in Table 3 of the policy - 7.1C Template 5</a:t>
            </a:r>
          </a:p>
        </p:txBody>
      </p:sp>
    </p:spTree>
    <p:extLst>
      <p:ext uri="{BB962C8B-B14F-4D97-AF65-F5344CB8AC3E}">
        <p14:creationId xmlns:p14="http://schemas.microsoft.com/office/powerpoint/2010/main" val="1038476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7" y="1340768"/>
            <a:ext cx="8208912" cy="3785652"/>
          </a:xfrm>
          <a:prstGeom prst="rect">
            <a:avLst/>
          </a:prstGeom>
          <a:noFill/>
        </p:spPr>
        <p:txBody>
          <a:bodyPr wrap="square" rtlCol="0">
            <a:spAutoFit/>
          </a:bodyPr>
          <a:lstStyle/>
          <a:p>
            <a:pPr algn="ctr"/>
            <a:r>
              <a:rPr lang="en-US" sz="3200" b="1" dirty="0">
                <a:solidFill>
                  <a:srgbClr val="0B5323"/>
                </a:solidFill>
              </a:rPr>
              <a:t>Indicator 7.2 (Ignore if you have no ministry or cases)</a:t>
            </a:r>
          </a:p>
          <a:p>
            <a:endParaRPr lang="en-US" sz="3200" b="1" dirty="0">
              <a:solidFill>
                <a:srgbClr val="0B5323"/>
              </a:solidFill>
            </a:endParaRPr>
          </a:p>
          <a:p>
            <a:r>
              <a:rPr lang="en-US" sz="2400" dirty="0"/>
              <a:t>The Church body produces a three year safeguarding plan</a:t>
            </a:r>
          </a:p>
          <a:p>
            <a:endParaRPr lang="en-US" sz="2400" dirty="0"/>
          </a:p>
          <a:p>
            <a:r>
              <a:rPr lang="en-US" sz="2400" dirty="0"/>
              <a:t>Guidance for this is contained in 7.2A Template 1</a:t>
            </a:r>
          </a:p>
          <a:p>
            <a:endParaRPr lang="en-US" sz="2400" dirty="0"/>
          </a:p>
          <a:p>
            <a:r>
              <a:rPr lang="en-US" sz="2400" dirty="0"/>
              <a:t>The plan should outline the actions identified from the local safeguarding audit and how these should be addressed</a:t>
            </a:r>
          </a:p>
        </p:txBody>
      </p:sp>
    </p:spTree>
    <p:extLst>
      <p:ext uri="{BB962C8B-B14F-4D97-AF65-F5344CB8AC3E}">
        <p14:creationId xmlns:p14="http://schemas.microsoft.com/office/powerpoint/2010/main" val="2029969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Bullet Point 2 and 3-Ensuring Compliance with Civil and Canon Law </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213035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00809"/>
            <a:ext cx="8064896" cy="2677656"/>
          </a:xfrm>
          <a:prstGeom prst="rect">
            <a:avLst/>
          </a:prstGeom>
        </p:spPr>
        <p:txBody>
          <a:bodyPr wrap="square">
            <a:spAutoFit/>
          </a:bodyPr>
          <a:lstStyle/>
          <a:p>
            <a:pPr marL="342900" indent="-342900">
              <a:buFont typeface="Arial" charset="0"/>
              <a:buChar char="•"/>
            </a:pPr>
            <a:r>
              <a:rPr lang="en-GB" sz="2400" dirty="0"/>
              <a:t>Liaison with statutory authorities – notification of allegations and regular meeting (Ferns report); </a:t>
            </a:r>
          </a:p>
          <a:p>
            <a:pPr marL="342900" indent="-342900">
              <a:buFont typeface="Arial" charset="0"/>
              <a:buChar char="•"/>
            </a:pPr>
            <a:r>
              <a:rPr lang="en-GB" sz="2400" dirty="0"/>
              <a:t>MOU with The National Board </a:t>
            </a:r>
          </a:p>
          <a:p>
            <a:pPr marL="342900" indent="-342900">
              <a:buFont typeface="Arial" charset="0"/>
              <a:buChar char="•"/>
            </a:pPr>
            <a:r>
              <a:rPr lang="en-GB" sz="2400" dirty="0"/>
              <a:t>Notification of allegations to the National Board</a:t>
            </a:r>
          </a:p>
          <a:p>
            <a:pPr marL="342900" indent="-342900">
              <a:buFont typeface="Arial" charset="0"/>
              <a:buChar char="•"/>
            </a:pPr>
            <a:r>
              <a:rPr lang="en-GB" sz="2400" dirty="0"/>
              <a:t>Liaison with the Holy See – to CDF or Congregation for Religious</a:t>
            </a:r>
          </a:p>
          <a:p>
            <a:pPr marL="342900" indent="-342900">
              <a:buFont typeface="Arial" charset="0"/>
              <a:buChar char="•"/>
            </a:pPr>
            <a:r>
              <a:rPr lang="en-GB" sz="2400" dirty="0"/>
              <a:t>If a religious through the Superior General</a:t>
            </a:r>
          </a:p>
        </p:txBody>
      </p:sp>
    </p:spTree>
    <p:extLst>
      <p:ext uri="{BB962C8B-B14F-4D97-AF65-F5344CB8AC3E}">
        <p14:creationId xmlns:p14="http://schemas.microsoft.com/office/powerpoint/2010/main" val="49460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835021"/>
            <a:ext cx="3285836" cy="646331"/>
          </a:xfrm>
          <a:prstGeom prst="rect">
            <a:avLst/>
          </a:prstGeom>
          <a:noFill/>
        </p:spPr>
        <p:txBody>
          <a:bodyPr wrap="none" rtlCol="0">
            <a:spAutoFit/>
          </a:bodyPr>
          <a:lstStyle/>
          <a:p>
            <a:r>
              <a:rPr lang="en-US" sz="3600" dirty="0">
                <a:solidFill>
                  <a:srgbClr val="0B5323"/>
                </a:solidFill>
              </a:rPr>
              <a:t>Aims for the Day</a:t>
            </a:r>
          </a:p>
        </p:txBody>
      </p:sp>
      <p:sp>
        <p:nvSpPr>
          <p:cNvPr id="6" name="TextBox 5"/>
          <p:cNvSpPr txBox="1"/>
          <p:nvPr/>
        </p:nvSpPr>
        <p:spPr>
          <a:xfrm>
            <a:off x="609600" y="2978021"/>
            <a:ext cx="8013822" cy="2277547"/>
          </a:xfrm>
          <a:prstGeom prst="rect">
            <a:avLst/>
          </a:prstGeom>
          <a:noFill/>
        </p:spPr>
        <p:txBody>
          <a:bodyPr wrap="square" rtlCol="0">
            <a:spAutoFit/>
          </a:bodyPr>
          <a:lstStyle/>
          <a:p>
            <a:pPr marL="457200" indent="-457200">
              <a:spcAft>
                <a:spcPts val="600"/>
              </a:spcAft>
              <a:buFont typeface="Arial"/>
              <a:buChar char="•"/>
            </a:pPr>
            <a:r>
              <a:rPr lang="en-US" sz="2200" dirty="0"/>
              <a:t>To discuss the strategic role of the Church Authority in terms of governance and identify challenges associated with your role</a:t>
            </a:r>
          </a:p>
          <a:p>
            <a:pPr marL="457200" indent="-457200">
              <a:spcAft>
                <a:spcPts val="600"/>
              </a:spcAft>
              <a:buFont typeface="Arial"/>
              <a:buChar char="•"/>
            </a:pPr>
            <a:r>
              <a:rPr lang="en-US" sz="2200" dirty="0"/>
              <a:t>To discuss recent changes following enactment of the Children First Act 2015</a:t>
            </a:r>
          </a:p>
          <a:p>
            <a:pPr marL="457200" indent="-457200">
              <a:spcAft>
                <a:spcPts val="600"/>
              </a:spcAft>
              <a:buFont typeface="Arial"/>
              <a:buChar char="•"/>
            </a:pPr>
            <a:r>
              <a:rPr lang="en-US" sz="2200" dirty="0"/>
              <a:t>To discuss the importance of a pastoral approach in working with complainants</a:t>
            </a:r>
          </a:p>
        </p:txBody>
      </p:sp>
    </p:spTree>
    <p:extLst>
      <p:ext uri="{BB962C8B-B14F-4D97-AF65-F5344CB8AC3E}">
        <p14:creationId xmlns:p14="http://schemas.microsoft.com/office/powerpoint/2010/main" val="4211510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8E2A6B6-7049-BA46-A5D1-95CD224E5207}"/>
              </a:ext>
            </a:extLst>
          </p:cNvPr>
          <p:cNvSpPr/>
          <p:nvPr/>
        </p:nvSpPr>
        <p:spPr>
          <a:xfrm>
            <a:off x="2141984" y="2085529"/>
            <a:ext cx="4572000" cy="2062103"/>
          </a:xfrm>
          <a:prstGeom prst="rect">
            <a:avLst/>
          </a:prstGeom>
        </p:spPr>
        <p:txBody>
          <a:bodyPr>
            <a:spAutoFit/>
          </a:bodyPr>
          <a:lstStyle/>
          <a:p>
            <a:pPr algn="ctr"/>
            <a:r>
              <a:rPr lang="en-US" sz="3200" b="1" dirty="0">
                <a:solidFill>
                  <a:srgbClr val="0B5323"/>
                </a:solidFill>
              </a:rPr>
              <a:t>New Changes Following Children First 2015</a:t>
            </a:r>
          </a:p>
          <a:p>
            <a:pPr algn="ctr"/>
            <a:endParaRPr lang="en-US" sz="3200" b="1" dirty="0">
              <a:solidFill>
                <a:srgbClr val="0B5323"/>
              </a:solidFill>
            </a:endParaRPr>
          </a:p>
          <a:p>
            <a:pPr algn="ctr"/>
            <a:r>
              <a:rPr lang="en-US" sz="3200" b="1" dirty="0">
                <a:solidFill>
                  <a:srgbClr val="0B5323"/>
                </a:solidFill>
              </a:rPr>
              <a:t>Niall Moore</a:t>
            </a:r>
          </a:p>
        </p:txBody>
      </p:sp>
    </p:spTree>
    <p:extLst>
      <p:ext uri="{BB962C8B-B14F-4D97-AF65-F5344CB8AC3E}">
        <p14:creationId xmlns:p14="http://schemas.microsoft.com/office/powerpoint/2010/main" val="287399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292495"/>
            <a:ext cx="7937622" cy="800219"/>
          </a:xfrm>
          <a:prstGeom prst="rect">
            <a:avLst/>
          </a:prstGeom>
          <a:noFill/>
        </p:spPr>
        <p:txBody>
          <a:bodyPr wrap="square" rtlCol="0">
            <a:spAutoFit/>
          </a:bodyPr>
          <a:lstStyle/>
          <a:p>
            <a:endParaRPr lang="en-US" dirty="0"/>
          </a:p>
          <a:p>
            <a:endParaRPr lang="en-US" sz="2800" i="1" dirty="0"/>
          </a:p>
        </p:txBody>
      </p:sp>
      <p:sp>
        <p:nvSpPr>
          <p:cNvPr id="4" name="Subtitle 3">
            <a:extLst>
              <a:ext uri="{FF2B5EF4-FFF2-40B4-BE49-F238E27FC236}">
                <a16:creationId xmlns="" xmlns:a16="http://schemas.microsoft.com/office/drawing/2014/main" id="{684F5B6B-A815-644F-9D5B-7F19504CCDE3}"/>
              </a:ext>
            </a:extLst>
          </p:cNvPr>
          <p:cNvSpPr>
            <a:spLocks noGrp="1"/>
          </p:cNvSpPr>
          <p:nvPr>
            <p:ph type="subTitle" idx="1"/>
          </p:nvPr>
        </p:nvSpPr>
        <p:spPr/>
        <p:txBody>
          <a:bodyPr/>
          <a:lstStyle/>
          <a:p>
            <a:endParaRPr lang="en-GB"/>
          </a:p>
        </p:txBody>
      </p:sp>
      <p:pic>
        <p:nvPicPr>
          <p:cNvPr id="7" name="Picture 2" descr="A screenshot of a cell phone&#10;&#10;Description automatically generated">
            <a:extLst>
              <a:ext uri="{FF2B5EF4-FFF2-40B4-BE49-F238E27FC236}">
                <a16:creationId xmlns="" xmlns:a16="http://schemas.microsoft.com/office/drawing/2014/main" id="{D854B192-69BE-C842-B377-62399CB120C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298"/>
          <a:stretch>
            <a:fillRect/>
          </a:stretch>
        </p:blipFill>
        <p:spPr bwMode="auto">
          <a:xfrm>
            <a:off x="0" y="476250"/>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a:extLst>
              <a:ext uri="{FF2B5EF4-FFF2-40B4-BE49-F238E27FC236}">
                <a16:creationId xmlns="" xmlns:a16="http://schemas.microsoft.com/office/drawing/2014/main" id="{6B2ED2E1-CC1A-1F48-9DBC-1118EC4424B7}"/>
              </a:ext>
            </a:extLst>
          </p:cNvPr>
          <p:cNvCxnSpPr>
            <a:cxnSpLocks/>
          </p:cNvCxnSpPr>
          <p:nvPr/>
        </p:nvCxnSpPr>
        <p:spPr>
          <a:xfrm>
            <a:off x="5004048" y="4797152"/>
            <a:ext cx="1584176" cy="0"/>
          </a:xfrm>
          <a:prstGeom prst="straightConnector1">
            <a:avLst/>
          </a:prstGeom>
          <a:ln w="69850">
            <a:solidFill>
              <a:srgbClr val="0B5323"/>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2849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a:t>
            </a:r>
            <a:r>
              <a:rPr lang="en-US" sz="3200" b="1" dirty="0" smtClean="0">
                <a:solidFill>
                  <a:srgbClr val="0B5323"/>
                </a:solidFill>
              </a:rPr>
              <a:t>Working with the NBSCCCI</a:t>
            </a:r>
            <a:endParaRPr lang="en-US" sz="3200" b="1" dirty="0">
              <a:solidFill>
                <a:srgbClr val="0B5323"/>
              </a:solidFill>
            </a:endParaRP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154984"/>
          </a:xfrm>
          <a:prstGeom prst="rect">
            <a:avLst/>
          </a:prstGeom>
        </p:spPr>
        <p:txBody>
          <a:bodyPr wrap="square">
            <a:spAutoFit/>
          </a:bodyPr>
          <a:lstStyle/>
          <a:p>
            <a:r>
              <a:rPr lang="en-US" sz="2400" dirty="0" smtClean="0"/>
              <a:t>5 MOUs and Data Processing Deeds based on the five functions of the office</a:t>
            </a:r>
          </a:p>
          <a:p>
            <a:endParaRPr lang="en-US" sz="2400" dirty="0"/>
          </a:p>
          <a:p>
            <a:pPr marL="457200" indent="-457200">
              <a:buAutoNum type="arabicPeriod"/>
            </a:pPr>
            <a:r>
              <a:rPr lang="en-US" sz="2400" dirty="0" smtClean="0"/>
              <a:t>Notifying allegations (</a:t>
            </a:r>
            <a:r>
              <a:rPr lang="en-US" sz="2400" dirty="0" err="1" smtClean="0"/>
              <a:t>anonymised</a:t>
            </a:r>
            <a:r>
              <a:rPr lang="en-US" sz="2400" dirty="0" smtClean="0"/>
              <a:t>)</a:t>
            </a:r>
          </a:p>
          <a:p>
            <a:pPr marL="457200" indent="-457200">
              <a:buAutoNum type="arabicPeriod"/>
            </a:pPr>
            <a:r>
              <a:rPr lang="en-US" sz="2400" dirty="0" smtClean="0"/>
              <a:t>Case management advice</a:t>
            </a:r>
          </a:p>
          <a:p>
            <a:pPr marL="457200" indent="-457200">
              <a:buAutoNum type="arabicPeriod"/>
            </a:pPr>
            <a:r>
              <a:rPr lang="en-US" sz="2400" dirty="0" smtClean="0"/>
              <a:t>NCMC advice</a:t>
            </a:r>
          </a:p>
          <a:p>
            <a:pPr marL="457200" indent="-457200">
              <a:buAutoNum type="arabicPeriod"/>
            </a:pPr>
            <a:r>
              <a:rPr lang="en-US" sz="2400" dirty="0" smtClean="0"/>
              <a:t>Case file support</a:t>
            </a:r>
          </a:p>
          <a:p>
            <a:pPr marL="457200" indent="-457200">
              <a:buAutoNum type="arabicPeriod"/>
            </a:pPr>
            <a:r>
              <a:rPr lang="en-US" sz="2400" dirty="0" smtClean="0"/>
              <a:t>Reviews</a:t>
            </a:r>
          </a:p>
          <a:p>
            <a:pPr marL="457200" indent="-457200">
              <a:buAutoNum type="arabicPeriod"/>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903157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5016758"/>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a:p>
            <a:pPr marL="342900" indent="-342900">
              <a:buFont typeface="Arial" panose="020B0604020202020204" pitchFamily="34" charset="0"/>
              <a:buChar char="•"/>
            </a:pPr>
            <a:r>
              <a:rPr lang="en-GB" sz="2400" dirty="0"/>
              <a:t>Mandated persons (as defined in the Children First Act 2015) are people who have contact with children and/or families and who, because of their qualifications, training and/or employment role, are in a key position to help protect children from harm</a:t>
            </a:r>
          </a:p>
          <a:p>
            <a:endParaRPr lang="en-GB" sz="2400" dirty="0"/>
          </a:p>
          <a:p>
            <a:pPr marL="342900" indent="-342900">
              <a:buFont typeface="Arial" panose="020B0604020202020204" pitchFamily="34" charset="0"/>
              <a:buChar char="•"/>
            </a:pPr>
            <a:r>
              <a:rPr lang="en-GB" sz="2400" dirty="0"/>
              <a:t>Each Church body should consult the full list of categories who are classified as mandated persons under Schedule 2 of the Children First Act 2015 to establish which members of Church personnel are classified as mandated persons</a:t>
            </a:r>
            <a:endParaRPr lang="en-US" sz="2400" dirty="0"/>
          </a:p>
        </p:txBody>
      </p:sp>
    </p:spTree>
    <p:extLst>
      <p:ext uri="{BB962C8B-B14F-4D97-AF65-F5344CB8AC3E}">
        <p14:creationId xmlns:p14="http://schemas.microsoft.com/office/powerpoint/2010/main" val="3843822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4278094"/>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r>
              <a:rPr lang="en-US" sz="2400" dirty="0"/>
              <a:t>It should be understood that:</a:t>
            </a:r>
          </a:p>
          <a:p>
            <a:endParaRPr lang="en-US" sz="2400" dirty="0"/>
          </a:p>
          <a:p>
            <a:pPr marL="342900" indent="-342900">
              <a:buFont typeface="Arial" panose="020B0604020202020204" pitchFamily="34" charset="0"/>
              <a:buChar char="•"/>
            </a:pPr>
            <a:r>
              <a:rPr lang="en-GB" sz="2400" dirty="0"/>
              <a:t>All clerics and religious who have any ministry are to be considered mandated persons </a:t>
            </a:r>
          </a:p>
          <a:p>
            <a:pPr marL="342900" indent="-342900">
              <a:buFont typeface="Arial" panose="020B0604020202020204" pitchFamily="34" charset="0"/>
              <a:buChar char="•"/>
            </a:pPr>
            <a:r>
              <a:rPr lang="en-GB" sz="2400" dirty="0"/>
              <a:t>Volunteers are not mandated persons under the Children First Act 2015. However DLPs or Deputy DLPs who are volunteers are classed as mandated persons under Church standards.</a:t>
            </a:r>
          </a:p>
          <a:p>
            <a:endParaRPr lang="en-GB" sz="2400" dirty="0"/>
          </a:p>
        </p:txBody>
      </p:sp>
    </p:spTree>
    <p:extLst>
      <p:ext uri="{BB962C8B-B14F-4D97-AF65-F5344CB8AC3E}">
        <p14:creationId xmlns:p14="http://schemas.microsoft.com/office/powerpoint/2010/main" val="31882566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Mandated Persons</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154984"/>
          </a:xfrm>
          <a:prstGeom prst="rect">
            <a:avLst/>
          </a:prstGeom>
        </p:spPr>
        <p:txBody>
          <a:bodyPr wrap="square">
            <a:spAutoFit/>
          </a:bodyPr>
          <a:lstStyle/>
          <a:p>
            <a:pPr marL="342900" indent="-342900">
              <a:buFont typeface="Arial" panose="020B0604020202020204" pitchFamily="34" charset="0"/>
              <a:buChar char="•"/>
            </a:pPr>
            <a:r>
              <a:rPr lang="en-GB" sz="2400" dirty="0"/>
              <a:t>On completion of this process the Church authority must retain a list of all mandated persons, and ensure this is kept up to date. In developing this list </a:t>
            </a:r>
            <a:r>
              <a:rPr lang="en-GB" sz="2400" dirty="0" err="1"/>
              <a:t>Tusla</a:t>
            </a:r>
            <a:r>
              <a:rPr lang="en-GB" sz="2400" dirty="0"/>
              <a:t> have advised that there should be a clear statement of the type of roles that a Church body are listing as mandated persons then a number of mandated persons that are in the Church body against each role. For Example</a:t>
            </a:r>
          </a:p>
          <a:p>
            <a:pPr marL="800100" lvl="1" indent="-342900">
              <a:buFont typeface="Arial" panose="020B0604020202020204" pitchFamily="34" charset="0"/>
              <a:buChar char="•"/>
            </a:pPr>
            <a:r>
              <a:rPr lang="en-GB" sz="2400" dirty="0"/>
              <a:t>Clerics (25), </a:t>
            </a:r>
          </a:p>
          <a:p>
            <a:pPr marL="800100" lvl="1" indent="-342900">
              <a:buFont typeface="Arial" panose="020B0604020202020204" pitchFamily="34" charset="0"/>
              <a:buChar char="•"/>
            </a:pPr>
            <a:r>
              <a:rPr lang="en-GB" sz="2400" dirty="0"/>
              <a:t>Pastoral Workers (50), </a:t>
            </a:r>
          </a:p>
          <a:p>
            <a:pPr marL="800100" lvl="1" indent="-342900">
              <a:buFont typeface="Arial" panose="020B0604020202020204" pitchFamily="34" charset="0"/>
              <a:buChar char="•"/>
            </a:pPr>
            <a:r>
              <a:rPr lang="en-GB" sz="2400" dirty="0"/>
              <a:t>Religious (15) </a:t>
            </a:r>
            <a:r>
              <a:rPr lang="en-GB" sz="2400" dirty="0" err="1"/>
              <a:t>etc</a:t>
            </a:r>
            <a:r>
              <a:rPr lang="en-GB" sz="2400" dirty="0"/>
              <a:t>).</a:t>
            </a:r>
          </a:p>
          <a:p>
            <a:pPr marL="342900" indent="-342900">
              <a:buFont typeface="Arial" panose="020B0604020202020204" pitchFamily="34" charset="0"/>
              <a:buChar char="•"/>
            </a:pPr>
            <a:r>
              <a:rPr lang="en-GB" sz="2400" dirty="0"/>
              <a:t>For more information see </a:t>
            </a:r>
            <a:r>
              <a:rPr lang="en-GB" sz="2400" b="1" dirty="0"/>
              <a:t>Guidance 2.1L</a:t>
            </a:r>
            <a:endParaRPr lang="en-US" sz="2400" b="1" dirty="0"/>
          </a:p>
        </p:txBody>
      </p:sp>
    </p:spTree>
    <p:extLst>
      <p:ext uri="{BB962C8B-B14F-4D97-AF65-F5344CB8AC3E}">
        <p14:creationId xmlns:p14="http://schemas.microsoft.com/office/powerpoint/2010/main" val="6627936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3046988"/>
          </a:xfrm>
          <a:prstGeom prst="rect">
            <a:avLst/>
          </a:prstGeom>
        </p:spPr>
        <p:txBody>
          <a:bodyPr wrap="square">
            <a:spAutoFit/>
          </a:bodyPr>
          <a:lstStyle/>
          <a:p>
            <a:r>
              <a:rPr lang="en-US" sz="2400" b="1" dirty="0"/>
              <a:t>POINTS TO CONSIDER</a:t>
            </a:r>
          </a:p>
          <a:p>
            <a:pPr marL="342900" indent="-342900">
              <a:buFont typeface="Arial" panose="020B0604020202020204" pitchFamily="34" charset="0"/>
              <a:buChar char="•"/>
            </a:pPr>
            <a:r>
              <a:rPr lang="en-US" sz="2400" b="1" dirty="0"/>
              <a:t>This only applies if you have ministry with children and are in the Republic of Ireland.</a:t>
            </a:r>
          </a:p>
          <a:p>
            <a:pPr marL="342900" indent="-342900">
              <a:buFont typeface="Arial" panose="020B0604020202020204" pitchFamily="34" charset="0"/>
              <a:buChar char="•"/>
            </a:pPr>
            <a:r>
              <a:rPr lang="en-US" sz="2400" dirty="0"/>
              <a:t>It is a requirement of </a:t>
            </a:r>
            <a:r>
              <a:rPr lang="en-US" sz="2400" dirty="0" err="1"/>
              <a:t>Tusla</a:t>
            </a:r>
            <a:r>
              <a:rPr lang="en-US" sz="2400" dirty="0"/>
              <a:t> and the Children First Act 2015, it does not replace our existing policy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0457102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120264" cy="1692771"/>
          </a:xfrm>
          <a:prstGeom prst="rect">
            <a:avLst/>
          </a:prstGeom>
          <a:noFill/>
        </p:spPr>
        <p:txBody>
          <a:bodyPr wrap="square" rtlCol="0">
            <a:spAutoFit/>
          </a:bodyPr>
          <a:lstStyle/>
          <a:p>
            <a:r>
              <a:rPr lang="en-US" sz="3200" b="1" dirty="0">
                <a:solidFill>
                  <a:srgbClr val="0B5323"/>
                </a:solidFill>
              </a:rPr>
              <a:t>                             Child Safeguarding Statement</a:t>
            </a:r>
          </a:p>
          <a:p>
            <a:endParaRPr lang="en-US" sz="2400" dirty="0"/>
          </a:p>
          <a:p>
            <a:endParaRPr lang="en-US" sz="2400" dirty="0"/>
          </a:p>
          <a:p>
            <a:endParaRPr lang="en-US" sz="2400" dirty="0"/>
          </a:p>
        </p:txBody>
      </p:sp>
      <p:sp>
        <p:nvSpPr>
          <p:cNvPr id="3" name="Rectangle 2">
            <a:extLst>
              <a:ext uri="{FF2B5EF4-FFF2-40B4-BE49-F238E27FC236}">
                <a16:creationId xmlns="" xmlns:a16="http://schemas.microsoft.com/office/drawing/2014/main" id="{13769CE7-E457-6744-A0A0-10A0C36CB04D}"/>
              </a:ext>
            </a:extLst>
          </p:cNvPr>
          <p:cNvSpPr/>
          <p:nvPr/>
        </p:nvSpPr>
        <p:spPr>
          <a:xfrm>
            <a:off x="179512" y="1859340"/>
            <a:ext cx="8352928" cy="4893647"/>
          </a:xfrm>
          <a:prstGeom prst="rect">
            <a:avLst/>
          </a:prstGeom>
        </p:spPr>
        <p:txBody>
          <a:bodyPr wrap="square">
            <a:spAutoFit/>
          </a:bodyPr>
          <a:lstStyle/>
          <a:p>
            <a:r>
              <a:rPr lang="en-US" sz="2400" b="1" dirty="0"/>
              <a:t>WHAT I HAVE TO DO</a:t>
            </a:r>
          </a:p>
          <a:p>
            <a:pPr marL="342900" indent="-342900">
              <a:buFont typeface="Arial" panose="020B0604020202020204" pitchFamily="34" charset="0"/>
              <a:buChar char="•"/>
            </a:pPr>
            <a:r>
              <a:rPr lang="en-US" sz="2400" dirty="0"/>
              <a:t>Appoint a Relevant person- these are contact people for any questions regarding the Child Safeguarding Statement </a:t>
            </a:r>
          </a:p>
          <a:p>
            <a:pPr marL="342900" indent="-342900">
              <a:buFont typeface="Arial" panose="020B0604020202020204" pitchFamily="34" charset="0"/>
              <a:buChar char="•"/>
            </a:pPr>
            <a:r>
              <a:rPr lang="en-US" sz="2400" dirty="0"/>
              <a:t>Produce the Statement- we have written one for the whole Church which you can adapt it’s available here </a:t>
            </a:r>
            <a:r>
              <a:rPr lang="en-US" sz="2400" dirty="0">
                <a:hlinkClick r:id="rId3"/>
              </a:rPr>
              <a:t>https://www.safeguarding.ie/images/Pdfs/StandardsDocs/6.2D%20Template%201%20Example%20Child%20Safeguarding%20Statement.doc</a:t>
            </a:r>
            <a:r>
              <a:rPr lang="en-US" sz="2400" dirty="0"/>
              <a:t> </a:t>
            </a:r>
          </a:p>
          <a:p>
            <a:pPr marL="342900" indent="-342900">
              <a:buFont typeface="Arial" panose="020B0604020202020204" pitchFamily="34" charset="0"/>
              <a:buChar char="•"/>
            </a:pPr>
            <a:r>
              <a:rPr lang="en-US" sz="2400" dirty="0"/>
              <a:t>Make it available on your website and email it to all Church personnel </a:t>
            </a:r>
            <a:r>
              <a:rPr lang="en-US" sz="2400" dirty="0" smtClean="0"/>
              <a:t>- </a:t>
            </a:r>
            <a:r>
              <a:rPr lang="en-US" sz="2400" dirty="0"/>
              <a:t>this is a requirement of the Children First Guidance.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03315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564904"/>
            <a:ext cx="7206952" cy="2062103"/>
          </a:xfrm>
          <a:prstGeom prst="rect">
            <a:avLst/>
          </a:prstGeom>
          <a:noFill/>
        </p:spPr>
        <p:txBody>
          <a:bodyPr wrap="square" rtlCol="0">
            <a:spAutoFit/>
          </a:bodyPr>
          <a:lstStyle/>
          <a:p>
            <a:pPr algn="ctr"/>
            <a:r>
              <a:rPr lang="en-US" sz="3200" b="1" dirty="0">
                <a:solidFill>
                  <a:srgbClr val="0B5323"/>
                </a:solidFill>
              </a:rPr>
              <a:t>What do we mean by a </a:t>
            </a:r>
          </a:p>
          <a:p>
            <a:pPr algn="ctr"/>
            <a:r>
              <a:rPr lang="en-US" sz="3200" b="1" dirty="0">
                <a:solidFill>
                  <a:srgbClr val="0B5323"/>
                </a:solidFill>
              </a:rPr>
              <a:t>pastoral response?</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778581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ctrTitle"/>
          </p:nvPr>
        </p:nvSpPr>
        <p:spPr>
          <a:xfrm>
            <a:off x="899592" y="188640"/>
            <a:ext cx="7772400" cy="1005160"/>
          </a:xfrm>
        </p:spPr>
        <p:txBody>
          <a:bodyPr/>
          <a:lstStyle/>
          <a:p>
            <a:r>
              <a:rPr lang="en-IE" dirty="0"/>
              <a:t>What Survivors Ask For </a:t>
            </a:r>
            <a:endParaRPr lang="en-US" dirty="0"/>
          </a:p>
        </p:txBody>
      </p:sp>
      <p:sp>
        <p:nvSpPr>
          <p:cNvPr id="28675" name="Rectangle 3"/>
          <p:cNvSpPr>
            <a:spLocks noGrp="1"/>
          </p:cNvSpPr>
          <p:nvPr>
            <p:ph type="subTitle" idx="1"/>
          </p:nvPr>
        </p:nvSpPr>
        <p:spPr>
          <a:xfrm>
            <a:off x="323528" y="1988840"/>
            <a:ext cx="8136904" cy="2304256"/>
          </a:xfrm>
        </p:spPr>
        <p:txBody>
          <a:bodyPr/>
          <a:lstStyle/>
          <a:p>
            <a:pPr marL="342900" indent="-342900" algn="l">
              <a:buFont typeface="Arial" panose="020B0604020202020204" pitchFamily="34" charset="0"/>
              <a:buChar char="•"/>
            </a:pPr>
            <a:r>
              <a:rPr lang="en-IE" dirty="0"/>
              <a:t>Listened to and believed, a place to tell their story with compassion</a:t>
            </a:r>
          </a:p>
          <a:p>
            <a:pPr marL="342900" indent="-342900" algn="l">
              <a:buFont typeface="Arial" panose="020B0604020202020204" pitchFamily="34" charset="0"/>
              <a:buChar char="•"/>
            </a:pPr>
            <a:r>
              <a:rPr lang="en-IE" dirty="0"/>
              <a:t>Apology &amp; Acknowledgement</a:t>
            </a:r>
          </a:p>
          <a:p>
            <a:pPr marL="342900" indent="-342900" algn="l">
              <a:buFont typeface="Arial" panose="020B0604020202020204" pitchFamily="34" charset="0"/>
              <a:buChar char="•"/>
            </a:pPr>
            <a:r>
              <a:rPr lang="en-IE" dirty="0"/>
              <a:t>Counselling/Support</a:t>
            </a:r>
          </a:p>
          <a:p>
            <a:pPr marL="342900" indent="-342900" algn="l">
              <a:buFont typeface="Arial" panose="020B0604020202020204" pitchFamily="34" charset="0"/>
              <a:buChar char="•"/>
            </a:pPr>
            <a:r>
              <a:rPr lang="en-IE" dirty="0"/>
              <a:t>Assured of Safeguarding</a:t>
            </a:r>
          </a:p>
          <a:p>
            <a:pPr marL="342900" indent="-342900" algn="l">
              <a:buFont typeface="Arial" panose="020B0604020202020204" pitchFamily="34" charset="0"/>
              <a:buChar char="•"/>
            </a:pPr>
            <a:r>
              <a:rPr lang="en-IE" dirty="0"/>
              <a:t>Compensation for harm</a:t>
            </a:r>
          </a:p>
          <a:p>
            <a:pPr marL="342900" indent="-342900" algn="l">
              <a:buFont typeface="Arial" panose="020B0604020202020204" pitchFamily="34" charset="0"/>
              <a:buChar char="•"/>
            </a:pPr>
            <a:r>
              <a:rPr lang="en-IE" dirty="0"/>
              <a:t>Normalising their reaction to harm (Groups)</a:t>
            </a:r>
            <a:endParaRPr lang="en-US" dirty="0"/>
          </a:p>
        </p:txBody>
      </p:sp>
    </p:spTree>
    <p:extLst>
      <p:ext uri="{BB962C8B-B14F-4D97-AF65-F5344CB8AC3E}">
        <p14:creationId xmlns:p14="http://schemas.microsoft.com/office/powerpoint/2010/main" val="26462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2708920"/>
            <a:ext cx="2607189" cy="1077218"/>
          </a:xfrm>
          <a:prstGeom prst="rect">
            <a:avLst/>
          </a:prstGeom>
          <a:noFill/>
        </p:spPr>
        <p:txBody>
          <a:bodyPr wrap="none" rtlCol="0">
            <a:spAutoFit/>
          </a:bodyPr>
          <a:lstStyle/>
          <a:p>
            <a:endParaRPr lang="en-US" sz="3200" b="1" dirty="0">
              <a:solidFill>
                <a:srgbClr val="0B5323"/>
              </a:solidFill>
            </a:endParaRPr>
          </a:p>
          <a:p>
            <a:r>
              <a:rPr lang="en-US" sz="3200" b="1" dirty="0">
                <a:solidFill>
                  <a:schemeClr val="tx1">
                    <a:lumMod val="95000"/>
                    <a:lumOff val="5000"/>
                  </a:schemeClr>
                </a:solidFill>
              </a:rPr>
              <a:t>Questionnaire</a:t>
            </a:r>
          </a:p>
        </p:txBody>
      </p:sp>
      <p:sp>
        <p:nvSpPr>
          <p:cNvPr id="3" name="Subtitle 2">
            <a:extLst>
              <a:ext uri="{FF2B5EF4-FFF2-40B4-BE49-F238E27FC236}">
                <a16:creationId xmlns="" xmlns:a16="http://schemas.microsoft.com/office/drawing/2014/main" id="{A38093FA-2179-C146-B692-A0E0700C2C9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15958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332656"/>
            <a:ext cx="7772400" cy="861144"/>
          </a:xfrm>
        </p:spPr>
        <p:txBody>
          <a:bodyPr/>
          <a:lstStyle/>
          <a:p>
            <a:r>
              <a:rPr lang="en-IE" dirty="0"/>
              <a:t>DO’s</a:t>
            </a:r>
            <a:endParaRPr lang="en-US" dirty="0"/>
          </a:p>
        </p:txBody>
      </p:sp>
      <p:sp>
        <p:nvSpPr>
          <p:cNvPr id="38915" name="Rectangle 3"/>
          <p:cNvSpPr>
            <a:spLocks noGrp="1"/>
          </p:cNvSpPr>
          <p:nvPr>
            <p:ph type="subTitle" idx="1"/>
          </p:nvPr>
        </p:nvSpPr>
        <p:spPr>
          <a:xfrm>
            <a:off x="251520" y="1340768"/>
            <a:ext cx="8206680" cy="4896544"/>
          </a:xfrm>
        </p:spPr>
        <p:txBody>
          <a:bodyPr/>
          <a:lstStyle/>
          <a:p>
            <a:pPr marL="342900" indent="-342900" algn="l">
              <a:lnSpc>
                <a:spcPct val="80000"/>
              </a:lnSpc>
              <a:buFont typeface="Arial" panose="020B0604020202020204" pitchFamily="34" charset="0"/>
              <a:buChar char="•"/>
            </a:pPr>
            <a:endParaRPr lang="en-IE" sz="2400" dirty="0"/>
          </a:p>
          <a:p>
            <a:pPr marL="342900" indent="-342900" algn="l">
              <a:lnSpc>
                <a:spcPct val="80000"/>
              </a:lnSpc>
              <a:buFont typeface="Arial" panose="020B0604020202020204" pitchFamily="34" charset="0"/>
              <a:buChar char="•"/>
            </a:pPr>
            <a:r>
              <a:rPr lang="en-IE" sz="2400" dirty="0"/>
              <a:t>Do what you say you will do</a:t>
            </a:r>
          </a:p>
          <a:p>
            <a:pPr marL="342900" indent="-342900" algn="l">
              <a:lnSpc>
                <a:spcPct val="80000"/>
              </a:lnSpc>
              <a:buFont typeface="Arial" panose="020B0604020202020204" pitchFamily="34" charset="0"/>
              <a:buChar char="•"/>
            </a:pPr>
            <a:r>
              <a:rPr lang="en-IE" dirty="0"/>
              <a:t>Tell them what you will do</a:t>
            </a:r>
            <a:endParaRPr lang="en-IE" sz="2400" dirty="0"/>
          </a:p>
          <a:p>
            <a:pPr marL="342900" indent="-342900" algn="l">
              <a:lnSpc>
                <a:spcPct val="80000"/>
              </a:lnSpc>
              <a:buFont typeface="Arial" panose="020B0604020202020204" pitchFamily="34" charset="0"/>
              <a:buChar char="•"/>
            </a:pPr>
            <a:r>
              <a:rPr lang="en-IE" sz="2400" dirty="0"/>
              <a:t>Consider Lay Person as DLP</a:t>
            </a:r>
          </a:p>
          <a:p>
            <a:pPr marL="342900" indent="-342900" algn="l">
              <a:lnSpc>
                <a:spcPct val="80000"/>
              </a:lnSpc>
              <a:buFont typeface="Arial" panose="020B0604020202020204" pitchFamily="34" charset="0"/>
              <a:buChar char="•"/>
            </a:pPr>
            <a:r>
              <a:rPr lang="en-IE" sz="2400" dirty="0"/>
              <a:t>Do meet face to face, not over telephone</a:t>
            </a:r>
          </a:p>
          <a:p>
            <a:pPr marL="342900" indent="-342900" algn="l">
              <a:lnSpc>
                <a:spcPct val="80000"/>
              </a:lnSpc>
              <a:buFont typeface="Arial" panose="020B0604020202020204" pitchFamily="34" charset="0"/>
              <a:buChar char="•"/>
            </a:pPr>
            <a:r>
              <a:rPr lang="en-IE" sz="2400" dirty="0"/>
              <a:t>Do check out where the survivor is comfortable to meet (therapist’s rooms/meeting room)</a:t>
            </a:r>
          </a:p>
          <a:p>
            <a:pPr marL="342900" indent="-342900" algn="l">
              <a:lnSpc>
                <a:spcPct val="80000"/>
              </a:lnSpc>
              <a:buFont typeface="Arial" panose="020B0604020202020204" pitchFamily="34" charset="0"/>
              <a:buChar char="•"/>
            </a:pPr>
            <a:r>
              <a:rPr lang="en-IE" sz="2400" dirty="0"/>
              <a:t>Do check if it is OK to wear clerical clothing, respect if it is not </a:t>
            </a:r>
          </a:p>
          <a:p>
            <a:pPr marL="342900" indent="-342900" algn="l">
              <a:lnSpc>
                <a:spcPct val="80000"/>
              </a:lnSpc>
              <a:buFont typeface="Arial" panose="020B0604020202020204" pitchFamily="34" charset="0"/>
              <a:buChar char="•"/>
            </a:pPr>
            <a:r>
              <a:rPr lang="en-IE" sz="2400" dirty="0"/>
              <a:t>Keep in touch/ provide updates</a:t>
            </a:r>
            <a:endParaRPr lang="en-US" sz="2400" dirty="0"/>
          </a:p>
          <a:p>
            <a:pPr marL="342900" indent="-342900" algn="l">
              <a:lnSpc>
                <a:spcPct val="80000"/>
              </a:lnSpc>
              <a:buFont typeface="Arial" panose="020B0604020202020204" pitchFamily="34" charset="0"/>
              <a:buChar char="•"/>
            </a:pPr>
            <a:r>
              <a:rPr lang="en-IE" sz="2400" dirty="0"/>
              <a:t>Give information for Support (Towards Healing/Towards Peace)</a:t>
            </a:r>
          </a:p>
          <a:p>
            <a:pPr marL="342900" indent="-342900" algn="l">
              <a:lnSpc>
                <a:spcPct val="80000"/>
              </a:lnSpc>
              <a:buFont typeface="Arial" panose="020B0604020202020204" pitchFamily="34" charset="0"/>
              <a:buChar char="•"/>
            </a:pPr>
            <a:r>
              <a:rPr lang="en-IE" sz="2400" dirty="0"/>
              <a:t>Listen, </a:t>
            </a:r>
            <a:r>
              <a:rPr lang="en-IE" sz="2400" b="1" dirty="0"/>
              <a:t>Really Listen</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747346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ctrTitle"/>
          </p:nvPr>
        </p:nvSpPr>
        <p:spPr>
          <a:xfrm>
            <a:off x="685800" y="188640"/>
            <a:ext cx="7772400" cy="1017067"/>
          </a:xfrm>
        </p:spPr>
        <p:txBody>
          <a:bodyPr/>
          <a:lstStyle/>
          <a:p>
            <a:r>
              <a:rPr lang="en-IE" dirty="0"/>
              <a:t>DO’s</a:t>
            </a:r>
            <a:endParaRPr lang="en-US" dirty="0"/>
          </a:p>
        </p:txBody>
      </p:sp>
      <p:sp>
        <p:nvSpPr>
          <p:cNvPr id="38915" name="Rectangle 3"/>
          <p:cNvSpPr>
            <a:spLocks noGrp="1"/>
          </p:cNvSpPr>
          <p:nvPr>
            <p:ph type="subTitle" idx="1"/>
          </p:nvPr>
        </p:nvSpPr>
        <p:spPr>
          <a:xfrm>
            <a:off x="323528" y="1484784"/>
            <a:ext cx="8208912" cy="5112568"/>
          </a:xfrm>
        </p:spPr>
        <p:txBody>
          <a:bodyPr/>
          <a:lstStyle/>
          <a:p>
            <a:pPr marL="342900" indent="-342900" algn="l">
              <a:lnSpc>
                <a:spcPct val="80000"/>
              </a:lnSpc>
              <a:buFont typeface="Arial" panose="020B0604020202020204" pitchFamily="34" charset="0"/>
              <a:buChar char="•"/>
            </a:pPr>
            <a:endParaRPr lang="en-IE" sz="2400" dirty="0"/>
          </a:p>
          <a:p>
            <a:pPr marL="342900" indent="-342900" algn="l">
              <a:lnSpc>
                <a:spcPct val="80000"/>
              </a:lnSpc>
              <a:buFont typeface="Arial" panose="020B0604020202020204" pitchFamily="34" charset="0"/>
              <a:buChar char="•"/>
            </a:pPr>
            <a:r>
              <a:rPr lang="en-IE" sz="2400" dirty="0"/>
              <a:t>Do understand it is a process,  at one point the survivor may be too full of rage to engage, this might change,  welcome them to have contact if and when they are ready</a:t>
            </a:r>
          </a:p>
          <a:p>
            <a:pPr marL="342900" indent="-342900" algn="l">
              <a:lnSpc>
                <a:spcPct val="80000"/>
              </a:lnSpc>
              <a:buFont typeface="Arial" panose="020B0604020202020204" pitchFamily="34" charset="0"/>
              <a:buChar char="•"/>
            </a:pPr>
            <a:r>
              <a:rPr lang="en-IE" sz="2400" dirty="0"/>
              <a:t>Understand the rage and pain is a normal response (do not take it personally)</a:t>
            </a:r>
          </a:p>
          <a:p>
            <a:pPr marL="342900" indent="-342900" algn="l">
              <a:lnSpc>
                <a:spcPct val="80000"/>
              </a:lnSpc>
              <a:buFont typeface="Arial" panose="020B0604020202020204" pitchFamily="34" charset="0"/>
              <a:buChar char="•"/>
            </a:pPr>
            <a:r>
              <a:rPr lang="en-IE" sz="2400" dirty="0"/>
              <a:t>Keep the communication simple/plain English/user friendly </a:t>
            </a:r>
          </a:p>
          <a:p>
            <a:pPr marL="342900" indent="-342900" algn="l">
              <a:lnSpc>
                <a:spcPct val="80000"/>
              </a:lnSpc>
              <a:buFont typeface="Arial" panose="020B0604020202020204" pitchFamily="34" charset="0"/>
              <a:buChar char="•"/>
            </a:pPr>
            <a:r>
              <a:rPr lang="en-IE" sz="2400" dirty="0"/>
              <a:t>Continue to offer funding for support service</a:t>
            </a:r>
          </a:p>
          <a:p>
            <a:pPr marL="342900" indent="-342900" algn="l">
              <a:lnSpc>
                <a:spcPct val="80000"/>
              </a:lnSpc>
              <a:buFont typeface="Arial" panose="020B0604020202020204" pitchFamily="34" charset="0"/>
              <a:buChar char="•"/>
            </a:pPr>
            <a:r>
              <a:rPr lang="en-IE" sz="2400" dirty="0"/>
              <a:t>Work with civil authorities (Gardai/PSNI/Tusla/HSC):  Follow up</a:t>
            </a:r>
          </a:p>
          <a:p>
            <a:pPr marL="342900" indent="-342900" algn="l">
              <a:lnSpc>
                <a:spcPct val="80000"/>
              </a:lnSpc>
              <a:buFont typeface="Arial" panose="020B0604020202020204" pitchFamily="34" charset="0"/>
              <a:buChar char="•"/>
            </a:pPr>
            <a:r>
              <a:rPr lang="en-IE" sz="2400" dirty="0"/>
              <a:t>Do make it easy for a survivor to find the DLP on the web</a:t>
            </a:r>
          </a:p>
          <a:p>
            <a:pPr lvl="1">
              <a:lnSpc>
                <a:spcPct val="80000"/>
              </a:lnSpc>
            </a:pPr>
            <a:endParaRPr lang="en-IE" sz="1400" dirty="0"/>
          </a:p>
          <a:p>
            <a:pPr>
              <a:lnSpc>
                <a:spcPct val="80000"/>
              </a:lnSpc>
            </a:pPr>
            <a:endParaRPr lang="en-US" sz="1600" dirty="0"/>
          </a:p>
        </p:txBody>
      </p:sp>
    </p:spTree>
    <p:extLst>
      <p:ext uri="{BB962C8B-B14F-4D97-AF65-F5344CB8AC3E}">
        <p14:creationId xmlns:p14="http://schemas.microsoft.com/office/powerpoint/2010/main" val="11553860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ctrTitle"/>
          </p:nvPr>
        </p:nvSpPr>
        <p:spPr>
          <a:xfrm>
            <a:off x="685800" y="332656"/>
            <a:ext cx="7772400" cy="861144"/>
          </a:xfrm>
        </p:spPr>
        <p:txBody>
          <a:bodyPr/>
          <a:lstStyle/>
          <a:p>
            <a:r>
              <a:rPr lang="en-IE" dirty="0"/>
              <a:t>Don’ts</a:t>
            </a:r>
            <a:endParaRPr lang="en-US" dirty="0"/>
          </a:p>
        </p:txBody>
      </p:sp>
      <p:sp>
        <p:nvSpPr>
          <p:cNvPr id="27651" name="Rectangle 3"/>
          <p:cNvSpPr>
            <a:spLocks noGrp="1"/>
          </p:cNvSpPr>
          <p:nvPr>
            <p:ph type="subTitle" idx="1"/>
          </p:nvPr>
        </p:nvSpPr>
        <p:spPr>
          <a:xfrm>
            <a:off x="467544" y="1193800"/>
            <a:ext cx="7990656" cy="1655762"/>
          </a:xfrm>
        </p:spPr>
        <p:txBody>
          <a:bodyPr/>
          <a:lstStyle/>
          <a:p>
            <a:pPr>
              <a:lnSpc>
                <a:spcPct val="90000"/>
              </a:lnSpc>
            </a:pPr>
            <a:endParaRPr lang="en-IE" sz="2800" dirty="0"/>
          </a:p>
          <a:p>
            <a:pPr marL="457200" indent="-457200" algn="l">
              <a:lnSpc>
                <a:spcPct val="90000"/>
              </a:lnSpc>
              <a:buFont typeface="Arial" panose="020B0604020202020204" pitchFamily="34" charset="0"/>
              <a:buChar char="•"/>
            </a:pPr>
            <a:r>
              <a:rPr lang="en-IE" sz="2800" dirty="0"/>
              <a:t>Do not get defensive/Legalistic</a:t>
            </a:r>
          </a:p>
          <a:p>
            <a:pPr marL="457200" indent="-457200" algn="l">
              <a:lnSpc>
                <a:spcPct val="90000"/>
              </a:lnSpc>
              <a:buFont typeface="Arial" panose="020B0604020202020204" pitchFamily="34" charset="0"/>
              <a:buChar char="•"/>
            </a:pPr>
            <a:r>
              <a:rPr lang="en-IE" sz="2800" dirty="0"/>
              <a:t>Do not back away from rage, pain, depression</a:t>
            </a:r>
          </a:p>
          <a:p>
            <a:pPr marL="457200" indent="-457200" algn="l">
              <a:lnSpc>
                <a:spcPct val="90000"/>
              </a:lnSpc>
              <a:buFont typeface="Arial" panose="020B0604020202020204" pitchFamily="34" charset="0"/>
              <a:buChar char="•"/>
            </a:pPr>
            <a:r>
              <a:rPr lang="en-IE" sz="2800" dirty="0"/>
              <a:t>Do not see the “full and final settlement” as a closed case:  continue to offer pastoral support</a:t>
            </a:r>
          </a:p>
          <a:p>
            <a:pPr marL="457200" indent="-457200" algn="l">
              <a:lnSpc>
                <a:spcPct val="90000"/>
              </a:lnSpc>
              <a:buFont typeface="Arial" panose="020B0604020202020204" pitchFamily="34" charset="0"/>
              <a:buChar char="•"/>
            </a:pPr>
            <a:r>
              <a:rPr lang="en-IE" sz="2800" dirty="0"/>
              <a:t>Do not use the word “psychotherapy”; they may find this scary; “you are crazy”</a:t>
            </a:r>
          </a:p>
          <a:p>
            <a:pPr marL="457200" indent="-457200" algn="l">
              <a:lnSpc>
                <a:spcPct val="90000"/>
              </a:lnSpc>
              <a:buFont typeface="Arial" panose="020B0604020202020204" pitchFamily="34" charset="0"/>
              <a:buChar char="•"/>
            </a:pPr>
            <a:r>
              <a:rPr lang="en-IE" sz="2800" dirty="0"/>
              <a:t>Do not forget survivors are human, just hurt </a:t>
            </a:r>
          </a:p>
          <a:p>
            <a:pPr marL="457200" indent="-457200" algn="l">
              <a:lnSpc>
                <a:spcPct val="90000"/>
              </a:lnSpc>
              <a:buFont typeface="Arial" panose="020B0604020202020204" pitchFamily="34" charset="0"/>
              <a:buChar char="•"/>
            </a:pPr>
            <a:r>
              <a:rPr lang="en-IE" sz="2800" dirty="0"/>
              <a:t>Do not make a survivor “beg” for support or funding for support</a:t>
            </a:r>
          </a:p>
          <a:p>
            <a:pPr>
              <a:lnSpc>
                <a:spcPct val="90000"/>
              </a:lnSpc>
            </a:pPr>
            <a:endParaRPr lang="en-US" sz="2800" dirty="0"/>
          </a:p>
        </p:txBody>
      </p:sp>
    </p:spTree>
    <p:extLst>
      <p:ext uri="{BB962C8B-B14F-4D97-AF65-F5344CB8AC3E}">
        <p14:creationId xmlns:p14="http://schemas.microsoft.com/office/powerpoint/2010/main" val="1025584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6858" y="2708920"/>
            <a:ext cx="1188146" cy="1077218"/>
          </a:xfrm>
          <a:prstGeom prst="rect">
            <a:avLst/>
          </a:prstGeom>
          <a:noFill/>
        </p:spPr>
        <p:txBody>
          <a:bodyPr wrap="none" rtlCol="0">
            <a:spAutoFit/>
          </a:bodyPr>
          <a:lstStyle/>
          <a:p>
            <a:endParaRPr lang="en-US" sz="3200" dirty="0">
              <a:solidFill>
                <a:srgbClr val="0B5323"/>
              </a:solidFill>
            </a:endParaRPr>
          </a:p>
          <a:p>
            <a:r>
              <a:rPr lang="en-US" sz="3200" b="1" dirty="0">
                <a:solidFill>
                  <a:schemeClr val="tx1">
                    <a:lumMod val="95000"/>
                    <a:lumOff val="5000"/>
                  </a:schemeClr>
                </a:solidFill>
              </a:rPr>
              <a:t>Lunch</a:t>
            </a:r>
          </a:p>
        </p:txBody>
      </p:sp>
      <p:sp>
        <p:nvSpPr>
          <p:cNvPr id="2" name="Title 1">
            <a:extLst>
              <a:ext uri="{FF2B5EF4-FFF2-40B4-BE49-F238E27FC236}">
                <a16:creationId xmlns="" xmlns:a16="http://schemas.microsoft.com/office/drawing/2014/main" id="{A006E957-CF25-E04C-98F0-56C2E700432A}"/>
              </a:ext>
            </a:extLst>
          </p:cNvPr>
          <p:cNvSpPr>
            <a:spLocks noGrp="1"/>
          </p:cNvSpPr>
          <p:nvPr>
            <p:ph type="ctrTitle"/>
          </p:nvPr>
        </p:nvSpPr>
        <p:spPr/>
        <p:txBody>
          <a:bodyPr/>
          <a:lstStyle/>
          <a:p>
            <a:endParaRPr lang="en-GB"/>
          </a:p>
        </p:txBody>
      </p:sp>
      <p:sp>
        <p:nvSpPr>
          <p:cNvPr id="3" name="Subtitle 2">
            <a:extLst>
              <a:ext uri="{FF2B5EF4-FFF2-40B4-BE49-F238E27FC236}">
                <a16:creationId xmlns="" xmlns:a16="http://schemas.microsoft.com/office/drawing/2014/main" id="{B117E80D-1015-7A43-8BD4-B62BD636BB9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93609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2062103"/>
          </a:xfrm>
          <a:prstGeom prst="rect">
            <a:avLst/>
          </a:prstGeom>
          <a:noFill/>
        </p:spPr>
        <p:txBody>
          <a:bodyPr wrap="square" rtlCol="0">
            <a:spAutoFit/>
          </a:bodyPr>
          <a:lstStyle/>
          <a:p>
            <a:pPr algn="ctr"/>
            <a:r>
              <a:rPr lang="en-US" sz="3200" b="1" dirty="0">
                <a:solidFill>
                  <a:srgbClr val="0B5323"/>
                </a:solidFill>
              </a:rPr>
              <a:t>Management of Allegations- Zero Tolerance or Redemption</a:t>
            </a:r>
          </a:p>
          <a:p>
            <a:pPr algn="ctr"/>
            <a:endParaRPr lang="en-US" sz="3200" b="1" dirty="0">
              <a:solidFill>
                <a:srgbClr val="0B5323"/>
              </a:solidFill>
            </a:endParaRPr>
          </a:p>
          <a:p>
            <a:pPr algn="ctr"/>
            <a:r>
              <a:rPr lang="en-US" sz="3200" b="1" dirty="0">
                <a:solidFill>
                  <a:srgbClr val="0B5323"/>
                </a:solidFill>
              </a:rPr>
              <a:t>Teresa Devlin</a:t>
            </a:r>
          </a:p>
        </p:txBody>
      </p:sp>
    </p:spTree>
    <p:extLst>
      <p:ext uri="{BB962C8B-B14F-4D97-AF65-F5344CB8AC3E}">
        <p14:creationId xmlns:p14="http://schemas.microsoft.com/office/powerpoint/2010/main" val="119143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268760"/>
            <a:ext cx="8712968" cy="3539430"/>
          </a:xfrm>
          <a:prstGeom prst="rect">
            <a:avLst/>
          </a:prstGeom>
        </p:spPr>
        <p:txBody>
          <a:bodyPr wrap="square">
            <a:spAutoFit/>
          </a:bodyPr>
          <a:lstStyle/>
          <a:p>
            <a:endParaRPr lang="en-US" sz="2800" b="1" dirty="0">
              <a:solidFill>
                <a:schemeClr val="tx1">
                  <a:lumMod val="95000"/>
                  <a:lumOff val="5000"/>
                </a:schemeClr>
              </a:solidFill>
            </a:endParaRPr>
          </a:p>
          <a:p>
            <a:pPr marL="457200" indent="-457200">
              <a:buFont typeface="Arial" charset="0"/>
              <a:buChar char="•"/>
            </a:pPr>
            <a:r>
              <a:rPr lang="en-US" sz="2800" dirty="0">
                <a:solidFill>
                  <a:schemeClr val="tx1">
                    <a:lumMod val="95000"/>
                    <a:lumOff val="5000"/>
                  </a:schemeClr>
                </a:solidFill>
              </a:rPr>
              <a:t>Notification of all allegations</a:t>
            </a:r>
          </a:p>
          <a:p>
            <a:pPr marL="457200" indent="-457200">
              <a:buFont typeface="Arial" charset="0"/>
              <a:buChar char="•"/>
            </a:pPr>
            <a:r>
              <a:rPr lang="en-US" sz="2800" dirty="0">
                <a:solidFill>
                  <a:schemeClr val="tx1">
                    <a:lumMod val="95000"/>
                    <a:lumOff val="5000"/>
                  </a:schemeClr>
                </a:solidFill>
              </a:rPr>
              <a:t>Consider Restrictions on Ministry</a:t>
            </a:r>
          </a:p>
          <a:p>
            <a:pPr marL="457200" indent="-457200">
              <a:buFont typeface="Arial" charset="0"/>
              <a:buChar char="•"/>
            </a:pPr>
            <a:r>
              <a:rPr lang="en-US" sz="2800" dirty="0">
                <a:solidFill>
                  <a:schemeClr val="tx1">
                    <a:lumMod val="95000"/>
                    <a:lumOff val="5000"/>
                  </a:schemeClr>
                </a:solidFill>
              </a:rPr>
              <a:t>Seek advice – Advisory Panel/NCMC</a:t>
            </a:r>
          </a:p>
          <a:p>
            <a:pPr marL="457200" indent="-457200">
              <a:buFont typeface="Arial" charset="0"/>
              <a:buChar char="•"/>
            </a:pPr>
            <a:r>
              <a:rPr lang="en-US" sz="2800" dirty="0">
                <a:solidFill>
                  <a:schemeClr val="tx1">
                    <a:lumMod val="95000"/>
                    <a:lumOff val="5000"/>
                  </a:schemeClr>
                </a:solidFill>
              </a:rPr>
              <a:t>Conclusion of statutory investigations</a:t>
            </a:r>
          </a:p>
          <a:p>
            <a:pPr marL="457200" indent="-457200">
              <a:buFont typeface="Arial" charset="0"/>
              <a:buChar char="•"/>
            </a:pPr>
            <a:r>
              <a:rPr lang="en-US" sz="2800" dirty="0">
                <a:solidFill>
                  <a:schemeClr val="tx1">
                    <a:lumMod val="95000"/>
                    <a:lumOff val="5000"/>
                  </a:schemeClr>
                </a:solidFill>
              </a:rPr>
              <a:t>Preliminary investigation</a:t>
            </a:r>
          </a:p>
          <a:p>
            <a:pPr marL="457200" indent="-457200">
              <a:buFont typeface="Arial" charset="0"/>
              <a:buChar char="•"/>
            </a:pPr>
            <a:r>
              <a:rPr lang="en-US" sz="2800" dirty="0">
                <a:solidFill>
                  <a:schemeClr val="tx1">
                    <a:lumMod val="95000"/>
                    <a:lumOff val="5000"/>
                  </a:schemeClr>
                </a:solidFill>
              </a:rPr>
              <a:t>Interim Management plan/Permanent Management Plan</a:t>
            </a:r>
          </a:p>
        </p:txBody>
      </p:sp>
    </p:spTree>
    <p:extLst>
      <p:ext uri="{BB962C8B-B14F-4D97-AF65-F5344CB8AC3E}">
        <p14:creationId xmlns:p14="http://schemas.microsoft.com/office/powerpoint/2010/main" val="5764985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920A2EF-CE74-3741-9F55-7EB323DCFA1B}"/>
              </a:ext>
            </a:extLst>
          </p:cNvPr>
          <p:cNvSpPr/>
          <p:nvPr/>
        </p:nvSpPr>
        <p:spPr>
          <a:xfrm>
            <a:off x="251520" y="476672"/>
            <a:ext cx="8712968" cy="2677656"/>
          </a:xfrm>
          <a:prstGeom prst="rect">
            <a:avLst/>
          </a:prstGeom>
        </p:spPr>
        <p:txBody>
          <a:bodyPr wrap="square">
            <a:spAutoFit/>
          </a:bodyPr>
          <a:lstStyle/>
          <a:p>
            <a:r>
              <a:rPr lang="en-US" sz="2800" b="1" dirty="0">
                <a:solidFill>
                  <a:schemeClr val="tx1">
                    <a:lumMod val="95000"/>
                    <a:lumOff val="5000"/>
                  </a:schemeClr>
                </a:solidFill>
              </a:rPr>
              <a:t>	Considerations on Restrictions to Ministry</a:t>
            </a:r>
          </a:p>
          <a:p>
            <a:pPr marL="457200" indent="-457200">
              <a:buFont typeface="Arial" charset="0"/>
              <a:buChar char="•"/>
            </a:pPr>
            <a:endParaRPr lang="en-US" sz="2800" dirty="0">
              <a:solidFill>
                <a:schemeClr val="tx1">
                  <a:lumMod val="95000"/>
                  <a:lumOff val="5000"/>
                </a:schemeClr>
              </a:solidFill>
            </a:endParaRPr>
          </a:p>
          <a:p>
            <a:endParaRPr lang="en-US" sz="2800" dirty="0">
              <a:solidFill>
                <a:schemeClr val="tx1">
                  <a:lumMod val="95000"/>
                  <a:lumOff val="5000"/>
                </a:schemeClr>
              </a:solidFill>
            </a:endParaRPr>
          </a:p>
          <a:p>
            <a:pPr marL="457200" indent="-457200">
              <a:buFont typeface="Arial" panose="020B0604020202020204" pitchFamily="34" charset="0"/>
              <a:buChar char="•"/>
            </a:pPr>
            <a:r>
              <a:rPr lang="en-US" sz="2800" dirty="0">
                <a:solidFill>
                  <a:schemeClr val="tx1">
                    <a:lumMod val="95000"/>
                    <a:lumOff val="5000"/>
                  </a:schemeClr>
                </a:solidFill>
              </a:rPr>
              <a:t>What information do you have?</a:t>
            </a:r>
          </a:p>
          <a:p>
            <a:pPr marL="457200" indent="-457200">
              <a:buFont typeface="Arial" panose="020B0604020202020204" pitchFamily="34" charset="0"/>
              <a:buChar char="•"/>
            </a:pPr>
            <a:r>
              <a:rPr lang="en-US" sz="2800" dirty="0">
                <a:solidFill>
                  <a:schemeClr val="tx1">
                    <a:lumMod val="95000"/>
                    <a:lumOff val="5000"/>
                  </a:schemeClr>
                </a:solidFill>
              </a:rPr>
              <a:t>What is the current ministry of the respondent?</a:t>
            </a:r>
          </a:p>
          <a:p>
            <a:pPr marL="457200" indent="-457200">
              <a:buFont typeface="Arial" panose="020B0604020202020204" pitchFamily="34" charset="0"/>
              <a:buChar char="•"/>
            </a:pPr>
            <a:r>
              <a:rPr lang="en-US" sz="2800" dirty="0">
                <a:solidFill>
                  <a:schemeClr val="tx1">
                    <a:lumMod val="95000"/>
                    <a:lumOff val="5000"/>
                  </a:schemeClr>
                </a:solidFill>
              </a:rPr>
              <a:t>What are the risks?</a:t>
            </a:r>
          </a:p>
        </p:txBody>
      </p:sp>
    </p:spTree>
    <p:extLst>
      <p:ext uri="{BB962C8B-B14F-4D97-AF65-F5344CB8AC3E}">
        <p14:creationId xmlns:p14="http://schemas.microsoft.com/office/powerpoint/2010/main" val="4862403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B920A2EF-CE74-3741-9F55-7EB323DCFA1B}"/>
              </a:ext>
            </a:extLst>
          </p:cNvPr>
          <p:cNvSpPr/>
          <p:nvPr/>
        </p:nvSpPr>
        <p:spPr>
          <a:xfrm>
            <a:off x="251520" y="476672"/>
            <a:ext cx="8712968" cy="7909858"/>
          </a:xfrm>
          <a:prstGeom prst="rect">
            <a:avLst/>
          </a:prstGeom>
        </p:spPr>
        <p:txBody>
          <a:bodyPr wrap="square">
            <a:spAutoFit/>
          </a:bodyPr>
          <a:lstStyle/>
          <a:p>
            <a:r>
              <a:rPr lang="en-US" sz="2800" b="1" dirty="0">
                <a:solidFill>
                  <a:schemeClr val="tx1">
                    <a:lumMod val="95000"/>
                    <a:lumOff val="5000"/>
                  </a:schemeClr>
                </a:solidFill>
              </a:rPr>
              <a:t>	Case Examples</a:t>
            </a: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b="1" dirty="0">
              <a:solidFill>
                <a:schemeClr val="tx1">
                  <a:lumMod val="95000"/>
                  <a:lumOff val="5000"/>
                </a:schemeClr>
              </a:solidFill>
            </a:endParaRPr>
          </a:p>
          <a:p>
            <a:r>
              <a:rPr lang="en-US" b="1" dirty="0">
                <a:solidFill>
                  <a:schemeClr val="tx1">
                    <a:lumMod val="95000"/>
                    <a:lumOff val="5000"/>
                  </a:schemeClr>
                </a:solidFill>
              </a:rPr>
              <a:t>An allegation has been received against Brother John through Towards Healing.  The information states that Gerard Green alleges he was sexually abused by Brother John in 1984 when Gerard was 12.  There are no more details.</a:t>
            </a:r>
          </a:p>
          <a:p>
            <a:endParaRPr lang="en-US" b="1" dirty="0">
              <a:solidFill>
                <a:schemeClr val="tx1">
                  <a:lumMod val="95000"/>
                  <a:lumOff val="5000"/>
                </a:schemeClr>
              </a:solidFill>
            </a:endParaRPr>
          </a:p>
          <a:p>
            <a:r>
              <a:rPr lang="en-US" b="1" dirty="0">
                <a:solidFill>
                  <a:schemeClr val="tx1">
                    <a:lumMod val="95000"/>
                    <a:lumOff val="5000"/>
                  </a:schemeClr>
                </a:solidFill>
              </a:rPr>
              <a:t>What are the issues that you should consider?</a:t>
            </a:r>
          </a:p>
          <a:p>
            <a:endParaRPr lang="en-US" b="1" dirty="0">
              <a:solidFill>
                <a:schemeClr val="tx1">
                  <a:lumMod val="95000"/>
                  <a:lumOff val="5000"/>
                </a:schemeClr>
              </a:solidFill>
            </a:endParaRPr>
          </a:p>
          <a:p>
            <a:r>
              <a:rPr lang="en-US" b="1" dirty="0">
                <a:solidFill>
                  <a:schemeClr val="tx1">
                    <a:lumMod val="95000"/>
                    <a:lumOff val="5000"/>
                  </a:schemeClr>
                </a:solidFill>
              </a:rPr>
              <a:t>Should Brother Johns Ministry be restricted?</a:t>
            </a: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a:p>
            <a:endParaRPr lang="en-US" sz="2800" b="1" dirty="0">
              <a:solidFill>
                <a:schemeClr val="tx1">
                  <a:lumMod val="95000"/>
                  <a:lumOff val="5000"/>
                </a:schemeClr>
              </a:solidFill>
            </a:endParaRPr>
          </a:p>
        </p:txBody>
      </p:sp>
    </p:spTree>
    <p:extLst>
      <p:ext uri="{BB962C8B-B14F-4D97-AF65-F5344CB8AC3E}">
        <p14:creationId xmlns:p14="http://schemas.microsoft.com/office/powerpoint/2010/main" val="2066748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48264" y="332656"/>
            <a:ext cx="1919115" cy="1077218"/>
          </a:xfrm>
          <a:prstGeom prst="rect">
            <a:avLst/>
          </a:prstGeom>
          <a:noFill/>
        </p:spPr>
        <p:txBody>
          <a:bodyPr wrap="none" rtlCol="0">
            <a:spAutoFit/>
          </a:bodyPr>
          <a:lstStyle/>
          <a:p>
            <a:r>
              <a:rPr lang="en-US" sz="3200" dirty="0">
                <a:solidFill>
                  <a:schemeClr val="tx1">
                    <a:lumMod val="95000"/>
                    <a:lumOff val="5000"/>
                  </a:schemeClr>
                </a:solidFill>
              </a:rPr>
              <a:t>Scenario 1</a:t>
            </a:r>
          </a:p>
          <a:p>
            <a:endParaRPr lang="en-US" sz="3200" dirty="0">
              <a:solidFill>
                <a:schemeClr val="tx1">
                  <a:lumMod val="95000"/>
                  <a:lumOff val="5000"/>
                </a:schemeClr>
              </a:solidFill>
            </a:endParaRPr>
          </a:p>
        </p:txBody>
      </p:sp>
      <p:sp>
        <p:nvSpPr>
          <p:cNvPr id="2" name="Rectangle 1"/>
          <p:cNvSpPr/>
          <p:nvPr/>
        </p:nvSpPr>
        <p:spPr>
          <a:xfrm>
            <a:off x="-9945" y="1492460"/>
            <a:ext cx="9144000" cy="4247317"/>
          </a:xfrm>
          <a:prstGeom prst="rect">
            <a:avLst/>
          </a:prstGeom>
        </p:spPr>
        <p:txBody>
          <a:bodyPr wrap="square">
            <a:spAutoFit/>
          </a:bodyPr>
          <a:lstStyle/>
          <a:p>
            <a:r>
              <a:rPr lang="en-IE" dirty="0"/>
              <a:t>Father John has been out of ministry for 5 years.  As the new Bishop you have been asked by him to review his case as he would like to return to ministry.</a:t>
            </a:r>
          </a:p>
          <a:p>
            <a:r>
              <a:rPr lang="en-IE" dirty="0"/>
              <a:t> </a:t>
            </a:r>
          </a:p>
          <a:p>
            <a:r>
              <a:rPr lang="en-IE" b="1" dirty="0"/>
              <a:t>Background</a:t>
            </a:r>
            <a:endParaRPr lang="en-IE" dirty="0"/>
          </a:p>
          <a:p>
            <a:r>
              <a:rPr lang="en-IE" dirty="0"/>
              <a:t>In 2011 an allegation that Father John abused Clare in 1980 – she was aged 13 at the time of the alleged abuse.  The abuse consisted of kissing her on the mouth when he was drunk; it is alleged to have happened on several occasions.  Clare did not wish to pursue a criminal investigation.</a:t>
            </a:r>
          </a:p>
          <a:p>
            <a:r>
              <a:rPr lang="en-IE" dirty="0"/>
              <a:t>Father John was a heavy drinker at the time, but has been dry for 20 years.  He doesn’t remember whether it happened or not.</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John is aged 67; there have been no other allegations against him</a:t>
            </a:r>
          </a:p>
        </p:txBody>
      </p:sp>
    </p:spTree>
    <p:extLst>
      <p:ext uri="{BB962C8B-B14F-4D97-AF65-F5344CB8AC3E}">
        <p14:creationId xmlns:p14="http://schemas.microsoft.com/office/powerpoint/2010/main" val="1911894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408453"/>
            <a:ext cx="1919115" cy="1077218"/>
          </a:xfrm>
          <a:prstGeom prst="rect">
            <a:avLst/>
          </a:prstGeom>
          <a:noFill/>
        </p:spPr>
        <p:txBody>
          <a:bodyPr wrap="none" rtlCol="0">
            <a:spAutoFit/>
          </a:bodyPr>
          <a:lstStyle/>
          <a:p>
            <a:r>
              <a:rPr lang="en-US" sz="3200" dirty="0">
                <a:solidFill>
                  <a:schemeClr val="tx1">
                    <a:lumMod val="95000"/>
                    <a:lumOff val="5000"/>
                  </a:schemeClr>
                </a:solidFill>
              </a:rPr>
              <a:t>Scenario 2</a:t>
            </a:r>
          </a:p>
          <a:p>
            <a:endParaRPr lang="en-US" sz="3200" dirty="0">
              <a:solidFill>
                <a:schemeClr val="tx1">
                  <a:lumMod val="95000"/>
                  <a:lumOff val="5000"/>
                </a:schemeClr>
              </a:solidFill>
            </a:endParaRPr>
          </a:p>
        </p:txBody>
      </p:sp>
      <p:sp>
        <p:nvSpPr>
          <p:cNvPr id="3" name="Rectangle 2"/>
          <p:cNvSpPr/>
          <p:nvPr/>
        </p:nvSpPr>
        <p:spPr>
          <a:xfrm>
            <a:off x="0" y="1700808"/>
            <a:ext cx="9144000" cy="3139321"/>
          </a:xfrm>
          <a:prstGeom prst="rect">
            <a:avLst/>
          </a:prstGeom>
        </p:spPr>
        <p:txBody>
          <a:bodyPr wrap="square">
            <a:spAutoFit/>
          </a:bodyPr>
          <a:lstStyle/>
          <a:p>
            <a:r>
              <a:rPr lang="en-IE" dirty="0"/>
              <a:t>Fr Michael was removed from ministry following an allegation, that was made against him  that he touched the privates of a 16 year male old in a swimming pool 10 years previous. Fr Michael admitted to a number of adult male relationships but claims he is now celibate and has been for the past 5 years. He states that the incident with the 16 year old may have happened but he mistook him for an 18 year old.</a:t>
            </a:r>
          </a:p>
          <a:p>
            <a:r>
              <a:rPr lang="en-IE" dirty="0"/>
              <a:t> </a:t>
            </a:r>
          </a:p>
          <a:p>
            <a:r>
              <a:rPr lang="en-IE" b="1" dirty="0"/>
              <a:t>Preliminary investigation</a:t>
            </a:r>
            <a:endParaRPr lang="en-IE" dirty="0"/>
          </a:p>
          <a:p>
            <a:r>
              <a:rPr lang="en-IE" dirty="0"/>
              <a:t>The preliminary investigation has concluded that it is probable that the incidents happened</a:t>
            </a:r>
          </a:p>
          <a:p>
            <a:r>
              <a:rPr lang="en-IE" dirty="0"/>
              <a:t> </a:t>
            </a:r>
          </a:p>
          <a:p>
            <a:r>
              <a:rPr lang="en-IE" b="1" dirty="0"/>
              <a:t>Other Information</a:t>
            </a:r>
            <a:endParaRPr lang="en-IE" dirty="0"/>
          </a:p>
          <a:p>
            <a:r>
              <a:rPr lang="en-IE" dirty="0"/>
              <a:t>Fr Michael is aged 57; there have been no other allegations against him</a:t>
            </a:r>
          </a:p>
        </p:txBody>
      </p:sp>
    </p:spTree>
    <p:extLst>
      <p:ext uri="{BB962C8B-B14F-4D97-AF65-F5344CB8AC3E}">
        <p14:creationId xmlns:p14="http://schemas.microsoft.com/office/powerpoint/2010/main" val="2039164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404664"/>
            <a:ext cx="8640960" cy="6048672"/>
          </a:xfrm>
          <a:prstGeom prst="rect">
            <a:avLst/>
          </a:prstGeom>
        </p:spPr>
      </p:pic>
    </p:spTree>
    <p:extLst>
      <p:ext uri="{BB962C8B-B14F-4D97-AF65-F5344CB8AC3E}">
        <p14:creationId xmlns:p14="http://schemas.microsoft.com/office/powerpoint/2010/main" val="1597832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88224" y="415242"/>
            <a:ext cx="1919115" cy="1077218"/>
          </a:xfrm>
          <a:prstGeom prst="rect">
            <a:avLst/>
          </a:prstGeom>
          <a:noFill/>
        </p:spPr>
        <p:txBody>
          <a:bodyPr wrap="none" rtlCol="0">
            <a:spAutoFit/>
          </a:bodyPr>
          <a:lstStyle/>
          <a:p>
            <a:r>
              <a:rPr lang="en-US" sz="3200" dirty="0">
                <a:solidFill>
                  <a:schemeClr val="tx1">
                    <a:lumMod val="95000"/>
                    <a:lumOff val="5000"/>
                  </a:schemeClr>
                </a:solidFill>
              </a:rPr>
              <a:t>Scenario 3</a:t>
            </a:r>
          </a:p>
          <a:p>
            <a:endParaRPr lang="en-US" sz="3200" dirty="0">
              <a:solidFill>
                <a:schemeClr val="tx1">
                  <a:lumMod val="95000"/>
                  <a:lumOff val="5000"/>
                </a:schemeClr>
              </a:solidFill>
            </a:endParaRPr>
          </a:p>
        </p:txBody>
      </p:sp>
      <p:sp>
        <p:nvSpPr>
          <p:cNvPr id="2" name="Rectangle 1"/>
          <p:cNvSpPr/>
          <p:nvPr/>
        </p:nvSpPr>
        <p:spPr>
          <a:xfrm>
            <a:off x="107504" y="1582341"/>
            <a:ext cx="8928992" cy="2862322"/>
          </a:xfrm>
          <a:prstGeom prst="rect">
            <a:avLst/>
          </a:prstGeom>
        </p:spPr>
        <p:txBody>
          <a:bodyPr wrap="square">
            <a:spAutoFit/>
          </a:bodyPr>
          <a:lstStyle/>
          <a:p>
            <a:r>
              <a:rPr lang="en-IE" dirty="0"/>
              <a:t>Fr Jack admitted that when he was 27 he had a sexual relationship with a 16 year old girl.  You have removed him from ministry. </a:t>
            </a:r>
          </a:p>
          <a:p>
            <a:endParaRPr lang="en-IE" dirty="0"/>
          </a:p>
          <a:p>
            <a:r>
              <a:rPr lang="en-IE" dirty="0"/>
              <a:t>The girl in question has not pursued a criminal investigation.</a:t>
            </a:r>
          </a:p>
          <a:p>
            <a:r>
              <a:rPr lang="en-IE" dirty="0"/>
              <a:t> </a:t>
            </a:r>
          </a:p>
          <a:p>
            <a:r>
              <a:rPr lang="en-IE" b="1" dirty="0"/>
              <a:t>Preliminary investigation</a:t>
            </a:r>
            <a:endParaRPr lang="en-IE" dirty="0"/>
          </a:p>
          <a:p>
            <a:r>
              <a:rPr lang="en-IE" dirty="0"/>
              <a:t>The preliminary investigation has concluded that the relationship took place.</a:t>
            </a:r>
          </a:p>
          <a:p>
            <a:r>
              <a:rPr lang="en-IE" dirty="0"/>
              <a:t> </a:t>
            </a:r>
          </a:p>
          <a:p>
            <a:r>
              <a:rPr lang="en-IE" b="1" dirty="0"/>
              <a:t>Other Information</a:t>
            </a:r>
            <a:endParaRPr lang="en-IE" dirty="0"/>
          </a:p>
          <a:p>
            <a:r>
              <a:rPr lang="en-IE" dirty="0"/>
              <a:t>Fr Jack is aged 50; there have been no other allegations against him</a:t>
            </a:r>
          </a:p>
        </p:txBody>
      </p:sp>
    </p:spTree>
    <p:extLst>
      <p:ext uri="{BB962C8B-B14F-4D97-AF65-F5344CB8AC3E}">
        <p14:creationId xmlns:p14="http://schemas.microsoft.com/office/powerpoint/2010/main" val="18739032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89918" y="332656"/>
            <a:ext cx="2564163" cy="584775"/>
          </a:xfrm>
          <a:prstGeom prst="rect">
            <a:avLst/>
          </a:prstGeom>
          <a:noFill/>
        </p:spPr>
        <p:txBody>
          <a:bodyPr wrap="none" rtlCol="0">
            <a:spAutoFit/>
          </a:bodyPr>
          <a:lstStyle/>
          <a:p>
            <a:r>
              <a:rPr lang="en-US" sz="3200" dirty="0">
                <a:solidFill>
                  <a:schemeClr val="tx1">
                    <a:lumMod val="95000"/>
                    <a:lumOff val="5000"/>
                  </a:schemeClr>
                </a:solidFill>
              </a:rPr>
              <a:t>Accountability</a:t>
            </a:r>
          </a:p>
        </p:txBody>
      </p:sp>
      <p:sp>
        <p:nvSpPr>
          <p:cNvPr id="3" name="TextBox 2">
            <a:extLst>
              <a:ext uri="{FF2B5EF4-FFF2-40B4-BE49-F238E27FC236}">
                <a16:creationId xmlns="" xmlns:a16="http://schemas.microsoft.com/office/drawing/2014/main" id="{F39DA024-F7B1-3F4F-AC7A-35C4AE0C4047}"/>
              </a:ext>
            </a:extLst>
          </p:cNvPr>
          <p:cNvSpPr txBox="1"/>
          <p:nvPr/>
        </p:nvSpPr>
        <p:spPr>
          <a:xfrm>
            <a:off x="395536" y="2090172"/>
            <a:ext cx="7848872" cy="2677656"/>
          </a:xfrm>
          <a:prstGeom prst="rect">
            <a:avLst/>
          </a:prstGeom>
          <a:noFill/>
        </p:spPr>
        <p:txBody>
          <a:bodyPr wrap="square" rtlCol="0">
            <a:spAutoFit/>
          </a:bodyPr>
          <a:lstStyle/>
          <a:p>
            <a:pPr marL="457200" lvl="0" indent="-457200">
              <a:buFont typeface="Arial" panose="020B0604020202020204" pitchFamily="34" charset="0"/>
              <a:buChar char="•"/>
            </a:pPr>
            <a:r>
              <a:rPr lang="en-GB" sz="2800" dirty="0"/>
              <a:t>Abuse of a child by a Church authority</a:t>
            </a:r>
          </a:p>
          <a:p>
            <a:pPr marL="457200" lvl="0" indent="-457200">
              <a:buFont typeface="Arial" panose="020B0604020202020204" pitchFamily="34" charset="0"/>
              <a:buChar char="•"/>
            </a:pPr>
            <a:r>
              <a:rPr lang="en-GB" sz="2800" dirty="0"/>
              <a:t>Failure to protect a child</a:t>
            </a:r>
          </a:p>
          <a:p>
            <a:pPr marL="457200" lvl="0" indent="-457200">
              <a:buFont typeface="Arial" panose="020B0604020202020204" pitchFamily="34" charset="0"/>
              <a:buChar char="•"/>
            </a:pPr>
            <a:r>
              <a:rPr lang="en-GB" sz="2800" dirty="0"/>
              <a:t>Failure to offer direction, guidance to his clergy and lay faithful</a:t>
            </a:r>
          </a:p>
          <a:p>
            <a:pPr marL="457200" lvl="0" indent="-457200">
              <a:buFont typeface="Arial" panose="020B0604020202020204" pitchFamily="34" charset="0"/>
              <a:buChar char="•"/>
            </a:pPr>
            <a:r>
              <a:rPr lang="en-GB" sz="2800" dirty="0"/>
              <a:t>Failure to respond appropriately to the needs of complainants and  respondents</a:t>
            </a:r>
          </a:p>
        </p:txBody>
      </p:sp>
    </p:spTree>
    <p:extLst>
      <p:ext uri="{BB962C8B-B14F-4D97-AF65-F5344CB8AC3E}">
        <p14:creationId xmlns:p14="http://schemas.microsoft.com/office/powerpoint/2010/main" val="224613326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332656"/>
            <a:ext cx="6649577" cy="584775"/>
          </a:xfrm>
          <a:prstGeom prst="rect">
            <a:avLst/>
          </a:prstGeom>
          <a:noFill/>
        </p:spPr>
        <p:txBody>
          <a:bodyPr wrap="none" rtlCol="0">
            <a:spAutoFit/>
          </a:bodyPr>
          <a:lstStyle/>
          <a:p>
            <a:pPr lvl="0"/>
            <a:r>
              <a:rPr lang="en-GB" sz="3200" b="1" dirty="0"/>
              <a:t>Abuse of a child by a Church authority</a:t>
            </a:r>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395536" y="2090172"/>
            <a:ext cx="7848872" cy="1077218"/>
          </a:xfrm>
          <a:prstGeom prst="rect">
            <a:avLst/>
          </a:prstGeom>
          <a:noFill/>
        </p:spPr>
        <p:txBody>
          <a:bodyPr wrap="square" rtlCol="0">
            <a:spAutoFit/>
          </a:bodyPr>
          <a:lstStyle/>
          <a:p>
            <a:pPr lvl="0" algn="ctr"/>
            <a:r>
              <a:rPr lang="en-GB" sz="3200" dirty="0"/>
              <a:t>Normal processes are followed in line with canon 1717 and Canon 695</a:t>
            </a:r>
          </a:p>
        </p:txBody>
      </p:sp>
    </p:spTree>
    <p:extLst>
      <p:ext uri="{BB962C8B-B14F-4D97-AF65-F5344CB8AC3E}">
        <p14:creationId xmlns:p14="http://schemas.microsoft.com/office/powerpoint/2010/main" val="2114370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9476" y="428179"/>
            <a:ext cx="4320991" cy="1077218"/>
          </a:xfrm>
          <a:prstGeom prst="rect">
            <a:avLst/>
          </a:prstGeom>
          <a:noFill/>
        </p:spPr>
        <p:txBody>
          <a:bodyPr wrap="none" rtlCol="0">
            <a:spAutoFit/>
          </a:bodyPr>
          <a:lstStyle/>
          <a:p>
            <a:pPr algn="ctr"/>
            <a:r>
              <a:rPr lang="en-GB" sz="3200" b="1" dirty="0"/>
              <a:t>Failure to protect a child</a:t>
            </a:r>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647563" y="1772816"/>
            <a:ext cx="7848872" cy="3785652"/>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Need clarity on what constitutes a failure on the part of a Church authority– some examples include – </a:t>
            </a:r>
          </a:p>
          <a:p>
            <a:pPr marL="800100" lvl="1" indent="-342900">
              <a:buFont typeface="Arial" panose="020B0604020202020204" pitchFamily="34" charset="0"/>
              <a:buChar char="•"/>
            </a:pPr>
            <a:r>
              <a:rPr lang="en-GB" sz="2400" dirty="0"/>
              <a:t>failure to report; </a:t>
            </a:r>
          </a:p>
          <a:p>
            <a:pPr marL="800100" lvl="1" indent="-342900">
              <a:buFont typeface="Arial" panose="020B0604020202020204" pitchFamily="34" charset="0"/>
              <a:buChar char="•"/>
            </a:pPr>
            <a:r>
              <a:rPr lang="en-GB" sz="2400" dirty="0"/>
              <a:t>failure to conduct necessary inquiries; </a:t>
            </a:r>
          </a:p>
          <a:p>
            <a:pPr marL="800100" lvl="1" indent="-342900">
              <a:buFont typeface="Arial" panose="020B0604020202020204" pitchFamily="34" charset="0"/>
              <a:buChar char="•"/>
            </a:pPr>
            <a:r>
              <a:rPr lang="en-GB" sz="2400" dirty="0"/>
              <a:t>ignoring risk; </a:t>
            </a:r>
          </a:p>
          <a:p>
            <a:pPr marL="800100" lvl="1" indent="-342900">
              <a:buFont typeface="Arial" panose="020B0604020202020204" pitchFamily="34" charset="0"/>
              <a:buChar char="•"/>
            </a:pPr>
            <a:r>
              <a:rPr lang="en-GB" sz="2400" dirty="0"/>
              <a:t>moving priests/religious which all amounts to “Reckless endangerment of children”.  </a:t>
            </a:r>
          </a:p>
          <a:p>
            <a:pPr marL="342900" lvl="0" indent="-342900">
              <a:buFont typeface="Arial" panose="020B0604020202020204" pitchFamily="34" charset="0"/>
              <a:buChar char="•"/>
            </a:pPr>
            <a:r>
              <a:rPr lang="en-GB" sz="2400" dirty="0"/>
              <a:t>In Ireland (and other countries – Australia) if proven this is prosecutable under civil law.  </a:t>
            </a:r>
          </a:p>
          <a:p>
            <a:pPr marL="342900" lvl="0" indent="-342900">
              <a:buFont typeface="Arial" panose="020B0604020202020204" pitchFamily="34" charset="0"/>
              <a:buChar char="•"/>
            </a:pPr>
            <a:r>
              <a:rPr lang="en-GB" sz="2400" dirty="0"/>
              <a:t>There does not appear to be any sanctions in canon law.</a:t>
            </a:r>
          </a:p>
        </p:txBody>
      </p:sp>
    </p:spTree>
    <p:extLst>
      <p:ext uri="{BB962C8B-B14F-4D97-AF65-F5344CB8AC3E}">
        <p14:creationId xmlns:p14="http://schemas.microsoft.com/office/powerpoint/2010/main" val="8538672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724635" cy="2554545"/>
          </a:xfrm>
          <a:prstGeom prst="rect">
            <a:avLst/>
          </a:prstGeom>
          <a:noFill/>
        </p:spPr>
        <p:txBody>
          <a:bodyPr wrap="square" rtlCol="0">
            <a:spAutoFit/>
          </a:bodyPr>
          <a:lstStyle/>
          <a:p>
            <a:pPr algn="ctr"/>
            <a:r>
              <a:rPr lang="en-GB" sz="3200" b="1" dirty="0"/>
              <a:t>Accountability to clerics, religious and others (offering direction).</a:t>
            </a:r>
            <a:endParaRPr lang="en-GB" sz="3200" dirty="0"/>
          </a:p>
          <a:p>
            <a:pPr algn="ctr"/>
            <a:endParaRPr lang="en-GB" sz="3200" b="1" dirty="0"/>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647562" y="1772816"/>
            <a:ext cx="8244917" cy="5078313"/>
          </a:xfrm>
          <a:prstGeom prst="rect">
            <a:avLst/>
          </a:prstGeom>
          <a:noFill/>
        </p:spPr>
        <p:txBody>
          <a:bodyPr wrap="square" rtlCol="0">
            <a:spAutoFit/>
          </a:bodyPr>
          <a:lstStyle/>
          <a:p>
            <a:pPr marL="285750" lvl="0" indent="-285750">
              <a:buFont typeface="Arial" panose="020B0604020202020204" pitchFamily="34" charset="0"/>
              <a:buChar char="•"/>
            </a:pPr>
            <a:r>
              <a:rPr lang="en-GB" sz="2000" dirty="0"/>
              <a:t>All Church authorities should attend governance training which sets out their obligations to support and assist priests  and church personnel in safeguarding </a:t>
            </a:r>
          </a:p>
          <a:p>
            <a:pPr marL="285750" lvl="0" indent="-285750">
              <a:buFont typeface="Arial" panose="020B0604020202020204" pitchFamily="34" charset="0"/>
              <a:buChar char="•"/>
            </a:pPr>
            <a:r>
              <a:rPr lang="en-GB" sz="2000" dirty="0"/>
              <a:t>Bishops’ Conference and AMRI should provide clarity and support with difficult issues such as seal of confession </a:t>
            </a:r>
          </a:p>
          <a:p>
            <a:pPr marL="285750" lvl="0" indent="-285750">
              <a:buFont typeface="Arial" panose="020B0604020202020204" pitchFamily="34" charset="0"/>
              <a:buChar char="•"/>
            </a:pPr>
            <a:r>
              <a:rPr lang="en-GB" sz="2000" dirty="0"/>
              <a:t>There should be international agreements around movement of priests/religious and asking for </a:t>
            </a:r>
            <a:r>
              <a:rPr lang="en-GB" sz="2000" dirty="0" err="1"/>
              <a:t>celebrets</a:t>
            </a:r>
            <a:r>
              <a:rPr lang="en-GB" sz="2000" dirty="0"/>
              <a:t> and letters of good standing</a:t>
            </a:r>
          </a:p>
          <a:p>
            <a:pPr marL="285750" lvl="0" indent="-285750">
              <a:buFont typeface="Arial" panose="020B0604020202020204" pitchFamily="34" charset="0"/>
              <a:buChar char="•"/>
            </a:pPr>
            <a:r>
              <a:rPr lang="en-GB" sz="2000" dirty="0"/>
              <a:t>Church authorities should on a regular basis hold “listening “ meetings to hear the views of the lay faithful on safeguarding matters and report on these</a:t>
            </a:r>
          </a:p>
          <a:p>
            <a:pPr marL="285750" lvl="0" indent="-285750">
              <a:buFont typeface="Arial" panose="020B0604020202020204" pitchFamily="34" charset="0"/>
              <a:buChar char="•"/>
            </a:pPr>
            <a:r>
              <a:rPr lang="en-GB" sz="2000" dirty="0"/>
              <a:t>Church authorities should produce a pastoral letter at Safeguarding Sundays setting out their work on child safeguarding</a:t>
            </a:r>
            <a:r>
              <a:rPr lang="en-GB" sz="2000" b="1" dirty="0"/>
              <a:t> </a:t>
            </a:r>
          </a:p>
          <a:p>
            <a:pPr marL="285750" indent="-285750">
              <a:buFont typeface="Arial" panose="020B0604020202020204" pitchFamily="34" charset="0"/>
              <a:buChar char="•"/>
            </a:pPr>
            <a:r>
              <a:rPr lang="en-GB" sz="2000" dirty="0"/>
              <a:t>Crisis management and serious incident reviews, so that learning from past mistakes can take place.  Annual reports should reflect this process</a:t>
            </a:r>
          </a:p>
          <a:p>
            <a:pPr marL="285750" lvl="0" indent="-285750">
              <a:buFont typeface="Arial" panose="020B0604020202020204" pitchFamily="34" charset="0"/>
              <a:buChar char="•"/>
            </a:pPr>
            <a:endParaRPr lang="en-GB" sz="2000" dirty="0"/>
          </a:p>
          <a:p>
            <a:pPr marL="342900" lvl="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047372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3728" y="188640"/>
            <a:ext cx="5724635" cy="1077218"/>
          </a:xfrm>
          <a:prstGeom prst="rect">
            <a:avLst/>
          </a:prstGeom>
          <a:noFill/>
        </p:spPr>
        <p:txBody>
          <a:bodyPr wrap="square" rtlCol="0">
            <a:spAutoFit/>
          </a:bodyPr>
          <a:lstStyle/>
          <a:p>
            <a:pPr algn="ctr"/>
            <a:r>
              <a:rPr lang="en-GB" sz="3200" b="1" dirty="0"/>
              <a:t>Complainants and Respondents</a:t>
            </a:r>
          </a:p>
          <a:p>
            <a:pPr lvl="0"/>
            <a:endParaRPr lang="en-GB" sz="3200" b="1" dirty="0"/>
          </a:p>
        </p:txBody>
      </p:sp>
      <p:sp>
        <p:nvSpPr>
          <p:cNvPr id="2" name="Rectangle 1"/>
          <p:cNvSpPr/>
          <p:nvPr/>
        </p:nvSpPr>
        <p:spPr>
          <a:xfrm>
            <a:off x="107503" y="1997839"/>
            <a:ext cx="8928992" cy="646331"/>
          </a:xfrm>
          <a:prstGeom prst="rect">
            <a:avLst/>
          </a:prstGeom>
        </p:spPr>
        <p:txBody>
          <a:bodyPr wrap="square">
            <a:spAutoFit/>
          </a:bodyPr>
          <a:lstStyle/>
          <a:p>
            <a:pPr algn="ctr"/>
            <a:endParaRPr lang="en-IE" sz="3600" dirty="0"/>
          </a:p>
        </p:txBody>
      </p:sp>
      <p:sp>
        <p:nvSpPr>
          <p:cNvPr id="3" name="TextBox 2">
            <a:extLst>
              <a:ext uri="{FF2B5EF4-FFF2-40B4-BE49-F238E27FC236}">
                <a16:creationId xmlns="" xmlns:a16="http://schemas.microsoft.com/office/drawing/2014/main" id="{F39DA024-F7B1-3F4F-AC7A-35C4AE0C4047}"/>
              </a:ext>
            </a:extLst>
          </p:cNvPr>
          <p:cNvSpPr txBox="1"/>
          <p:nvPr/>
        </p:nvSpPr>
        <p:spPr>
          <a:xfrm>
            <a:off x="647562" y="1772816"/>
            <a:ext cx="8244917" cy="2616101"/>
          </a:xfrm>
          <a:prstGeom prst="rect">
            <a:avLst/>
          </a:prstGeom>
          <a:noFill/>
        </p:spPr>
        <p:txBody>
          <a:bodyPr wrap="square" rtlCol="0">
            <a:spAutoFit/>
          </a:bodyPr>
          <a:lstStyle/>
          <a:p>
            <a:pPr marL="285750" lvl="0" indent="-285750">
              <a:buFont typeface="Arial" panose="020B0604020202020204" pitchFamily="34" charset="0"/>
              <a:buChar char="•"/>
            </a:pPr>
            <a:r>
              <a:rPr lang="en-GB" sz="2800" dirty="0"/>
              <a:t>Church authorities should hold “listening” meetings with complainants</a:t>
            </a:r>
          </a:p>
          <a:p>
            <a:pPr marL="285750" lvl="0" indent="-285750">
              <a:buFont typeface="Arial" panose="020B0604020202020204" pitchFamily="34" charset="0"/>
              <a:buChar char="•"/>
            </a:pPr>
            <a:r>
              <a:rPr lang="en-GB" sz="2800" dirty="0"/>
              <a:t>Church authorities should meet respondents to ensure their pastoral needs are met and risk to children is managed</a:t>
            </a:r>
          </a:p>
          <a:p>
            <a:pPr marL="342900" lvl="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359499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4296" y="2636912"/>
            <a:ext cx="4531625" cy="1077218"/>
          </a:xfrm>
          <a:prstGeom prst="rect">
            <a:avLst/>
          </a:prstGeom>
          <a:noFill/>
        </p:spPr>
        <p:txBody>
          <a:bodyPr wrap="none" rtlCol="0">
            <a:spAutoFit/>
          </a:bodyPr>
          <a:lstStyle/>
          <a:p>
            <a:pPr algn="ctr"/>
            <a:r>
              <a:rPr lang="en-US" sz="3200" b="1" dirty="0">
                <a:solidFill>
                  <a:schemeClr val="tx1">
                    <a:lumMod val="95000"/>
                    <a:lumOff val="5000"/>
                  </a:schemeClr>
                </a:solidFill>
              </a:rPr>
              <a:t>Questions and Evaluation</a:t>
            </a:r>
          </a:p>
          <a:p>
            <a:endParaRPr lang="en-US" sz="3200" dirty="0">
              <a:solidFill>
                <a:schemeClr val="tx1">
                  <a:lumMod val="95000"/>
                  <a:lumOff val="5000"/>
                </a:schemeClr>
              </a:solidFill>
            </a:endParaRPr>
          </a:p>
        </p:txBody>
      </p:sp>
    </p:spTree>
    <p:extLst>
      <p:ext uri="{BB962C8B-B14F-4D97-AF65-F5344CB8AC3E}">
        <p14:creationId xmlns:p14="http://schemas.microsoft.com/office/powerpoint/2010/main" val="209197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492896"/>
            <a:ext cx="8208912" cy="3416320"/>
          </a:xfrm>
          <a:prstGeom prst="rect">
            <a:avLst/>
          </a:prstGeom>
        </p:spPr>
        <p:txBody>
          <a:bodyPr wrap="square">
            <a:spAutoFit/>
          </a:bodyPr>
          <a:lstStyle/>
          <a:p>
            <a:r>
              <a:rPr lang="en-GB" sz="2400" dirty="0"/>
              <a:t>To be responsible for all safeguarding practices by: </a:t>
            </a:r>
          </a:p>
          <a:p>
            <a:endParaRPr lang="en-GB" sz="2400" dirty="0"/>
          </a:p>
          <a:p>
            <a:r>
              <a:rPr lang="en-GB" sz="2400" dirty="0"/>
              <a:t>•	Ensuring that the appropriate child safeguarding 	structures and personnel 	are in place; </a:t>
            </a:r>
          </a:p>
          <a:p>
            <a:r>
              <a:rPr lang="en-GB" sz="2400" dirty="0"/>
              <a:t>•	Liaising with the Holy See, as appropriate. If the Church body 	is a religious order or congregation, this is done through 	the superior general; </a:t>
            </a:r>
          </a:p>
          <a:p>
            <a:r>
              <a:rPr lang="en-GB" sz="2400" dirty="0"/>
              <a:t>•	Ensuring compliance with canon and civil law; </a:t>
            </a:r>
          </a:p>
          <a:p>
            <a:r>
              <a:rPr lang="en-GB" sz="2400" dirty="0"/>
              <a:t>•	Upholding the seven standards in practice and behaviour.</a:t>
            </a:r>
          </a:p>
        </p:txBody>
      </p:sp>
      <p:sp>
        <p:nvSpPr>
          <p:cNvPr id="4" name="TextBox 3"/>
          <p:cNvSpPr txBox="1"/>
          <p:nvPr/>
        </p:nvSpPr>
        <p:spPr>
          <a:xfrm>
            <a:off x="415190" y="1556792"/>
            <a:ext cx="7206952" cy="584775"/>
          </a:xfrm>
          <a:prstGeom prst="rect">
            <a:avLst/>
          </a:prstGeom>
          <a:noFill/>
        </p:spPr>
        <p:txBody>
          <a:bodyPr wrap="square" rtlCol="0">
            <a:spAutoFit/>
          </a:bodyPr>
          <a:lstStyle/>
          <a:p>
            <a:r>
              <a:rPr lang="en-US" sz="3200" b="1" dirty="0">
                <a:solidFill>
                  <a:srgbClr val="0B5323"/>
                </a:solidFill>
              </a:rPr>
              <a:t>Role of the Church Authority</a:t>
            </a:r>
          </a:p>
        </p:txBody>
      </p:sp>
    </p:spTree>
    <p:extLst>
      <p:ext uri="{BB962C8B-B14F-4D97-AF65-F5344CB8AC3E}">
        <p14:creationId xmlns:p14="http://schemas.microsoft.com/office/powerpoint/2010/main" val="1957266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780928"/>
            <a:ext cx="7206952" cy="1569660"/>
          </a:xfrm>
          <a:prstGeom prst="rect">
            <a:avLst/>
          </a:prstGeom>
          <a:noFill/>
        </p:spPr>
        <p:txBody>
          <a:bodyPr wrap="square" rtlCol="0">
            <a:spAutoFit/>
          </a:bodyPr>
          <a:lstStyle/>
          <a:p>
            <a:pPr algn="ctr"/>
            <a:r>
              <a:rPr lang="en-US" sz="3200" b="1" dirty="0">
                <a:solidFill>
                  <a:srgbClr val="0B5323"/>
                </a:solidFill>
              </a:rPr>
              <a:t>Bullet Point 1 and 4- Upholding the Standards and ensuring the safeguarding </a:t>
            </a:r>
            <a:r>
              <a:rPr lang="en-US" sz="3200" b="1" dirty="0" smtClean="0">
                <a:solidFill>
                  <a:srgbClr val="0B5323"/>
                </a:solidFill>
              </a:rPr>
              <a:t>structure </a:t>
            </a:r>
            <a:r>
              <a:rPr lang="en-US" sz="3200" b="1" dirty="0">
                <a:solidFill>
                  <a:srgbClr val="0B5323"/>
                </a:solidFill>
              </a:rPr>
              <a:t>is in place</a:t>
            </a:r>
          </a:p>
        </p:txBody>
      </p:sp>
    </p:spTree>
    <p:extLst>
      <p:ext uri="{BB962C8B-B14F-4D97-AF65-F5344CB8AC3E}">
        <p14:creationId xmlns:p14="http://schemas.microsoft.com/office/powerpoint/2010/main" val="506040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1740" y="476672"/>
            <a:ext cx="7120407" cy="584775"/>
          </a:xfrm>
          <a:prstGeom prst="rect">
            <a:avLst/>
          </a:prstGeom>
          <a:noFill/>
        </p:spPr>
        <p:txBody>
          <a:bodyPr wrap="square" rtlCol="0">
            <a:spAutoFit/>
          </a:bodyPr>
          <a:lstStyle/>
          <a:p>
            <a:pPr algn="ctr"/>
            <a:r>
              <a:rPr lang="en-IE" sz="3200" b="1" dirty="0">
                <a:solidFill>
                  <a:srgbClr val="0070C0"/>
                </a:solidFill>
              </a:rPr>
              <a:t>  </a:t>
            </a:r>
            <a:r>
              <a:rPr lang="en-IE" sz="3200" b="1" dirty="0">
                <a:solidFill>
                  <a:srgbClr val="0B5323"/>
                </a:solidFill>
              </a:rPr>
              <a:t>Terminology, Website and App</a:t>
            </a:r>
            <a:endParaRPr lang="en-IE" b="1" dirty="0">
              <a:solidFill>
                <a:srgbClr val="0B5323"/>
              </a:solidFill>
            </a:endParaRPr>
          </a:p>
        </p:txBody>
      </p:sp>
      <p:sp>
        <p:nvSpPr>
          <p:cNvPr id="5" name="Rectangle 4"/>
          <p:cNvSpPr/>
          <p:nvPr/>
        </p:nvSpPr>
        <p:spPr>
          <a:xfrm>
            <a:off x="899592" y="2190203"/>
            <a:ext cx="7704856" cy="3970318"/>
          </a:xfrm>
          <a:prstGeom prst="rect">
            <a:avLst/>
          </a:prstGeom>
        </p:spPr>
        <p:txBody>
          <a:bodyPr wrap="square">
            <a:spAutoFit/>
          </a:bodyPr>
          <a:lstStyle/>
          <a:p>
            <a:pPr marL="342900" indent="-342900">
              <a:buAutoNum type="arabicPeriod"/>
            </a:pPr>
            <a:r>
              <a:rPr lang="en-US" b="1" dirty="0">
                <a:solidFill>
                  <a:srgbClr val="0B5323"/>
                </a:solidFill>
              </a:rPr>
              <a:t>Policy </a:t>
            </a:r>
            <a:r>
              <a:rPr lang="en-US" dirty="0"/>
              <a:t>is pages 8-12 </a:t>
            </a:r>
          </a:p>
          <a:p>
            <a:pPr marL="342900" indent="-342900">
              <a:buAutoNum type="arabicPeriod"/>
            </a:pPr>
            <a:r>
              <a:rPr lang="en-US" b="1" dirty="0">
                <a:solidFill>
                  <a:srgbClr val="0B5323"/>
                </a:solidFill>
              </a:rPr>
              <a:t>Policy Statement </a:t>
            </a:r>
            <a:r>
              <a:rPr lang="en-US" dirty="0"/>
              <a:t>is the first two paragraphs of page 8.  The wording of these paragraphs cannot be changed or adapted in any way.</a:t>
            </a:r>
          </a:p>
          <a:p>
            <a:pPr marL="342900" indent="-342900">
              <a:buAutoNum type="arabicPeriod"/>
            </a:pPr>
            <a:r>
              <a:rPr lang="en-US" b="1" dirty="0">
                <a:solidFill>
                  <a:srgbClr val="0B5323"/>
                </a:solidFill>
              </a:rPr>
              <a:t>Standards</a:t>
            </a:r>
            <a:r>
              <a:rPr lang="en-US" dirty="0"/>
              <a:t> are set out on page 13</a:t>
            </a:r>
          </a:p>
          <a:p>
            <a:pPr marL="342900" indent="-342900">
              <a:buAutoNum type="arabicPeriod"/>
            </a:pPr>
            <a:r>
              <a:rPr lang="en-US" b="1" dirty="0">
                <a:solidFill>
                  <a:srgbClr val="0B5323"/>
                </a:solidFill>
              </a:rPr>
              <a:t>Indicators</a:t>
            </a:r>
            <a:r>
              <a:rPr lang="en-US" dirty="0"/>
              <a:t> are the standards broken down and are grouped into 3 categories:</a:t>
            </a:r>
          </a:p>
          <a:p>
            <a:pPr marL="800100" lvl="1" indent="-342900">
              <a:buAutoNum type="arabicPeriod"/>
            </a:pPr>
            <a:r>
              <a:rPr lang="en-US" dirty="0"/>
              <a:t>Ministry with children (Table 1) page 16</a:t>
            </a:r>
          </a:p>
          <a:p>
            <a:pPr marL="800100" lvl="1" indent="-342900">
              <a:buAutoNum type="arabicPeriod"/>
            </a:pPr>
            <a:r>
              <a:rPr lang="en-US" dirty="0"/>
              <a:t>Those with no ministry with children but are managing cases (Table 2) page 18</a:t>
            </a:r>
          </a:p>
          <a:p>
            <a:pPr marL="800100" lvl="1" indent="-342900">
              <a:buAutoNum type="arabicPeriod"/>
            </a:pPr>
            <a:r>
              <a:rPr lang="en-US" dirty="0"/>
              <a:t>Those with no ministry with children (Table 3) page 20</a:t>
            </a:r>
          </a:p>
          <a:p>
            <a:pPr marL="342900" indent="-342900">
              <a:buAutoNum type="arabicPeriod"/>
            </a:pPr>
            <a:r>
              <a:rPr lang="en-US" b="1" dirty="0">
                <a:solidFill>
                  <a:srgbClr val="0B5323"/>
                </a:solidFill>
              </a:rPr>
              <a:t>Procedures </a:t>
            </a:r>
            <a:r>
              <a:rPr lang="en-US" dirty="0"/>
              <a:t>are the written documents you need to help assist with practice to live out the indicators of the standards.  The guidance can help you to do this, if you need it.</a:t>
            </a:r>
          </a:p>
          <a:p>
            <a:pPr marL="342900" indent="-342900">
              <a:buAutoNum type="arabicPeriod"/>
            </a:pPr>
            <a:r>
              <a:rPr lang="en-US" b="1" dirty="0">
                <a:solidFill>
                  <a:srgbClr val="0B5323"/>
                </a:solidFill>
              </a:rPr>
              <a:t>Guidance </a:t>
            </a:r>
            <a:r>
              <a:rPr lang="en-US" dirty="0"/>
              <a:t>is support for all aspects of safeguarding children and is there to assist if necessary</a:t>
            </a:r>
            <a:endParaRPr lang="en-US" b="1" dirty="0">
              <a:solidFill>
                <a:srgbClr val="0B5323"/>
              </a:solidFill>
            </a:endParaRPr>
          </a:p>
        </p:txBody>
      </p:sp>
      <p:sp>
        <p:nvSpPr>
          <p:cNvPr id="6" name="Rectangle 5"/>
          <p:cNvSpPr/>
          <p:nvPr/>
        </p:nvSpPr>
        <p:spPr>
          <a:xfrm>
            <a:off x="1051992" y="1510201"/>
            <a:ext cx="7704856" cy="646331"/>
          </a:xfrm>
          <a:prstGeom prst="rect">
            <a:avLst/>
          </a:prstGeom>
        </p:spPr>
        <p:txBody>
          <a:bodyPr wrap="square">
            <a:spAutoFit/>
          </a:bodyPr>
          <a:lstStyle/>
          <a:p>
            <a:r>
              <a:rPr lang="en-US" dirty="0"/>
              <a:t>Terminology used throughout this presentation and where it can be found in the Policy and Standards document</a:t>
            </a:r>
          </a:p>
        </p:txBody>
      </p:sp>
    </p:spTree>
    <p:extLst>
      <p:ext uri="{BB962C8B-B14F-4D97-AF65-F5344CB8AC3E}">
        <p14:creationId xmlns:p14="http://schemas.microsoft.com/office/powerpoint/2010/main" val="147649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496944" cy="3231654"/>
          </a:xfrm>
          <a:prstGeom prst="rect">
            <a:avLst/>
          </a:prstGeom>
          <a:noFill/>
        </p:spPr>
        <p:txBody>
          <a:bodyPr wrap="square" rtlCol="0">
            <a:spAutoFit/>
          </a:bodyPr>
          <a:lstStyle/>
          <a:p>
            <a:r>
              <a:rPr lang="en-IE" sz="2400" b="1" dirty="0">
                <a:solidFill>
                  <a:srgbClr val="0B5323"/>
                </a:solidFill>
              </a:rPr>
              <a:t>Ministry with Children</a:t>
            </a:r>
          </a:p>
          <a:p>
            <a:endParaRPr lang="en-IE" b="1" dirty="0"/>
          </a:p>
          <a:p>
            <a:pPr marL="285750" indent="-285750">
              <a:buFont typeface="Arial" panose="020B0604020202020204" pitchFamily="34" charset="0"/>
              <a:buChar char="•"/>
            </a:pPr>
            <a:r>
              <a:rPr lang="en-IE" dirty="0"/>
              <a:t>Any work or service undertaken by Church Personnel with children, which is under the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Any work with children undertaken by Church personnel (lay, vowed and ordained) within Church property, which is under their authority of their Church body;</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All priests in active ministry under the authority of their Church body are to be considered as having ministry with children.</a:t>
            </a:r>
          </a:p>
          <a:p>
            <a:pPr marL="285750" indent="-285750">
              <a:buFont typeface="Arial" panose="020B0604020202020204" pitchFamily="34" charset="0"/>
              <a:buChar char="•"/>
            </a:pPr>
            <a:endParaRPr lang="en-IE" b="1" dirty="0"/>
          </a:p>
        </p:txBody>
      </p:sp>
    </p:spTree>
    <p:extLst>
      <p:ext uri="{BB962C8B-B14F-4D97-AF65-F5344CB8AC3E}">
        <p14:creationId xmlns:p14="http://schemas.microsoft.com/office/powerpoint/2010/main" val="739659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1185</TotalTime>
  <Words>2744</Words>
  <Application>Microsoft Office PowerPoint</Application>
  <PresentationFormat>On-screen Show (4:3)</PresentationFormat>
  <Paragraphs>364</Paragraphs>
  <Slides>56</Slides>
  <Notes>39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Survivors Ask For </vt:lpstr>
      <vt:lpstr>DO’s</vt:lpstr>
      <vt:lpstr>DO’s</vt:lpstr>
      <vt:lpstr>Don’ts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Otis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Gunning</dc:creator>
  <cp:lastModifiedBy>Niall Moore</cp:lastModifiedBy>
  <cp:revision>210</cp:revision>
  <cp:lastPrinted>2019-02-15T14:44:28Z</cp:lastPrinted>
  <dcterms:created xsi:type="dcterms:W3CDTF">2011-12-09T20:21:14Z</dcterms:created>
  <dcterms:modified xsi:type="dcterms:W3CDTF">2019-02-27T15:14:00Z</dcterms:modified>
</cp:coreProperties>
</file>