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31"/>
  </p:notesMasterIdLst>
  <p:sldIdLst>
    <p:sldId id="483" r:id="rId2"/>
    <p:sldId id="484" r:id="rId3"/>
    <p:sldId id="485" r:id="rId4"/>
    <p:sldId id="486" r:id="rId5"/>
    <p:sldId id="487" r:id="rId6"/>
    <p:sldId id="488" r:id="rId7"/>
    <p:sldId id="489" r:id="rId8"/>
    <p:sldId id="293" r:id="rId9"/>
    <p:sldId id="294" r:id="rId10"/>
    <p:sldId id="295" r:id="rId11"/>
    <p:sldId id="296" r:id="rId12"/>
    <p:sldId id="297" r:id="rId13"/>
    <p:sldId id="298" r:id="rId14"/>
    <p:sldId id="365" r:id="rId15"/>
    <p:sldId id="479" r:id="rId16"/>
    <p:sldId id="480" r:id="rId17"/>
    <p:sldId id="468" r:id="rId18"/>
    <p:sldId id="470" r:id="rId19"/>
    <p:sldId id="471" r:id="rId20"/>
    <p:sldId id="472" r:id="rId21"/>
    <p:sldId id="477" r:id="rId22"/>
    <p:sldId id="478" r:id="rId23"/>
    <p:sldId id="481" r:id="rId24"/>
    <p:sldId id="482" r:id="rId25"/>
    <p:sldId id="469" r:id="rId26"/>
    <p:sldId id="475" r:id="rId27"/>
    <p:sldId id="476" r:id="rId28"/>
    <p:sldId id="395" r:id="rId29"/>
    <p:sldId id="490"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124" d="100"/>
          <a:sy n="124" d="100"/>
        </p:scale>
        <p:origin x="816" y="128"/>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5/25/18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3869B18-4382-4193-8CE6-CC1B8F54F69A}" type="slidenum">
              <a:rPr lang="en-IE" smtClean="0"/>
              <a:t>6</a:t>
            </a:fld>
            <a:endParaRPr lang="en-IE" dirty="0"/>
          </a:p>
        </p:txBody>
      </p:sp>
    </p:spTree>
    <p:extLst>
      <p:ext uri="{BB962C8B-B14F-4D97-AF65-F5344CB8AC3E}">
        <p14:creationId xmlns:p14="http://schemas.microsoft.com/office/powerpoint/2010/main" val="3770572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27</a:t>
            </a:fld>
            <a:endParaRPr lang="en-IE" dirty="0"/>
          </a:p>
        </p:txBody>
      </p:sp>
    </p:spTree>
    <p:extLst>
      <p:ext uri="{BB962C8B-B14F-4D97-AF65-F5344CB8AC3E}">
        <p14:creationId xmlns:p14="http://schemas.microsoft.com/office/powerpoint/2010/main" val="3938298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28</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42DFE88-94E1-4163-B2CF-A1B1299076D8}" type="slidenum">
              <a:rPr lang="en-IE" smtClean="0"/>
              <a:t>14</a:t>
            </a:fld>
            <a:endParaRPr lang="en-IE" dirty="0"/>
          </a:p>
        </p:txBody>
      </p:sp>
    </p:spTree>
    <p:extLst>
      <p:ext uri="{BB962C8B-B14F-4D97-AF65-F5344CB8AC3E}">
        <p14:creationId xmlns:p14="http://schemas.microsoft.com/office/powerpoint/2010/main" val="540999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16</a:t>
            </a:fld>
            <a:endParaRPr lang="en-IE" dirty="0"/>
          </a:p>
        </p:txBody>
      </p:sp>
    </p:spTree>
    <p:extLst>
      <p:ext uri="{BB962C8B-B14F-4D97-AF65-F5344CB8AC3E}">
        <p14:creationId xmlns:p14="http://schemas.microsoft.com/office/powerpoint/2010/main" val="3938298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18</a:t>
            </a:fld>
            <a:endParaRPr lang="en-IE" dirty="0"/>
          </a:p>
        </p:txBody>
      </p:sp>
    </p:spTree>
    <p:extLst>
      <p:ext uri="{BB962C8B-B14F-4D97-AF65-F5344CB8AC3E}">
        <p14:creationId xmlns:p14="http://schemas.microsoft.com/office/powerpoint/2010/main" val="2481803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19</a:t>
            </a:fld>
            <a:endParaRPr lang="en-IE" dirty="0"/>
          </a:p>
        </p:txBody>
      </p:sp>
    </p:spTree>
    <p:extLst>
      <p:ext uri="{BB962C8B-B14F-4D97-AF65-F5344CB8AC3E}">
        <p14:creationId xmlns:p14="http://schemas.microsoft.com/office/powerpoint/2010/main" val="4201566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20</a:t>
            </a:fld>
            <a:endParaRPr lang="en-IE" dirty="0"/>
          </a:p>
        </p:txBody>
      </p:sp>
    </p:spTree>
    <p:extLst>
      <p:ext uri="{BB962C8B-B14F-4D97-AF65-F5344CB8AC3E}">
        <p14:creationId xmlns:p14="http://schemas.microsoft.com/office/powerpoint/2010/main" val="3521055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22</a:t>
            </a:fld>
            <a:endParaRPr lang="en-IE" dirty="0"/>
          </a:p>
        </p:txBody>
      </p:sp>
    </p:spTree>
    <p:extLst>
      <p:ext uri="{BB962C8B-B14F-4D97-AF65-F5344CB8AC3E}">
        <p14:creationId xmlns:p14="http://schemas.microsoft.com/office/powerpoint/2010/main" val="3889429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3869B18-4382-4193-8CE6-CC1B8F54F69A}" type="slidenum">
              <a:rPr lang="en-IE" smtClean="0"/>
              <a:t>25</a:t>
            </a:fld>
            <a:endParaRPr lang="en-IE" dirty="0"/>
          </a:p>
        </p:txBody>
      </p:sp>
    </p:spTree>
    <p:extLst>
      <p:ext uri="{BB962C8B-B14F-4D97-AF65-F5344CB8AC3E}">
        <p14:creationId xmlns:p14="http://schemas.microsoft.com/office/powerpoint/2010/main" val="3320821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26</a:t>
            </a:fld>
            <a:endParaRPr lang="en-IE" dirty="0"/>
          </a:p>
        </p:txBody>
      </p:sp>
    </p:spTree>
    <p:extLst>
      <p:ext uri="{BB962C8B-B14F-4D97-AF65-F5344CB8AC3E}">
        <p14:creationId xmlns:p14="http://schemas.microsoft.com/office/powerpoint/2010/main" val="2808778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938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55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DAE5B1-DEFF-B141-AD2E-40A9F47ACD95}"/>
              </a:ext>
            </a:extLst>
          </p:cNvPr>
          <p:cNvSpPr/>
          <p:nvPr userDrawn="1"/>
        </p:nvSpPr>
        <p:spPr>
          <a:xfrm>
            <a:off x="74613" y="87313"/>
            <a:ext cx="8994775" cy="128587"/>
          </a:xfrm>
          <a:prstGeom prst="rect">
            <a:avLst/>
          </a:prstGeom>
          <a:solidFill>
            <a:srgbClr val="D8204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350"/>
          </a:p>
        </p:txBody>
      </p:sp>
      <p:sp>
        <p:nvSpPr>
          <p:cNvPr id="5" name="Rectangle 4">
            <a:extLst>
              <a:ext uri="{FF2B5EF4-FFF2-40B4-BE49-F238E27FC236}">
                <a16:creationId xmlns:a16="http://schemas.microsoft.com/office/drawing/2014/main" id="{D4000E49-5F73-204A-91D6-4C3B0F9E5DA6}"/>
              </a:ext>
            </a:extLst>
          </p:cNvPr>
          <p:cNvSpPr/>
          <p:nvPr userDrawn="1"/>
        </p:nvSpPr>
        <p:spPr>
          <a:xfrm>
            <a:off x="74613" y="6657975"/>
            <a:ext cx="8994775" cy="127000"/>
          </a:xfrm>
          <a:prstGeom prst="rect">
            <a:avLst/>
          </a:prstGeom>
          <a:solidFill>
            <a:srgbClr val="D8204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350"/>
          </a:p>
        </p:txBody>
      </p:sp>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85694777-43FB-C841-AC9D-5B577A3E4F5D}"/>
              </a:ext>
            </a:extLst>
          </p:cNvPr>
          <p:cNvSpPr>
            <a:spLocks noGrp="1"/>
          </p:cNvSpPr>
          <p:nvPr>
            <p:ph type="dt" sz="half" idx="10"/>
          </p:nvPr>
        </p:nvSpPr>
        <p:spPr>
          <a:xfrm>
            <a:off x="628650" y="6356350"/>
            <a:ext cx="2057400" cy="365125"/>
          </a:xfrm>
          <a:prstGeom prst="rect">
            <a:avLst/>
          </a:prstGeom>
        </p:spPr>
        <p:txBody>
          <a:bodyPr/>
          <a:lstStyle>
            <a:lvl1pPr eaLnBrk="1" fontAlgn="auto" hangingPunct="1">
              <a:spcBef>
                <a:spcPts val="0"/>
              </a:spcBef>
              <a:spcAft>
                <a:spcPts val="0"/>
              </a:spcAft>
              <a:defRPr>
                <a:latin typeface="+mn-lt"/>
              </a:defRPr>
            </a:lvl1pPr>
          </a:lstStyle>
          <a:p>
            <a:pPr>
              <a:defRPr/>
            </a:pPr>
            <a:fld id="{73072FBF-3703-AC43-8CCC-AD087D9D01D6}" type="datetimeFigureOut">
              <a:rPr lang="en-US"/>
              <a:pPr>
                <a:defRPr/>
              </a:pPr>
              <a:t>5/25/18</a:t>
            </a:fld>
            <a:endParaRPr lang="en-US"/>
          </a:p>
        </p:txBody>
      </p:sp>
      <p:sp>
        <p:nvSpPr>
          <p:cNvPr id="7" name="Footer Placeholder 4">
            <a:extLst>
              <a:ext uri="{FF2B5EF4-FFF2-40B4-BE49-F238E27FC236}">
                <a16:creationId xmlns:a16="http://schemas.microsoft.com/office/drawing/2014/main" id="{DE251129-A664-F243-ADAB-B25A789928FA}"/>
              </a:ext>
            </a:extLst>
          </p:cNvPr>
          <p:cNvSpPr>
            <a:spLocks noGrp="1"/>
          </p:cNvSpPr>
          <p:nvPr>
            <p:ph type="ftr" sz="quarter" idx="11"/>
          </p:nvPr>
        </p:nvSpPr>
        <p:spPr>
          <a:xfrm>
            <a:off x="3028950" y="6356350"/>
            <a:ext cx="30861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8" name="Slide Number Placeholder 5">
            <a:extLst>
              <a:ext uri="{FF2B5EF4-FFF2-40B4-BE49-F238E27FC236}">
                <a16:creationId xmlns:a16="http://schemas.microsoft.com/office/drawing/2014/main" id="{CA80AB28-50FC-E945-99A2-1B070A40DE83}"/>
              </a:ext>
            </a:extLst>
          </p:cNvPr>
          <p:cNvSpPr>
            <a:spLocks noGrp="1"/>
          </p:cNvSpPr>
          <p:nvPr>
            <p:ph type="sldNum" sz="quarter" idx="12"/>
          </p:nvPr>
        </p:nvSpPr>
        <p:spPr>
          <a:xfrm>
            <a:off x="6457950" y="6356350"/>
            <a:ext cx="2057400" cy="365125"/>
          </a:xfrm>
          <a:prstGeom prst="rect">
            <a:avLst/>
          </a:prstGeom>
        </p:spPr>
        <p:txBody>
          <a:bodyPr/>
          <a:lstStyle>
            <a:lvl1pPr eaLnBrk="1" fontAlgn="auto" hangingPunct="1">
              <a:spcBef>
                <a:spcPts val="0"/>
              </a:spcBef>
              <a:spcAft>
                <a:spcPts val="0"/>
              </a:spcAft>
              <a:defRPr>
                <a:latin typeface="+mn-lt"/>
              </a:defRPr>
            </a:lvl1pPr>
          </a:lstStyle>
          <a:p>
            <a:pPr>
              <a:defRPr/>
            </a:pPr>
            <a:fld id="{25AD3966-16E0-FB46-828E-B7EBD0D5737E}" type="slidenum">
              <a:rPr lang="en-US"/>
              <a:pPr>
                <a:defRPr/>
              </a:pPr>
              <a:t>‹#›</a:t>
            </a:fld>
            <a:endParaRPr lang="en-US"/>
          </a:p>
        </p:txBody>
      </p:sp>
    </p:spTree>
    <p:extLst>
      <p:ext uri="{BB962C8B-B14F-4D97-AF65-F5344CB8AC3E}">
        <p14:creationId xmlns:p14="http://schemas.microsoft.com/office/powerpoint/2010/main" val="2545889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5D0BF52-7C0D-BD43-AE6D-DCB90CDD4503}"/>
              </a:ext>
            </a:extLst>
          </p:cNvPr>
          <p:cNvSpPr/>
          <p:nvPr userDrawn="1"/>
        </p:nvSpPr>
        <p:spPr>
          <a:xfrm>
            <a:off x="74613" y="87313"/>
            <a:ext cx="8994775" cy="128587"/>
          </a:xfrm>
          <a:prstGeom prst="rect">
            <a:avLst/>
          </a:prstGeom>
          <a:solidFill>
            <a:srgbClr val="C521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350"/>
          </a:p>
        </p:txBody>
      </p:sp>
      <p:sp>
        <p:nvSpPr>
          <p:cNvPr id="6" name="Rectangle 5">
            <a:extLst>
              <a:ext uri="{FF2B5EF4-FFF2-40B4-BE49-F238E27FC236}">
                <a16:creationId xmlns:a16="http://schemas.microsoft.com/office/drawing/2014/main" id="{AD91EEFD-4ACA-3C4B-9E28-282AFBD18C2C}"/>
              </a:ext>
            </a:extLst>
          </p:cNvPr>
          <p:cNvSpPr/>
          <p:nvPr userDrawn="1"/>
        </p:nvSpPr>
        <p:spPr>
          <a:xfrm>
            <a:off x="74613" y="6657975"/>
            <a:ext cx="8994775" cy="127000"/>
          </a:xfrm>
          <a:prstGeom prst="rect">
            <a:avLst/>
          </a:prstGeom>
          <a:solidFill>
            <a:srgbClr val="C521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350"/>
          </a:p>
        </p:txBody>
      </p:sp>
      <p:pic>
        <p:nvPicPr>
          <p:cNvPr id="1028" name="Picture 6">
            <a:extLst>
              <a:ext uri="{FF2B5EF4-FFF2-40B4-BE49-F238E27FC236}">
                <a16:creationId xmlns:a16="http://schemas.microsoft.com/office/drawing/2014/main" id="{DA1DFD52-7C6A-1543-84F5-8C8CAD377B22}"/>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7">
            <a:extLst>
              <a:ext uri="{FF2B5EF4-FFF2-40B4-BE49-F238E27FC236}">
                <a16:creationId xmlns:a16="http://schemas.microsoft.com/office/drawing/2014/main" id="{42367A8C-D919-5D48-8329-9E579D39BDC6}"/>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468591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charset="0"/>
        </a:defRPr>
      </a:lvl2pPr>
      <a:lvl3pPr algn="ctr" defTabSz="457200" rtl="0" eaLnBrk="0" fontAlgn="base" hangingPunct="0">
        <a:spcBef>
          <a:spcPct val="0"/>
        </a:spcBef>
        <a:spcAft>
          <a:spcPct val="0"/>
        </a:spcAft>
        <a:defRPr sz="4400">
          <a:solidFill>
            <a:schemeClr val="tx1"/>
          </a:solidFill>
          <a:latin typeface="Calibri" charset="0"/>
        </a:defRPr>
      </a:lvl3pPr>
      <a:lvl4pPr algn="ctr" defTabSz="457200" rtl="0" eaLnBrk="0" fontAlgn="base" hangingPunct="0">
        <a:spcBef>
          <a:spcPct val="0"/>
        </a:spcBef>
        <a:spcAft>
          <a:spcPct val="0"/>
        </a:spcAft>
        <a:defRPr sz="4400">
          <a:solidFill>
            <a:schemeClr val="tx1"/>
          </a:solidFill>
          <a:latin typeface="Calibri" charset="0"/>
        </a:defRPr>
      </a:lvl4pPr>
      <a:lvl5pPr algn="ctr" defTabSz="457200" rtl="0" eaLnBrk="0" fontAlgn="base" hangingPunct="0">
        <a:spcBef>
          <a:spcPct val="0"/>
        </a:spcBef>
        <a:spcAft>
          <a:spcPct val="0"/>
        </a:spcAft>
        <a:defRPr sz="4400">
          <a:solidFill>
            <a:schemeClr val="tx1"/>
          </a:solidFill>
          <a:latin typeface="Calibri" charset="0"/>
        </a:defRPr>
      </a:lvl5pPr>
      <a:lvl6pPr marL="457200" algn="ctr" defTabSz="457200" rtl="0" fontAlgn="base">
        <a:spcBef>
          <a:spcPct val="0"/>
        </a:spcBef>
        <a:spcAft>
          <a:spcPct val="0"/>
        </a:spcAft>
        <a:defRPr sz="4400">
          <a:solidFill>
            <a:schemeClr val="tx1"/>
          </a:solidFill>
          <a:latin typeface="Calibri" charset="0"/>
        </a:defRPr>
      </a:lvl6pPr>
      <a:lvl7pPr marL="914400" algn="ctr" defTabSz="457200" rtl="0" fontAlgn="base">
        <a:spcBef>
          <a:spcPct val="0"/>
        </a:spcBef>
        <a:spcAft>
          <a:spcPct val="0"/>
        </a:spcAft>
        <a:defRPr sz="4400">
          <a:solidFill>
            <a:schemeClr val="tx1"/>
          </a:solidFill>
          <a:latin typeface="Calibri" charset="0"/>
        </a:defRPr>
      </a:lvl7pPr>
      <a:lvl8pPr marL="1371600" algn="ctr" defTabSz="457200" rtl="0" fontAlgn="base">
        <a:spcBef>
          <a:spcPct val="0"/>
        </a:spcBef>
        <a:spcAft>
          <a:spcPct val="0"/>
        </a:spcAft>
        <a:defRPr sz="4400">
          <a:solidFill>
            <a:schemeClr val="tx1"/>
          </a:solidFill>
          <a:latin typeface="Calibri" charset="0"/>
        </a:defRPr>
      </a:lvl8pPr>
      <a:lvl9pPr marL="1828800" algn="ctr" defTabSz="457200" rtl="0" fontAlgn="base">
        <a:spcBef>
          <a:spcPct val="0"/>
        </a:spcBef>
        <a:spcAft>
          <a:spcPct val="0"/>
        </a:spcAft>
        <a:defRPr sz="4400">
          <a:solidFill>
            <a:schemeClr val="tx1"/>
          </a:solidFill>
          <a:latin typeface="Calibri"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p:txBody>
          <a:bodyPr/>
          <a:lstStyle/>
          <a:p>
            <a:r>
              <a:rPr lang="en-GB" dirty="0"/>
              <a:t>Trainers Update</a:t>
            </a:r>
          </a:p>
        </p:txBody>
      </p:sp>
      <p:sp>
        <p:nvSpPr>
          <p:cNvPr id="3" name="Subtitle 2">
            <a:extLst>
              <a:ext uri="{FF2B5EF4-FFF2-40B4-BE49-F238E27FC236}">
                <a16:creationId xmlns:a16="http://schemas.microsoft.com/office/drawing/2014/main" id="{3B1A10ED-ED2E-9347-A34E-F030D9905EDD}"/>
              </a:ext>
            </a:extLst>
          </p:cNvPr>
          <p:cNvSpPr>
            <a:spLocks noGrp="1"/>
          </p:cNvSpPr>
          <p:nvPr>
            <p:ph type="subTitle" idx="1"/>
          </p:nvPr>
        </p:nvSpPr>
        <p:spPr/>
        <p:txBody>
          <a:bodyPr/>
          <a:lstStyle/>
          <a:p>
            <a:r>
              <a:rPr lang="en-GB" dirty="0"/>
              <a:t>26</a:t>
            </a:r>
            <a:r>
              <a:rPr lang="en-GB" baseline="30000" dirty="0"/>
              <a:t>th</a:t>
            </a:r>
            <a:r>
              <a:rPr lang="en-GB" dirty="0"/>
              <a:t> May 2018</a:t>
            </a:r>
          </a:p>
        </p:txBody>
      </p:sp>
    </p:spTree>
    <p:extLst>
      <p:ext uri="{BB962C8B-B14F-4D97-AF65-F5344CB8AC3E}">
        <p14:creationId xmlns:p14="http://schemas.microsoft.com/office/powerpoint/2010/main" val="84011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ubtitle 3">
            <a:extLst>
              <a:ext uri="{FF2B5EF4-FFF2-40B4-BE49-F238E27FC236}">
                <a16:creationId xmlns:a16="http://schemas.microsoft.com/office/drawing/2014/main" id="{5E65578A-1D12-1E40-BEAA-77B46F20A7A1}"/>
              </a:ext>
            </a:extLst>
          </p:cNvPr>
          <p:cNvSpPr txBox="1">
            <a:spLocks noGrp="1"/>
          </p:cNvSpPr>
          <p:nvPr>
            <p:ph type="subTitle" idx="1"/>
          </p:nvPr>
        </p:nvSpPr>
        <p:spPr bwMode="auto">
          <a:xfrm>
            <a:off x="3478213" y="2857500"/>
            <a:ext cx="2289175" cy="858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eaLnBrk="1" hangingPunct="1"/>
            <a:r>
              <a:rPr lang="en-US" altLang="en-US">
                <a:solidFill>
                  <a:srgbClr val="0B5323"/>
                </a:solidFill>
                <a:latin typeface="Arial" panose="020B0604020202020204" pitchFamily="34" charset="0"/>
                <a:cs typeface="Arial" panose="020B0604020202020204" pitchFamily="34" charset="0"/>
              </a:rPr>
              <a:t>Group Contract</a:t>
            </a:r>
          </a:p>
          <a:p>
            <a:pPr eaLnBrk="1" hangingPunct="1"/>
            <a:endParaRPr lang="en-US" altLang="en-US">
              <a:solidFill>
                <a:srgbClr val="0B5323"/>
              </a:solidFill>
            </a:endParaRPr>
          </a:p>
        </p:txBody>
      </p:sp>
    </p:spTree>
    <p:extLst>
      <p:ext uri="{BB962C8B-B14F-4D97-AF65-F5344CB8AC3E}">
        <p14:creationId xmlns:p14="http://schemas.microsoft.com/office/powerpoint/2010/main" val="249045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a:extLst>
              <a:ext uri="{FF2B5EF4-FFF2-40B4-BE49-F238E27FC236}">
                <a16:creationId xmlns:a16="http://schemas.microsoft.com/office/drawing/2014/main" id="{AB46C3F3-8232-6B46-BD6F-9CEA088D9A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476250"/>
            <a:ext cx="5026025" cy="601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9158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56D2A8AE-E004-7840-AFA8-3D214A546786}"/>
              </a:ext>
            </a:extLst>
          </p:cNvPr>
          <p:cNvSpPr>
            <a:spLocks noGrp="1"/>
          </p:cNvSpPr>
          <p:nvPr>
            <p:ph type="ctrTitle"/>
          </p:nvPr>
        </p:nvSpPr>
        <p:spPr bwMode="auto">
          <a:xfrm>
            <a:off x="306388" y="2225675"/>
            <a:ext cx="8543925" cy="63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200" b="1">
                <a:solidFill>
                  <a:srgbClr val="0B5323"/>
                </a:solidFill>
                <a:latin typeface="Arial" panose="020B0604020202020204" pitchFamily="34" charset="0"/>
                <a:cs typeface="Arial" panose="020B0604020202020204" pitchFamily="34" charset="0"/>
              </a:rPr>
              <a:t>What is the National Board for Safeguarding Children in the Catholic Church in Ireland?</a:t>
            </a:r>
            <a:endParaRPr lang="en-GB" altLang="en-US" sz="3200" b="1">
              <a:latin typeface="Arial" panose="020B0604020202020204" pitchFamily="34" charset="0"/>
              <a:cs typeface="Arial" panose="020B0604020202020204" pitchFamily="34" charset="0"/>
            </a:endParaRPr>
          </a:p>
        </p:txBody>
      </p:sp>
      <p:sp>
        <p:nvSpPr>
          <p:cNvPr id="11266" name="Subtitle 3">
            <a:extLst>
              <a:ext uri="{FF2B5EF4-FFF2-40B4-BE49-F238E27FC236}">
                <a16:creationId xmlns:a16="http://schemas.microsoft.com/office/drawing/2014/main" id="{954EB782-A8AD-9E47-856E-1B48B3929A5A}"/>
              </a:ext>
            </a:extLst>
          </p:cNvPr>
          <p:cNvSpPr txBox="1">
            <a:spLocks noGrp="1"/>
          </p:cNvSpPr>
          <p:nvPr>
            <p:ph type="subTitle" idx="1"/>
          </p:nvPr>
        </p:nvSpPr>
        <p:spPr bwMode="auto">
          <a:xfrm>
            <a:off x="306388" y="3100388"/>
            <a:ext cx="8243887" cy="2528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l" eaLnBrk="1" hangingPunct="1"/>
            <a:r>
              <a:rPr lang="en-GB" altLang="en-US">
                <a:latin typeface="Arial" panose="020B0604020202020204" pitchFamily="34" charset="0"/>
                <a:cs typeface="Arial" panose="020B0604020202020204" pitchFamily="34" charset="0"/>
              </a:rPr>
              <a:t>The NBSCCCI is a company limited by guarantee funded by the following two bodies:</a:t>
            </a:r>
          </a:p>
          <a:p>
            <a:pPr marL="557213" lvl="1" indent="-214313" algn="l" eaLnBrk="1" hangingPunct="1">
              <a:buFont typeface="Arial" panose="020B0604020202020204" pitchFamily="34" charset="0"/>
              <a:buChar char="•"/>
            </a:pPr>
            <a:r>
              <a:rPr lang="en-GB" altLang="en-US" sz="2400">
                <a:latin typeface="Arial" panose="020B0604020202020204" pitchFamily="34" charset="0"/>
                <a:cs typeface="Arial" panose="020B0604020202020204" pitchFamily="34" charset="0"/>
              </a:rPr>
              <a:t>Irish Catholic Bishops’ Conference</a:t>
            </a:r>
          </a:p>
          <a:p>
            <a:pPr marL="557213" lvl="1" indent="-214313" algn="l" eaLnBrk="1" hangingPunct="1">
              <a:buFont typeface="Arial" panose="020B0604020202020204" pitchFamily="34" charset="0"/>
              <a:buChar char="•"/>
            </a:pPr>
            <a:r>
              <a:rPr lang="en-GB" altLang="en-US" sz="2400">
                <a:latin typeface="Arial" panose="020B0604020202020204" pitchFamily="34" charset="0"/>
                <a:cs typeface="Arial" panose="020B0604020202020204" pitchFamily="34" charset="0"/>
              </a:rPr>
              <a:t>Association of Leaders of Missionaries and Religious of Ireland (AMRI)</a:t>
            </a:r>
          </a:p>
          <a:p>
            <a:pPr algn="l" eaLnBrk="1" hangingPunct="1"/>
            <a:endParaRPr lang="en-US" altLang="en-US">
              <a:solidFill>
                <a:srgbClr val="0B5323"/>
              </a:solidFill>
            </a:endParaRPr>
          </a:p>
        </p:txBody>
      </p:sp>
    </p:spTree>
    <p:extLst>
      <p:ext uri="{BB962C8B-B14F-4D97-AF65-F5344CB8AC3E}">
        <p14:creationId xmlns:p14="http://schemas.microsoft.com/office/powerpoint/2010/main" val="3024469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412C317F-A663-BA4B-9237-213E17FC5ADB}"/>
              </a:ext>
            </a:extLst>
          </p:cNvPr>
          <p:cNvSpPr>
            <a:spLocks noGrp="1"/>
          </p:cNvSpPr>
          <p:nvPr>
            <p:ph type="ctrTitle"/>
          </p:nvPr>
        </p:nvSpPr>
        <p:spPr bwMode="auto">
          <a:xfrm>
            <a:off x="331788" y="1670050"/>
            <a:ext cx="8543925" cy="630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br>
              <a:rPr lang="en-US" altLang="en-US" sz="3200">
                <a:solidFill>
                  <a:srgbClr val="0B5323"/>
                </a:solidFill>
              </a:rPr>
            </a:br>
            <a:r>
              <a:rPr lang="en-US" altLang="en-US" sz="3200" b="1">
                <a:solidFill>
                  <a:srgbClr val="0B5323"/>
                </a:solidFill>
                <a:latin typeface="Arial" panose="020B0604020202020204" pitchFamily="34" charset="0"/>
                <a:cs typeface="Arial" panose="020B0604020202020204" pitchFamily="34" charset="0"/>
              </a:rPr>
              <a:t>What does the NBSCCCI do?</a:t>
            </a:r>
            <a:endParaRPr lang="en-GB" altLang="en-US" sz="3200" b="1">
              <a:latin typeface="Arial" panose="020B0604020202020204" pitchFamily="34" charset="0"/>
              <a:cs typeface="Arial" panose="020B0604020202020204" pitchFamily="34" charset="0"/>
            </a:endParaRPr>
          </a:p>
        </p:txBody>
      </p:sp>
      <p:sp>
        <p:nvSpPr>
          <p:cNvPr id="12290" name="Subtitle 3">
            <a:extLst>
              <a:ext uri="{FF2B5EF4-FFF2-40B4-BE49-F238E27FC236}">
                <a16:creationId xmlns:a16="http://schemas.microsoft.com/office/drawing/2014/main" id="{4B1EC557-1816-FC4C-894E-E434FAE888D3}"/>
              </a:ext>
            </a:extLst>
          </p:cNvPr>
          <p:cNvSpPr txBox="1">
            <a:spLocks noGrp="1"/>
          </p:cNvSpPr>
          <p:nvPr>
            <p:ph type="subTitle" idx="1"/>
          </p:nvPr>
        </p:nvSpPr>
        <p:spPr bwMode="auto">
          <a:xfrm>
            <a:off x="503238" y="2425700"/>
            <a:ext cx="8201025" cy="3195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342900" indent="-342900" algn="l" eaLnBrk="1" hangingPunct="1">
              <a:buFont typeface="Arial" panose="020B0604020202020204" pitchFamily="34" charset="0"/>
              <a:buChar char="•"/>
            </a:pPr>
            <a:r>
              <a:rPr lang="en-IE" altLang="en-US">
                <a:latin typeface="Arial" panose="020B0604020202020204" pitchFamily="34" charset="0"/>
                <a:cs typeface="Arial" panose="020B0604020202020204" pitchFamily="34" charset="0"/>
              </a:rPr>
              <a:t>It offers advice and support on all aspects of child safeguarding and case management within the Catholic Church in Ireland</a:t>
            </a:r>
          </a:p>
          <a:p>
            <a:pPr marL="342900" indent="-342900" algn="l" eaLnBrk="1" hangingPunct="1">
              <a:buFont typeface="Arial" panose="020B0604020202020204" pitchFamily="34" charset="0"/>
              <a:buChar char="•"/>
            </a:pPr>
            <a:r>
              <a:rPr lang="en-IE" altLang="en-US">
                <a:latin typeface="Arial" panose="020B0604020202020204" pitchFamily="34" charset="0"/>
                <a:cs typeface="Arial" panose="020B0604020202020204" pitchFamily="34" charset="0"/>
              </a:rPr>
              <a:t>It assists with the development of policy, procedures and practice on all aspects of child safeguarding within the Catholic Church in Ireland</a:t>
            </a:r>
          </a:p>
          <a:p>
            <a:pPr marL="342900" indent="-342900" algn="l" eaLnBrk="1" hangingPunct="1">
              <a:buFont typeface="Arial" panose="020B0604020202020204" pitchFamily="34" charset="0"/>
              <a:buChar char="•"/>
            </a:pPr>
            <a:r>
              <a:rPr lang="en-IE" altLang="en-US">
                <a:latin typeface="Arial" panose="020B0604020202020204" pitchFamily="34" charset="0"/>
                <a:cs typeface="Arial" panose="020B0604020202020204" pitchFamily="34" charset="0"/>
              </a:rPr>
              <a:t>It monitors child safeguarding practice of constituent members within the Catholic Church in Ireland</a:t>
            </a:r>
          </a:p>
        </p:txBody>
      </p:sp>
    </p:spTree>
    <p:extLst>
      <p:ext uri="{BB962C8B-B14F-4D97-AF65-F5344CB8AC3E}">
        <p14:creationId xmlns:p14="http://schemas.microsoft.com/office/powerpoint/2010/main" val="242000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835021"/>
            <a:ext cx="4416594" cy="646331"/>
          </a:xfrm>
          <a:prstGeom prst="rect">
            <a:avLst/>
          </a:prstGeom>
          <a:noFill/>
        </p:spPr>
        <p:txBody>
          <a:bodyPr wrap="none" rtlCol="0">
            <a:spAutoFit/>
          </a:bodyPr>
          <a:lstStyle/>
          <a:p>
            <a:r>
              <a:rPr lang="en-US" sz="3600" dirty="0">
                <a:solidFill>
                  <a:srgbClr val="0B5323"/>
                </a:solidFill>
                <a:latin typeface="Arial" panose="020B0604020202020204" pitchFamily="34" charset="0"/>
                <a:cs typeface="Arial" panose="020B0604020202020204" pitchFamily="34" charset="0"/>
              </a:rPr>
              <a:t>Aims for the Session</a:t>
            </a:r>
          </a:p>
        </p:txBody>
      </p:sp>
      <p:sp>
        <p:nvSpPr>
          <p:cNvPr id="6" name="TextBox 5"/>
          <p:cNvSpPr txBox="1"/>
          <p:nvPr/>
        </p:nvSpPr>
        <p:spPr>
          <a:xfrm>
            <a:off x="609600" y="2978021"/>
            <a:ext cx="8013822" cy="846386"/>
          </a:xfrm>
          <a:prstGeom prst="rect">
            <a:avLst/>
          </a:prstGeom>
          <a:noFill/>
        </p:spPr>
        <p:txBody>
          <a:bodyPr wrap="square" rtlCol="0">
            <a:spAutoFit/>
          </a:bodyPr>
          <a:lstStyle/>
          <a:p>
            <a:pPr marL="457200" indent="-457200">
              <a:spcAft>
                <a:spcPts val="600"/>
              </a:spcAft>
              <a:buFont typeface="Arial"/>
              <a:buChar char="•"/>
            </a:pPr>
            <a:r>
              <a:rPr lang="en-US" sz="2200" dirty="0">
                <a:latin typeface="Arial" panose="020B0604020202020204" pitchFamily="34" charset="0"/>
                <a:cs typeface="Arial" panose="020B0604020202020204" pitchFamily="34" charset="0"/>
              </a:rPr>
              <a:t>Understanding what a mandated person is</a:t>
            </a:r>
          </a:p>
          <a:p>
            <a:pPr marL="457200" indent="-457200">
              <a:spcAft>
                <a:spcPts val="600"/>
              </a:spcAft>
              <a:buFont typeface="Arial"/>
              <a:buChar char="•"/>
            </a:pPr>
            <a:r>
              <a:rPr lang="en-US" sz="2200" dirty="0">
                <a:latin typeface="Arial" panose="020B0604020202020204" pitchFamily="34" charset="0"/>
                <a:cs typeface="Arial" panose="020B0604020202020204" pitchFamily="34" charset="0"/>
              </a:rPr>
              <a:t>Understanding your role as a mandated person</a:t>
            </a:r>
          </a:p>
        </p:txBody>
      </p:sp>
    </p:spTree>
    <p:extLst>
      <p:ext uri="{BB962C8B-B14F-4D97-AF65-F5344CB8AC3E}">
        <p14:creationId xmlns:p14="http://schemas.microsoft.com/office/powerpoint/2010/main" val="4211510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2A6B6-7049-BA46-A5D1-95CD224E5207}"/>
              </a:ext>
            </a:extLst>
          </p:cNvPr>
          <p:cNvSpPr/>
          <p:nvPr/>
        </p:nvSpPr>
        <p:spPr>
          <a:xfrm>
            <a:off x="2141984" y="2085529"/>
            <a:ext cx="4572000" cy="2062103"/>
          </a:xfrm>
          <a:prstGeom prst="rect">
            <a:avLst/>
          </a:prstGeom>
        </p:spPr>
        <p:txBody>
          <a:bodyPr>
            <a:spAutoFit/>
          </a:bodyPr>
          <a:lstStyle/>
          <a:p>
            <a:pPr algn="ctr"/>
            <a:r>
              <a:rPr lang="en-US" sz="3200" b="1" dirty="0">
                <a:solidFill>
                  <a:srgbClr val="0B5323"/>
                </a:solidFill>
                <a:latin typeface="Arial" panose="020B0604020202020204" pitchFamily="34" charset="0"/>
                <a:cs typeface="Arial" panose="020B0604020202020204" pitchFamily="34" charset="0"/>
              </a:rPr>
              <a:t>What is the difference between mandated persons and mandatory reporting?</a:t>
            </a:r>
          </a:p>
        </p:txBody>
      </p:sp>
    </p:spTree>
    <p:extLst>
      <p:ext uri="{BB962C8B-B14F-4D97-AF65-F5344CB8AC3E}">
        <p14:creationId xmlns:p14="http://schemas.microsoft.com/office/powerpoint/2010/main" val="2413655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B843C1-6C10-0849-B50A-83B28FBFCAAF}"/>
              </a:ext>
            </a:extLst>
          </p:cNvPr>
          <p:cNvSpPr/>
          <p:nvPr/>
        </p:nvSpPr>
        <p:spPr>
          <a:xfrm>
            <a:off x="179512" y="1484784"/>
            <a:ext cx="8352928" cy="4524315"/>
          </a:xfrm>
          <a:prstGeom prst="rect">
            <a:avLst/>
          </a:prstGeom>
        </p:spPr>
        <p:txBody>
          <a:bodyPr wrap="square">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All Church personnel north and south of the border are under the obligation to mandatorily report child protection allegations, knowledge, suspicions or concerns (except when it is notified to clerics during the sacrament of reconciliation).</a:t>
            </a:r>
            <a:r>
              <a:rPr lang="en-US" sz="2400" b="1" dirty="0">
                <a:latin typeface="Arial" panose="020B0604020202020204" pitchFamily="34" charset="0"/>
                <a:cs typeface="Arial" panose="020B0604020202020204" pitchFamily="34" charset="0"/>
              </a:rPr>
              <a:t>  </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Those classed as mandated persons are obliged under the law to pass on concerns to </a:t>
            </a:r>
            <a:r>
              <a:rPr lang="en-US" sz="2400" dirty="0" err="1">
                <a:latin typeface="Arial" panose="020B0604020202020204" pitchFamily="34" charset="0"/>
                <a:cs typeface="Arial" panose="020B0604020202020204" pitchFamily="34" charset="0"/>
              </a:rPr>
              <a:t>Tusla</a:t>
            </a:r>
            <a:r>
              <a:rPr lang="en-US" sz="2400" dirty="0">
                <a:latin typeface="Arial" panose="020B0604020202020204" pitchFamily="34" charset="0"/>
                <a:cs typeface="Arial" panose="020B0604020202020204" pitchFamily="34" charset="0"/>
              </a:rPr>
              <a:t>.  The legal responsibility rests with them and while there are no criminal sanctions imposed by the Children First Act, there are administrative actions </a:t>
            </a:r>
            <a:r>
              <a:rPr lang="en-US" sz="2400" dirty="0" err="1">
                <a:latin typeface="Arial" panose="020B0604020202020204" pitchFamily="34" charset="0"/>
                <a:cs typeface="Arial" panose="020B0604020202020204" pitchFamily="34" charset="0"/>
              </a:rPr>
              <a:t>Tusla</a:t>
            </a:r>
            <a:r>
              <a:rPr lang="en-US" sz="2400" dirty="0">
                <a:latin typeface="Arial" panose="020B0604020202020204" pitchFamily="34" charset="0"/>
                <a:cs typeface="Arial" panose="020B0604020202020204" pitchFamily="34" charset="0"/>
              </a:rPr>
              <a:t> can take.</a:t>
            </a:r>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1203244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2A6B6-7049-BA46-A5D1-95CD224E5207}"/>
              </a:ext>
            </a:extLst>
          </p:cNvPr>
          <p:cNvSpPr/>
          <p:nvPr/>
        </p:nvSpPr>
        <p:spPr>
          <a:xfrm>
            <a:off x="2141984" y="2085529"/>
            <a:ext cx="4572000" cy="1569660"/>
          </a:xfrm>
          <a:prstGeom prst="rect">
            <a:avLst/>
          </a:prstGeom>
        </p:spPr>
        <p:txBody>
          <a:bodyPr>
            <a:spAutoFit/>
          </a:bodyPr>
          <a:lstStyle/>
          <a:p>
            <a:pPr algn="ctr"/>
            <a:r>
              <a:rPr lang="en-US" sz="3200" b="1" dirty="0">
                <a:solidFill>
                  <a:srgbClr val="0B5323"/>
                </a:solidFill>
                <a:latin typeface="Arial" panose="020B0604020202020204" pitchFamily="34" charset="0"/>
                <a:cs typeface="Arial" panose="020B0604020202020204" pitchFamily="34" charset="0"/>
              </a:rPr>
              <a:t>What is a mandated person?</a:t>
            </a:r>
          </a:p>
          <a:p>
            <a:pPr algn="ctr"/>
            <a:endParaRPr lang="en-US" sz="3200" b="1" dirty="0">
              <a:solidFill>
                <a:srgbClr val="0B5323"/>
              </a:solidFill>
            </a:endParaRPr>
          </a:p>
        </p:txBody>
      </p:sp>
    </p:spTree>
    <p:extLst>
      <p:ext uri="{BB962C8B-B14F-4D97-AF65-F5344CB8AC3E}">
        <p14:creationId xmlns:p14="http://schemas.microsoft.com/office/powerpoint/2010/main" val="3668962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5386090"/>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Mandated Persons</a:t>
            </a:r>
          </a:p>
          <a:p>
            <a:endParaRPr lang="en-US" sz="2400" dirty="0"/>
          </a:p>
          <a:p>
            <a:endParaRPr lang="en-US" sz="2400" dirty="0"/>
          </a:p>
          <a:p>
            <a:endParaRPr lang="en-US" sz="2400" dirty="0"/>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Mandated persons (as defined in the Children First Act 2015) are people who have contact with children and/or families and who, because of their qualifications, training and/or employment role, are in a key position to help protect children from harm</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Congregation should consult the full list of categories who are classified as mandated persons under Schedule 2 of the Children First Act 2015 to establish which members of Church personnel are classified as mandated persons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6532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4278094"/>
          </a:xfrm>
          <a:prstGeom prst="rect">
            <a:avLst/>
          </a:prstGeom>
          <a:noFill/>
        </p:spPr>
        <p:txBody>
          <a:bodyPr wrap="square" rtlCol="0">
            <a:spAutoFit/>
          </a:bodyPr>
          <a:lstStyle/>
          <a:p>
            <a:pPr algn="ctr"/>
            <a:r>
              <a:rPr lang="en-US" sz="3200" b="1" dirty="0">
                <a:solidFill>
                  <a:srgbClr val="0B5323"/>
                </a:solidFill>
                <a:latin typeface="Arial" panose="020B0604020202020204" pitchFamily="34" charset="0"/>
                <a:cs typeface="Arial" panose="020B0604020202020204" pitchFamily="34" charset="0"/>
              </a:rPr>
              <a:t>Mandated Persons</a:t>
            </a:r>
          </a:p>
          <a:p>
            <a:endParaRPr lang="en-US" sz="2400" dirty="0"/>
          </a:p>
          <a:p>
            <a:endParaRPr lang="en-US" sz="2400" dirty="0"/>
          </a:p>
          <a:p>
            <a:r>
              <a:rPr lang="en-US" sz="2400" dirty="0">
                <a:latin typeface="Arial" panose="020B0604020202020204" pitchFamily="34" charset="0"/>
                <a:cs typeface="Arial" panose="020B0604020202020204" pitchFamily="34" charset="0"/>
              </a:rPr>
              <a:t>It should be understood that:</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All clerics and religious who have any ministry are to be considered mandated persons </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Volunteers are not mandated persons under the Children First Act 2015. However DLPs or Deputy DLPs who are volunteers are classed as mandated persons under Church standards.</a:t>
            </a:r>
          </a:p>
          <a:p>
            <a:endParaRPr lang="en-GB" sz="2400" dirty="0"/>
          </a:p>
        </p:txBody>
      </p:sp>
    </p:spTree>
    <p:extLst>
      <p:ext uri="{BB962C8B-B14F-4D97-AF65-F5344CB8AC3E}">
        <p14:creationId xmlns:p14="http://schemas.microsoft.com/office/powerpoint/2010/main" val="157163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p:txBody>
          <a:bodyPr/>
          <a:lstStyle/>
          <a:p>
            <a:r>
              <a:rPr lang="en-GB" dirty="0"/>
              <a:t>Welcome, Prayer and Introduction</a:t>
            </a:r>
          </a:p>
        </p:txBody>
      </p:sp>
      <p:sp>
        <p:nvSpPr>
          <p:cNvPr id="4" name="Subtitle 3">
            <a:extLst>
              <a:ext uri="{FF2B5EF4-FFF2-40B4-BE49-F238E27FC236}">
                <a16:creationId xmlns:a16="http://schemas.microsoft.com/office/drawing/2014/main" id="{BC20A859-0B9C-414F-BAF6-57A4AED2425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02030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Mandated Persons</a:t>
            </a:r>
          </a:p>
          <a:p>
            <a:endParaRPr lang="en-US" sz="2400" dirty="0"/>
          </a:p>
          <a:p>
            <a:endParaRPr lang="en-US" sz="2400" dirty="0"/>
          </a:p>
          <a:p>
            <a:endParaRPr lang="en-US" sz="2400" dirty="0"/>
          </a:p>
        </p:txBody>
      </p:sp>
      <p:sp>
        <p:nvSpPr>
          <p:cNvPr id="3" name="Rectangle 2">
            <a:extLst>
              <a:ext uri="{FF2B5EF4-FFF2-40B4-BE49-F238E27FC236}">
                <a16:creationId xmlns:a16="http://schemas.microsoft.com/office/drawing/2014/main" id="{13769CE7-E457-6744-A0A0-10A0C36CB04D}"/>
              </a:ext>
            </a:extLst>
          </p:cNvPr>
          <p:cNvSpPr/>
          <p:nvPr/>
        </p:nvSpPr>
        <p:spPr>
          <a:xfrm>
            <a:off x="179512" y="1484784"/>
            <a:ext cx="8352928" cy="4154984"/>
          </a:xfrm>
          <a:prstGeom prst="rect">
            <a:avLst/>
          </a:prstGeom>
        </p:spPr>
        <p:txBody>
          <a:bodyPr wrap="square">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Church authority must retain a list of all mandated persons, and ensure this is kept up to date. </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developing this list </a:t>
            </a:r>
            <a:r>
              <a:rPr lang="en-GB" sz="2400" dirty="0" err="1">
                <a:latin typeface="Arial" panose="020B0604020202020204" pitchFamily="34" charset="0"/>
                <a:cs typeface="Arial" panose="020B0604020202020204" pitchFamily="34" charset="0"/>
              </a:rPr>
              <a:t>Tusla</a:t>
            </a:r>
            <a:r>
              <a:rPr lang="en-GB" sz="2400" dirty="0">
                <a:latin typeface="Arial" panose="020B0604020202020204" pitchFamily="34" charset="0"/>
                <a:cs typeface="Arial" panose="020B0604020202020204" pitchFamily="34" charset="0"/>
              </a:rPr>
              <a:t> have advised that there should be a clear statement of the type of roles that the Church body are listing as mandated persons then a number of mandated persons that are in the Church body against each roles.</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For example</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Name and contact details of DLP</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Clerics (25), </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Pastoral Workers (50), </a:t>
            </a:r>
          </a:p>
        </p:txBody>
      </p:sp>
    </p:spTree>
    <p:extLst>
      <p:ext uri="{BB962C8B-B14F-4D97-AF65-F5344CB8AC3E}">
        <p14:creationId xmlns:p14="http://schemas.microsoft.com/office/powerpoint/2010/main" val="831021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2A6B6-7049-BA46-A5D1-95CD224E5207}"/>
              </a:ext>
            </a:extLst>
          </p:cNvPr>
          <p:cNvSpPr/>
          <p:nvPr/>
        </p:nvSpPr>
        <p:spPr>
          <a:xfrm>
            <a:off x="2141984" y="2085529"/>
            <a:ext cx="4572000" cy="1077218"/>
          </a:xfrm>
          <a:prstGeom prst="rect">
            <a:avLst/>
          </a:prstGeom>
        </p:spPr>
        <p:txBody>
          <a:bodyPr>
            <a:spAutoFit/>
          </a:bodyPr>
          <a:lstStyle/>
          <a:p>
            <a:pPr algn="ctr"/>
            <a:r>
              <a:rPr lang="en-US" sz="3200" b="1" dirty="0">
                <a:solidFill>
                  <a:srgbClr val="0B5323"/>
                </a:solidFill>
                <a:latin typeface="Arial" panose="020B0604020202020204" pitchFamily="34" charset="0"/>
                <a:cs typeface="Arial" panose="020B0604020202020204" pitchFamily="34" charset="0"/>
              </a:rPr>
              <a:t>What is my role as a mandated person?</a:t>
            </a:r>
          </a:p>
        </p:txBody>
      </p:sp>
    </p:spTree>
    <p:extLst>
      <p:ext uri="{BB962C8B-B14F-4D97-AF65-F5344CB8AC3E}">
        <p14:creationId xmlns:p14="http://schemas.microsoft.com/office/powerpoint/2010/main" val="1747309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Mandated Persons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p>
        </p:txBody>
      </p:sp>
      <p:sp>
        <p:nvSpPr>
          <p:cNvPr id="4" name="Rectangle 3">
            <a:extLst>
              <a:ext uri="{FF2B5EF4-FFF2-40B4-BE49-F238E27FC236}">
                <a16:creationId xmlns:a16="http://schemas.microsoft.com/office/drawing/2014/main" id="{1894DECC-E90C-DD41-97FF-BF85ADAD1ABF}"/>
              </a:ext>
            </a:extLst>
          </p:cNvPr>
          <p:cNvSpPr/>
          <p:nvPr/>
        </p:nvSpPr>
        <p:spPr>
          <a:xfrm>
            <a:off x="107504" y="1628800"/>
            <a:ext cx="9012760" cy="3046988"/>
          </a:xfrm>
          <a:prstGeom prst="rect">
            <a:avLst/>
          </a:prstGeom>
        </p:spPr>
        <p:txBody>
          <a:bodyPr wrap="square">
            <a:spAutoFit/>
          </a:bodyPr>
          <a:lstStyle/>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Mandated persons have two main legal obligations under the Children First Act 2015</a:t>
            </a:r>
          </a:p>
          <a:p>
            <a:endParaRPr lang="en-GB" sz="24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To report harm of children, above a defined threshold, to </a:t>
            </a:r>
            <a:r>
              <a:rPr lang="en-GB" sz="2400" dirty="0" err="1">
                <a:latin typeface="Arial" panose="020B0604020202020204" pitchFamily="34" charset="0"/>
                <a:cs typeface="Arial" panose="020B0604020202020204" pitchFamily="34" charset="0"/>
              </a:rPr>
              <a:t>Tusla</a:t>
            </a:r>
            <a:endParaRPr lang="en-GB" sz="24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To assist </a:t>
            </a:r>
            <a:r>
              <a:rPr lang="en-GB" sz="2400" dirty="0" err="1">
                <a:latin typeface="Arial" panose="020B0604020202020204" pitchFamily="34" charset="0"/>
                <a:cs typeface="Arial" panose="020B0604020202020204" pitchFamily="34" charset="0"/>
              </a:rPr>
              <a:t>Tusla</a:t>
            </a:r>
            <a:r>
              <a:rPr lang="en-GB" sz="2400" dirty="0">
                <a:latin typeface="Arial" panose="020B0604020202020204" pitchFamily="34" charset="0"/>
                <a:cs typeface="Arial" panose="020B0604020202020204" pitchFamily="34" charset="0"/>
              </a:rPr>
              <a:t>, if requested, in assessing a concern which has been the subject of a mandated report</a:t>
            </a:r>
          </a:p>
          <a:p>
            <a:pPr lvl="1"/>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879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288D4B-0500-F94F-A9BA-B80D908F150B}"/>
              </a:ext>
            </a:extLst>
          </p:cNvPr>
          <p:cNvSpPr/>
          <p:nvPr/>
        </p:nvSpPr>
        <p:spPr>
          <a:xfrm>
            <a:off x="179512" y="1412776"/>
            <a:ext cx="8856984" cy="3046988"/>
          </a:xfrm>
          <a:prstGeom prst="rect">
            <a:avLst/>
          </a:prstGeom>
        </p:spPr>
        <p:txBody>
          <a:bodyPr wrap="square">
            <a:spAutoFit/>
          </a:bodyPr>
          <a:lstStyle/>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As a mandated person, under the legislation you are required to report any knowledge, belief or reasonable suspicion that a child has been harmed, is being harmed, or is at risk of being harmed. </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The Act defines harm as assault, ill-treatment, neglect or sexual abuse, and covers single and multiple instances.</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679D28F-4EB0-7245-A810-60F8E1AB1EFE}"/>
              </a:ext>
            </a:extLst>
          </p:cNvPr>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Mandated Persons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1287995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7C600D-FAD4-CF4B-B21B-CD40182A61BA}"/>
              </a:ext>
            </a:extLst>
          </p:cNvPr>
          <p:cNvSpPr/>
          <p:nvPr/>
        </p:nvSpPr>
        <p:spPr>
          <a:xfrm>
            <a:off x="323528" y="1720840"/>
            <a:ext cx="8352928" cy="3785652"/>
          </a:xfrm>
          <a:prstGeom prst="rect">
            <a:avLst/>
          </a:prstGeom>
        </p:spPr>
        <p:txBody>
          <a:bodyPr wrap="square">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reporting requirements under the Children First Act 2015 apply only to information that you as a mandated person, received or became aware of since the Act came into force. </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However, if you have reasonable concern about past abuse, where the information came to your attention before the Act and there is possible continuing risk to children, you should report it to </a:t>
            </a:r>
            <a:r>
              <a:rPr lang="en-GB" sz="2400" dirty="0" err="1">
                <a:latin typeface="Arial" panose="020B0604020202020204" pitchFamily="34" charset="0"/>
                <a:cs typeface="Arial" panose="020B0604020202020204" pitchFamily="34" charset="0"/>
              </a:rPr>
              <a:t>Tusla</a:t>
            </a:r>
            <a:r>
              <a:rPr lang="en-GB" sz="2400" dirty="0">
                <a:latin typeface="Arial" panose="020B0604020202020204" pitchFamily="34" charset="0"/>
                <a:cs typeface="Arial" panose="020B0604020202020204" pitchFamily="34" charset="0"/>
              </a:rPr>
              <a:t> under the Children First Guidance 2017. </a:t>
            </a:r>
          </a:p>
        </p:txBody>
      </p:sp>
      <p:sp>
        <p:nvSpPr>
          <p:cNvPr id="4" name="TextBox 3">
            <a:extLst>
              <a:ext uri="{FF2B5EF4-FFF2-40B4-BE49-F238E27FC236}">
                <a16:creationId xmlns:a16="http://schemas.microsoft.com/office/drawing/2014/main" id="{33F40E1D-4025-284E-9773-D09EB53A2C71}"/>
              </a:ext>
            </a:extLst>
          </p:cNvPr>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Mandated Persons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2481049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292495"/>
            <a:ext cx="7937622" cy="800219"/>
          </a:xfrm>
          <a:prstGeom prst="rect">
            <a:avLst/>
          </a:prstGeom>
          <a:noFill/>
        </p:spPr>
        <p:txBody>
          <a:bodyPr wrap="square" rtlCol="0">
            <a:spAutoFit/>
          </a:bodyPr>
          <a:lstStyle/>
          <a:p>
            <a:endParaRPr lang="en-US" dirty="0"/>
          </a:p>
          <a:p>
            <a:endParaRPr lang="en-US" sz="2800" i="1" dirty="0"/>
          </a:p>
        </p:txBody>
      </p:sp>
      <p:sp>
        <p:nvSpPr>
          <p:cNvPr id="3" name="Title 2">
            <a:extLst>
              <a:ext uri="{FF2B5EF4-FFF2-40B4-BE49-F238E27FC236}">
                <a16:creationId xmlns:a16="http://schemas.microsoft.com/office/drawing/2014/main" id="{75372606-385B-E647-9DE0-D6347C45E7D6}"/>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684F5B6B-A815-644F-9D5B-7F19504CCDE3}"/>
              </a:ext>
            </a:extLst>
          </p:cNvPr>
          <p:cNvSpPr>
            <a:spLocks noGrp="1"/>
          </p:cNvSpPr>
          <p:nvPr>
            <p:ph type="subTitle" idx="1"/>
          </p:nvPr>
        </p:nvSpPr>
        <p:spPr/>
        <p:txBody>
          <a:bodyPr/>
          <a:lstStyle/>
          <a:p>
            <a:endParaRPr lang="en-GB"/>
          </a:p>
        </p:txBody>
      </p:sp>
      <p:pic>
        <p:nvPicPr>
          <p:cNvPr id="6" name="Picture 2">
            <a:extLst>
              <a:ext uri="{FF2B5EF4-FFF2-40B4-BE49-F238E27FC236}">
                <a16:creationId xmlns:a16="http://schemas.microsoft.com/office/drawing/2014/main" id="{6A53360E-50DA-9D4D-B873-6C0AF36B30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0396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5755422"/>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Reporting Forms</a:t>
            </a:r>
            <a:endParaRPr lang="en-US" sz="32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Two new forms from </a:t>
            </a:r>
            <a:r>
              <a:rPr lang="en-US" sz="2400" dirty="0" err="1">
                <a:latin typeface="Arial" panose="020B0604020202020204" pitchFamily="34" charset="0"/>
                <a:cs typeface="Arial" panose="020B0604020202020204" pitchFamily="34" charset="0"/>
              </a:rPr>
              <a:t>Tusla</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One for retrospective allegations (those when the complainant was a child but is now an adult)</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One for current allegations (those when the complainant is a child)</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a:t>
            </a:r>
            <a:r>
              <a:rPr lang="en-US" sz="2400" dirty="0" err="1">
                <a:latin typeface="Arial" panose="020B0604020202020204" pitchFamily="34" charset="0"/>
                <a:cs typeface="Arial" panose="020B0604020202020204" pitchFamily="34" charset="0"/>
              </a:rPr>
              <a:t>gardai</a:t>
            </a:r>
            <a:r>
              <a:rPr lang="en-US" sz="2400" dirty="0">
                <a:latin typeface="Arial" panose="020B0604020202020204" pitchFamily="34" charset="0"/>
                <a:cs typeface="Arial" panose="020B0604020202020204" pitchFamily="34" charset="0"/>
              </a:rPr>
              <a:t> will accept the forms from </a:t>
            </a:r>
            <a:r>
              <a:rPr lang="en-US" sz="2400" dirty="0" err="1">
                <a:latin typeface="Arial" panose="020B0604020202020204" pitchFamily="34" charset="0"/>
                <a:cs typeface="Arial" panose="020B0604020202020204" pitchFamily="34" charset="0"/>
              </a:rPr>
              <a:t>Tusla</a:t>
            </a: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NBSCCCI form has remained the same, but now contains a joint signature space for mandated persons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769397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875" y="196406"/>
            <a:ext cx="8424936" cy="1323439"/>
          </a:xfrm>
          <a:prstGeom prst="rect">
            <a:avLst/>
          </a:prstGeom>
          <a:noFill/>
        </p:spPr>
        <p:txBody>
          <a:bodyPr wrap="square" rtlCol="0">
            <a:spAutoFit/>
          </a:bodyPr>
          <a:lstStyle/>
          <a:p>
            <a:r>
              <a:rPr lang="en-US" sz="3200" b="1" dirty="0">
                <a:solidFill>
                  <a:srgbClr val="0B5323"/>
                </a:solidFill>
              </a:rPr>
              <a:t>                             </a:t>
            </a:r>
            <a:r>
              <a:rPr lang="en-US" sz="3200" b="1" dirty="0">
                <a:solidFill>
                  <a:srgbClr val="0B5323"/>
                </a:solidFill>
                <a:latin typeface="Arial" panose="020B0604020202020204" pitchFamily="34" charset="0"/>
                <a:cs typeface="Arial" panose="020B0604020202020204" pitchFamily="34" charset="0"/>
              </a:rPr>
              <a:t>Reporting Scenarios</a:t>
            </a:r>
            <a:endParaRPr lang="en-US" sz="2400" dirty="0">
              <a:latin typeface="Arial" panose="020B0604020202020204" pitchFamily="34" charset="0"/>
              <a:cs typeface="Arial" panose="020B0604020202020204" pitchFamily="34" charset="0"/>
            </a:endParaRPr>
          </a:p>
          <a:p>
            <a:endParaRPr lang="en-US" sz="2400" dirty="0"/>
          </a:p>
          <a:p>
            <a:endParaRPr lang="en-US" sz="2400" dirty="0"/>
          </a:p>
        </p:txBody>
      </p:sp>
      <p:sp>
        <p:nvSpPr>
          <p:cNvPr id="4" name="Rectangle 3">
            <a:extLst>
              <a:ext uri="{FF2B5EF4-FFF2-40B4-BE49-F238E27FC236}">
                <a16:creationId xmlns:a16="http://schemas.microsoft.com/office/drawing/2014/main" id="{05B843C1-6C10-0849-B50A-83B28FBFCAAF}"/>
              </a:ext>
            </a:extLst>
          </p:cNvPr>
          <p:cNvSpPr/>
          <p:nvPr/>
        </p:nvSpPr>
        <p:spPr>
          <a:xfrm>
            <a:off x="179512" y="1484784"/>
            <a:ext cx="8352928" cy="2677656"/>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For each scenario answer:</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Is the person receiving the allegation a mandated person?</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Who should this be reported to?</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Which forms should be used?</a:t>
            </a:r>
          </a:p>
          <a:p>
            <a:pPr marL="342900" indent="-342900">
              <a:buFont typeface="Arial" panose="020B0604020202020204" pitchFamily="34" charset="0"/>
              <a:buChar char="•"/>
            </a:pPr>
            <a:endParaRPr lang="en-US" sz="2400" b="1" dirty="0"/>
          </a:p>
        </p:txBody>
      </p:sp>
    </p:spTree>
    <p:extLst>
      <p:ext uri="{BB962C8B-B14F-4D97-AF65-F5344CB8AC3E}">
        <p14:creationId xmlns:p14="http://schemas.microsoft.com/office/powerpoint/2010/main" val="3151410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6700" y="2636912"/>
            <a:ext cx="2186816" cy="584775"/>
          </a:xfrm>
          <a:prstGeom prst="rect">
            <a:avLst/>
          </a:prstGeom>
          <a:noFill/>
        </p:spPr>
        <p:txBody>
          <a:bodyPr wrap="none" rtlCol="0">
            <a:spAutoFit/>
          </a:bodyPr>
          <a:lstStyle/>
          <a:p>
            <a:pPr algn="ctr"/>
            <a:r>
              <a:rPr lang="en-US" sz="3200" b="1" dirty="0">
                <a:solidFill>
                  <a:srgbClr val="0B5323"/>
                </a:solidFill>
                <a:latin typeface="Arial" panose="020B0604020202020204" pitchFamily="34" charset="0"/>
                <a:cs typeface="Arial" panose="020B0604020202020204" pitchFamily="34" charset="0"/>
              </a:rPr>
              <a:t>Questions</a:t>
            </a:r>
            <a:endParaRPr lang="en-US" sz="3200" dirty="0">
              <a:solidFill>
                <a:schemeClr val="tx1">
                  <a:lumMod val="95000"/>
                  <a:lumOff val="5000"/>
                </a:schemeClr>
              </a:solidFill>
            </a:endParaRPr>
          </a:p>
        </p:txBody>
      </p:sp>
    </p:spTree>
    <p:extLst>
      <p:ext uri="{BB962C8B-B14F-4D97-AF65-F5344CB8AC3E}">
        <p14:creationId xmlns:p14="http://schemas.microsoft.com/office/powerpoint/2010/main" val="2091974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a:xfrm>
            <a:off x="827584" y="2204864"/>
            <a:ext cx="7772400" cy="1440160"/>
          </a:xfrm>
        </p:spPr>
        <p:txBody>
          <a:bodyPr/>
          <a:lstStyle/>
          <a:p>
            <a:r>
              <a:rPr lang="en-GB" dirty="0"/>
              <a:t>Future Training Events</a:t>
            </a:r>
          </a:p>
        </p:txBody>
      </p:sp>
    </p:spTree>
    <p:extLst>
      <p:ext uri="{BB962C8B-B14F-4D97-AF65-F5344CB8AC3E}">
        <p14:creationId xmlns:p14="http://schemas.microsoft.com/office/powerpoint/2010/main" val="126555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p:txBody>
          <a:bodyPr/>
          <a:lstStyle/>
          <a:p>
            <a:r>
              <a:rPr lang="en-GB" dirty="0"/>
              <a:t>Group Work</a:t>
            </a:r>
          </a:p>
        </p:txBody>
      </p:sp>
      <p:sp>
        <p:nvSpPr>
          <p:cNvPr id="4" name="Subtitle 3">
            <a:extLst>
              <a:ext uri="{FF2B5EF4-FFF2-40B4-BE49-F238E27FC236}">
                <a16:creationId xmlns:a16="http://schemas.microsoft.com/office/drawing/2014/main" id="{BC20A859-0B9C-414F-BAF6-57A4AED2425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9868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a:xfrm>
            <a:off x="1259632" y="260648"/>
            <a:ext cx="7772400" cy="866477"/>
          </a:xfrm>
        </p:spPr>
        <p:txBody>
          <a:bodyPr/>
          <a:lstStyle/>
          <a:p>
            <a:r>
              <a:rPr lang="en-GB" dirty="0"/>
              <a:t>Group Work</a:t>
            </a:r>
          </a:p>
        </p:txBody>
      </p:sp>
      <p:sp>
        <p:nvSpPr>
          <p:cNvPr id="4" name="Subtitle 3">
            <a:extLst>
              <a:ext uri="{FF2B5EF4-FFF2-40B4-BE49-F238E27FC236}">
                <a16:creationId xmlns:a16="http://schemas.microsoft.com/office/drawing/2014/main" id="{BC20A859-0B9C-414F-BAF6-57A4AED24259}"/>
              </a:ext>
            </a:extLst>
          </p:cNvPr>
          <p:cNvSpPr>
            <a:spLocks noGrp="1"/>
          </p:cNvSpPr>
          <p:nvPr>
            <p:ph type="subTitle" idx="1"/>
          </p:nvPr>
        </p:nvSpPr>
        <p:spPr>
          <a:xfrm>
            <a:off x="1143000" y="1772816"/>
            <a:ext cx="6858000" cy="3484984"/>
          </a:xfrm>
        </p:spPr>
        <p:txBody>
          <a:bodyPr/>
          <a:lstStyle/>
          <a:p>
            <a:pPr algn="l"/>
            <a:r>
              <a:rPr lang="en-GB" dirty="0"/>
              <a:t>Discuss the following:</a:t>
            </a:r>
          </a:p>
          <a:p>
            <a:pPr marL="457200" indent="-457200" algn="l">
              <a:buFont typeface="Arial" panose="020B0604020202020204" pitchFamily="34" charset="0"/>
              <a:buChar char="•"/>
            </a:pPr>
            <a:r>
              <a:rPr lang="en-GB" dirty="0"/>
              <a:t>What is working well in terms of the training programme?</a:t>
            </a:r>
          </a:p>
          <a:p>
            <a:pPr marL="457200" indent="-457200" algn="l">
              <a:buFont typeface="Arial" panose="020B0604020202020204" pitchFamily="34" charset="0"/>
              <a:buChar char="•"/>
            </a:pPr>
            <a:r>
              <a:rPr lang="en-GB" dirty="0"/>
              <a:t>What is more challenging or problematic?</a:t>
            </a:r>
          </a:p>
          <a:p>
            <a:pPr marL="457200" indent="-457200" algn="l">
              <a:buFont typeface="Arial" panose="020B0604020202020204" pitchFamily="34" charset="0"/>
              <a:buChar char="•"/>
            </a:pPr>
            <a:r>
              <a:rPr lang="en-GB" dirty="0"/>
              <a:t>What current resources are you using that you feel work and would be happy to share?</a:t>
            </a:r>
          </a:p>
          <a:p>
            <a:pPr marL="457200" indent="-457200">
              <a:buAutoNum type="arabicPeriod"/>
            </a:pPr>
            <a:endParaRPr lang="en-GB" dirty="0"/>
          </a:p>
        </p:txBody>
      </p:sp>
    </p:spTree>
    <p:extLst>
      <p:ext uri="{BB962C8B-B14F-4D97-AF65-F5344CB8AC3E}">
        <p14:creationId xmlns:p14="http://schemas.microsoft.com/office/powerpoint/2010/main" val="404928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a:xfrm>
            <a:off x="827584" y="2420888"/>
            <a:ext cx="7772400" cy="866477"/>
          </a:xfrm>
        </p:spPr>
        <p:txBody>
          <a:bodyPr/>
          <a:lstStyle/>
          <a:p>
            <a:r>
              <a:rPr lang="en-GB"/>
              <a:t>Reporting slide </a:t>
            </a:r>
            <a:r>
              <a:rPr lang="en-GB" dirty="0"/>
              <a:t>and </a:t>
            </a:r>
            <a:r>
              <a:rPr lang="en-GB"/>
              <a:t>difficult questions</a:t>
            </a:r>
            <a:endParaRPr lang="en-GB" dirty="0"/>
          </a:p>
        </p:txBody>
      </p:sp>
    </p:spTree>
    <p:extLst>
      <p:ext uri="{BB962C8B-B14F-4D97-AF65-F5344CB8AC3E}">
        <p14:creationId xmlns:p14="http://schemas.microsoft.com/office/powerpoint/2010/main" val="1545627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292495"/>
            <a:ext cx="7937622" cy="800219"/>
          </a:xfrm>
          <a:prstGeom prst="rect">
            <a:avLst/>
          </a:prstGeom>
          <a:noFill/>
        </p:spPr>
        <p:txBody>
          <a:bodyPr wrap="square" rtlCol="0">
            <a:spAutoFit/>
          </a:bodyPr>
          <a:lstStyle/>
          <a:p>
            <a:endParaRPr lang="en-US" dirty="0"/>
          </a:p>
          <a:p>
            <a:endParaRPr lang="en-US" sz="2800" i="1" dirty="0"/>
          </a:p>
        </p:txBody>
      </p:sp>
      <p:sp>
        <p:nvSpPr>
          <p:cNvPr id="3" name="Title 2">
            <a:extLst>
              <a:ext uri="{FF2B5EF4-FFF2-40B4-BE49-F238E27FC236}">
                <a16:creationId xmlns:a16="http://schemas.microsoft.com/office/drawing/2014/main" id="{75372606-385B-E647-9DE0-D6347C45E7D6}"/>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684F5B6B-A815-644F-9D5B-7F19504CCDE3}"/>
              </a:ext>
            </a:extLst>
          </p:cNvPr>
          <p:cNvSpPr>
            <a:spLocks noGrp="1"/>
          </p:cNvSpPr>
          <p:nvPr>
            <p:ph type="subTitle" idx="1"/>
          </p:nvPr>
        </p:nvSpPr>
        <p:spPr/>
        <p:txBody>
          <a:bodyPr/>
          <a:lstStyle/>
          <a:p>
            <a:endParaRPr lang="en-GB"/>
          </a:p>
        </p:txBody>
      </p:sp>
      <p:pic>
        <p:nvPicPr>
          <p:cNvPr id="6" name="Picture 2">
            <a:extLst>
              <a:ext uri="{FF2B5EF4-FFF2-40B4-BE49-F238E27FC236}">
                <a16:creationId xmlns:a16="http://schemas.microsoft.com/office/drawing/2014/main" id="{6A53360E-50DA-9D4D-B873-6C0AF36B30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53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0222-D023-EA49-93AD-7556FE10FF14}"/>
              </a:ext>
            </a:extLst>
          </p:cNvPr>
          <p:cNvSpPr>
            <a:spLocks noGrp="1"/>
          </p:cNvSpPr>
          <p:nvPr>
            <p:ph type="ctrTitle"/>
          </p:nvPr>
        </p:nvSpPr>
        <p:spPr>
          <a:xfrm>
            <a:off x="827584" y="2420888"/>
            <a:ext cx="7772400" cy="866477"/>
          </a:xfrm>
        </p:spPr>
        <p:txBody>
          <a:bodyPr/>
          <a:lstStyle/>
          <a:p>
            <a:r>
              <a:rPr lang="en-GB" dirty="0"/>
              <a:t>Mandated Person’s Session</a:t>
            </a:r>
          </a:p>
        </p:txBody>
      </p:sp>
    </p:spTree>
    <p:extLst>
      <p:ext uri="{BB962C8B-B14F-4D97-AF65-F5344CB8AC3E}">
        <p14:creationId xmlns:p14="http://schemas.microsoft.com/office/powerpoint/2010/main" val="65532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ubtitle 3">
            <a:extLst>
              <a:ext uri="{FF2B5EF4-FFF2-40B4-BE49-F238E27FC236}">
                <a16:creationId xmlns:a16="http://schemas.microsoft.com/office/drawing/2014/main" id="{ECB95E77-05D1-9240-9736-33A5AF883215}"/>
              </a:ext>
            </a:extLst>
          </p:cNvPr>
          <p:cNvSpPr txBox="1">
            <a:spLocks noGrp="1"/>
          </p:cNvSpPr>
          <p:nvPr>
            <p:ph type="subTitle" idx="1"/>
          </p:nvPr>
        </p:nvSpPr>
        <p:spPr bwMode="auto">
          <a:xfrm>
            <a:off x="3302000" y="2857500"/>
            <a:ext cx="2640013" cy="858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eaLnBrk="1" hangingPunct="1"/>
            <a:r>
              <a:rPr lang="en-US" altLang="en-US" dirty="0">
                <a:solidFill>
                  <a:srgbClr val="0B5323"/>
                </a:solidFill>
                <a:latin typeface="Arial" panose="020B0604020202020204" pitchFamily="34" charset="0"/>
                <a:cs typeface="Arial" panose="020B0604020202020204" pitchFamily="34" charset="0"/>
              </a:rPr>
              <a:t>Your Name</a:t>
            </a:r>
          </a:p>
          <a:p>
            <a:pPr eaLnBrk="1" hangingPunct="1"/>
            <a:r>
              <a:rPr lang="en-US" altLang="en-US" dirty="0">
                <a:solidFill>
                  <a:srgbClr val="0B5323"/>
                </a:solidFill>
                <a:latin typeface="Arial" panose="020B0604020202020204" pitchFamily="34" charset="0"/>
                <a:cs typeface="Arial" panose="020B0604020202020204" pitchFamily="34" charset="0"/>
              </a:rPr>
              <a:t>Your Church body</a:t>
            </a:r>
          </a:p>
        </p:txBody>
      </p:sp>
    </p:spTree>
    <p:extLst>
      <p:ext uri="{BB962C8B-B14F-4D97-AF65-F5344CB8AC3E}">
        <p14:creationId xmlns:p14="http://schemas.microsoft.com/office/powerpoint/2010/main" val="1254816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ubtitle 3">
            <a:extLst>
              <a:ext uri="{FF2B5EF4-FFF2-40B4-BE49-F238E27FC236}">
                <a16:creationId xmlns:a16="http://schemas.microsoft.com/office/drawing/2014/main" id="{AC64B86E-2B9F-0B4F-BDC1-313099FF3E64}"/>
              </a:ext>
            </a:extLst>
          </p:cNvPr>
          <p:cNvSpPr txBox="1">
            <a:spLocks noGrp="1"/>
          </p:cNvSpPr>
          <p:nvPr>
            <p:ph type="subTitle" idx="1"/>
          </p:nvPr>
        </p:nvSpPr>
        <p:spPr bwMode="auto">
          <a:xfrm>
            <a:off x="3074988" y="2857500"/>
            <a:ext cx="3094037" cy="1293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eaLnBrk="1" hangingPunct="1"/>
            <a:r>
              <a:rPr lang="en-US" altLang="en-US">
                <a:solidFill>
                  <a:srgbClr val="0B5323"/>
                </a:solidFill>
                <a:latin typeface="Arial" panose="020B0604020202020204" pitchFamily="34" charset="0"/>
                <a:cs typeface="Arial" panose="020B0604020202020204" pitchFamily="34" charset="0"/>
              </a:rPr>
              <a:t>Opening Prayer or</a:t>
            </a:r>
          </a:p>
          <a:p>
            <a:pPr eaLnBrk="1" hangingPunct="1"/>
            <a:r>
              <a:rPr lang="en-US" altLang="en-US">
                <a:solidFill>
                  <a:srgbClr val="0B5323"/>
                </a:solidFill>
                <a:latin typeface="Arial" panose="020B0604020202020204" pitchFamily="34" charset="0"/>
                <a:cs typeface="Arial" panose="020B0604020202020204" pitchFamily="34" charset="0"/>
              </a:rPr>
              <a:t>Moment of Reflection</a:t>
            </a:r>
          </a:p>
          <a:p>
            <a:pPr eaLnBrk="1" hangingPunct="1"/>
            <a:endParaRPr lang="en-US" altLang="en-US">
              <a:solidFill>
                <a:srgbClr val="0B5323"/>
              </a:solidFill>
            </a:endParaRPr>
          </a:p>
        </p:txBody>
      </p:sp>
    </p:spTree>
    <p:extLst>
      <p:ext uri="{BB962C8B-B14F-4D97-AF65-F5344CB8AC3E}">
        <p14:creationId xmlns:p14="http://schemas.microsoft.com/office/powerpoint/2010/main" val="35030665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1114</TotalTime>
  <Words>788</Words>
  <Application>Microsoft Macintosh PowerPoint</Application>
  <PresentationFormat>On-screen Show (4:3)</PresentationFormat>
  <Paragraphs>101</Paragraphs>
  <Slides>29</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1_Office Theme</vt:lpstr>
      <vt:lpstr>Trainers Update</vt:lpstr>
      <vt:lpstr>Welcome, Prayer and Introduction</vt:lpstr>
      <vt:lpstr>Group Work</vt:lpstr>
      <vt:lpstr>Group Work</vt:lpstr>
      <vt:lpstr>Reporting slide and difficult questions</vt:lpstr>
      <vt:lpstr>PowerPoint Presentation</vt:lpstr>
      <vt:lpstr>Mandated Person’s Session</vt:lpstr>
      <vt:lpstr>PowerPoint Presentation</vt:lpstr>
      <vt:lpstr>PowerPoint Presentation</vt:lpstr>
      <vt:lpstr>PowerPoint Presentation</vt:lpstr>
      <vt:lpstr>PowerPoint Presentation</vt:lpstr>
      <vt:lpstr>What is the National Board for Safeguarding Children in the Catholic Church in Ireland?</vt:lpstr>
      <vt:lpstr>          What does the NBSCCCI 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Future Training Events</vt:lpstr>
    </vt:vector>
  </TitlesOfParts>
  <Company>Otis Creative</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222</cp:revision>
  <cp:lastPrinted>2018-05-17T12:57:12Z</cp:lastPrinted>
  <dcterms:created xsi:type="dcterms:W3CDTF">2011-12-09T20:21:14Z</dcterms:created>
  <dcterms:modified xsi:type="dcterms:W3CDTF">2018-05-25T09:26:03Z</dcterms:modified>
</cp:coreProperties>
</file>