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9"/>
  </p:notesMasterIdLst>
  <p:sldIdLst>
    <p:sldId id="256" r:id="rId2"/>
    <p:sldId id="313" r:id="rId3"/>
    <p:sldId id="504" r:id="rId4"/>
    <p:sldId id="412" r:id="rId5"/>
    <p:sldId id="468" r:id="rId6"/>
    <p:sldId id="384" r:id="rId7"/>
    <p:sldId id="512" r:id="rId8"/>
    <p:sldId id="513" r:id="rId9"/>
    <p:sldId id="514" r:id="rId10"/>
    <p:sldId id="505" r:id="rId11"/>
    <p:sldId id="506" r:id="rId12"/>
    <p:sldId id="469" r:id="rId13"/>
    <p:sldId id="494" r:id="rId14"/>
    <p:sldId id="495" r:id="rId15"/>
    <p:sldId id="496" r:id="rId16"/>
    <p:sldId id="508" r:id="rId17"/>
    <p:sldId id="515" r:id="rId18"/>
    <p:sldId id="497" r:id="rId19"/>
    <p:sldId id="498" r:id="rId20"/>
    <p:sldId id="499" r:id="rId21"/>
    <p:sldId id="509" r:id="rId22"/>
    <p:sldId id="510" r:id="rId23"/>
    <p:sldId id="511" r:id="rId24"/>
    <p:sldId id="475" r:id="rId25"/>
    <p:sldId id="477" r:id="rId26"/>
    <p:sldId id="502" r:id="rId27"/>
    <p:sldId id="478" r:id="rId28"/>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B532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348" autoAdjust="0"/>
    <p:restoredTop sz="94674"/>
  </p:normalViewPr>
  <p:slideViewPr>
    <p:cSldViewPr snapToObjects="1" showGuides="1">
      <p:cViewPr varScale="1">
        <p:scale>
          <a:sx n="62" d="100"/>
          <a:sy n="62" d="100"/>
        </p:scale>
        <p:origin x="-96" y="-108"/>
      </p:cViewPr>
      <p:guideLst>
        <p:guide orient="horz"/>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5882A426-FC1A-624A-B62D-1EEE5B9E7BD7}" type="datetimeFigureOut">
              <a:rPr lang="en-US" smtClean="0"/>
              <a:t>05-Dec-18</a:t>
            </a:fld>
            <a:endParaRPr lang="en-GB"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9FDDA5CD-A433-7445-BB83-257BBD0D174F}" type="slidenum">
              <a:rPr lang="en-GB" smtClean="0"/>
              <a:t>‹#›</a:t>
            </a:fld>
            <a:endParaRPr lang="en-GB" dirty="0"/>
          </a:p>
        </p:txBody>
      </p:sp>
    </p:spTree>
    <p:extLst>
      <p:ext uri="{BB962C8B-B14F-4D97-AF65-F5344CB8AC3E}">
        <p14:creationId xmlns:p14="http://schemas.microsoft.com/office/powerpoint/2010/main" val="187950028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1</a:t>
            </a:fld>
            <a:endParaRPr lang="en-GB" dirty="0"/>
          </a:p>
        </p:txBody>
      </p:sp>
    </p:spTree>
    <p:extLst>
      <p:ext uri="{BB962C8B-B14F-4D97-AF65-F5344CB8AC3E}">
        <p14:creationId xmlns:p14="http://schemas.microsoft.com/office/powerpoint/2010/main" val="34809887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10</a:t>
            </a:fld>
            <a:endParaRPr lang="en-GB" dirty="0"/>
          </a:p>
        </p:txBody>
      </p:sp>
    </p:spTree>
    <p:extLst>
      <p:ext uri="{BB962C8B-B14F-4D97-AF65-F5344CB8AC3E}">
        <p14:creationId xmlns:p14="http://schemas.microsoft.com/office/powerpoint/2010/main" val="5544637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11</a:t>
            </a:fld>
            <a:endParaRPr lang="en-GB" dirty="0"/>
          </a:p>
        </p:txBody>
      </p:sp>
    </p:spTree>
    <p:extLst>
      <p:ext uri="{BB962C8B-B14F-4D97-AF65-F5344CB8AC3E}">
        <p14:creationId xmlns:p14="http://schemas.microsoft.com/office/powerpoint/2010/main" val="5544637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12</a:t>
            </a:fld>
            <a:endParaRPr lang="en-GB" dirty="0"/>
          </a:p>
        </p:txBody>
      </p:sp>
    </p:spTree>
    <p:extLst>
      <p:ext uri="{BB962C8B-B14F-4D97-AF65-F5344CB8AC3E}">
        <p14:creationId xmlns:p14="http://schemas.microsoft.com/office/powerpoint/2010/main" val="36834896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21</a:t>
            </a:fld>
            <a:endParaRPr lang="en-GB" dirty="0"/>
          </a:p>
        </p:txBody>
      </p:sp>
    </p:spTree>
    <p:extLst>
      <p:ext uri="{BB962C8B-B14F-4D97-AF65-F5344CB8AC3E}">
        <p14:creationId xmlns:p14="http://schemas.microsoft.com/office/powerpoint/2010/main" val="40949565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7716F3C1-702C-4983-A604-F8B0E6D1546A}" type="slidenum">
              <a:rPr lang="en-IE" smtClean="0"/>
              <a:t>22</a:t>
            </a:fld>
            <a:endParaRPr lang="en-IE" dirty="0"/>
          </a:p>
        </p:txBody>
      </p:sp>
    </p:spTree>
    <p:extLst>
      <p:ext uri="{BB962C8B-B14F-4D97-AF65-F5344CB8AC3E}">
        <p14:creationId xmlns:p14="http://schemas.microsoft.com/office/powerpoint/2010/main" val="28596440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7716F3C1-702C-4983-A604-F8B0E6D1546A}" type="slidenum">
              <a:rPr lang="en-IE" smtClean="0"/>
              <a:t>23</a:t>
            </a:fld>
            <a:endParaRPr lang="en-IE" dirty="0"/>
          </a:p>
        </p:txBody>
      </p:sp>
    </p:spTree>
    <p:extLst>
      <p:ext uri="{BB962C8B-B14F-4D97-AF65-F5344CB8AC3E}">
        <p14:creationId xmlns:p14="http://schemas.microsoft.com/office/powerpoint/2010/main" val="28596440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24</a:t>
            </a:fld>
            <a:endParaRPr lang="en-GB" dirty="0"/>
          </a:p>
        </p:txBody>
      </p:sp>
    </p:spTree>
    <p:extLst>
      <p:ext uri="{BB962C8B-B14F-4D97-AF65-F5344CB8AC3E}">
        <p14:creationId xmlns:p14="http://schemas.microsoft.com/office/powerpoint/2010/main" val="85514876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25</a:t>
            </a:fld>
            <a:endParaRPr lang="en-GB" dirty="0"/>
          </a:p>
        </p:txBody>
      </p:sp>
    </p:spTree>
    <p:extLst>
      <p:ext uri="{BB962C8B-B14F-4D97-AF65-F5344CB8AC3E}">
        <p14:creationId xmlns:p14="http://schemas.microsoft.com/office/powerpoint/2010/main" val="117565134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26</a:t>
            </a:fld>
            <a:endParaRPr lang="en-GB" dirty="0"/>
          </a:p>
        </p:txBody>
      </p:sp>
    </p:spTree>
    <p:extLst>
      <p:ext uri="{BB962C8B-B14F-4D97-AF65-F5344CB8AC3E}">
        <p14:creationId xmlns:p14="http://schemas.microsoft.com/office/powerpoint/2010/main" val="255398117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27</a:t>
            </a:fld>
            <a:endParaRPr lang="en-GB" dirty="0"/>
          </a:p>
        </p:txBody>
      </p:sp>
    </p:spTree>
    <p:extLst>
      <p:ext uri="{BB962C8B-B14F-4D97-AF65-F5344CB8AC3E}">
        <p14:creationId xmlns:p14="http://schemas.microsoft.com/office/powerpoint/2010/main" val="13624115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2</a:t>
            </a:fld>
            <a:endParaRPr lang="en-GB" dirty="0"/>
          </a:p>
        </p:txBody>
      </p:sp>
    </p:spTree>
    <p:extLst>
      <p:ext uri="{BB962C8B-B14F-4D97-AF65-F5344CB8AC3E}">
        <p14:creationId xmlns:p14="http://schemas.microsoft.com/office/powerpoint/2010/main" val="34809887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3</a:t>
            </a:fld>
            <a:endParaRPr lang="en-GB" dirty="0"/>
          </a:p>
        </p:txBody>
      </p:sp>
    </p:spTree>
    <p:extLst>
      <p:ext uri="{BB962C8B-B14F-4D97-AF65-F5344CB8AC3E}">
        <p14:creationId xmlns:p14="http://schemas.microsoft.com/office/powerpoint/2010/main" val="20093656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4</a:t>
            </a:fld>
            <a:endParaRPr lang="en-GB" dirty="0"/>
          </a:p>
        </p:txBody>
      </p:sp>
    </p:spTree>
    <p:extLst>
      <p:ext uri="{BB962C8B-B14F-4D97-AF65-F5344CB8AC3E}">
        <p14:creationId xmlns:p14="http://schemas.microsoft.com/office/powerpoint/2010/main" val="34809887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5</a:t>
            </a:fld>
            <a:endParaRPr lang="en-GB" dirty="0"/>
          </a:p>
        </p:txBody>
      </p:sp>
    </p:spTree>
    <p:extLst>
      <p:ext uri="{BB962C8B-B14F-4D97-AF65-F5344CB8AC3E}">
        <p14:creationId xmlns:p14="http://schemas.microsoft.com/office/powerpoint/2010/main" val="29144592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6</a:t>
            </a:fld>
            <a:endParaRPr lang="en-GB" dirty="0"/>
          </a:p>
        </p:txBody>
      </p:sp>
    </p:spTree>
    <p:extLst>
      <p:ext uri="{BB962C8B-B14F-4D97-AF65-F5344CB8AC3E}">
        <p14:creationId xmlns:p14="http://schemas.microsoft.com/office/powerpoint/2010/main" val="34809887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7</a:t>
            </a:fld>
            <a:endParaRPr lang="en-GB" dirty="0"/>
          </a:p>
        </p:txBody>
      </p:sp>
    </p:spTree>
    <p:extLst>
      <p:ext uri="{BB962C8B-B14F-4D97-AF65-F5344CB8AC3E}">
        <p14:creationId xmlns:p14="http://schemas.microsoft.com/office/powerpoint/2010/main" val="34809887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8</a:t>
            </a:fld>
            <a:endParaRPr lang="en-GB" dirty="0"/>
          </a:p>
        </p:txBody>
      </p:sp>
    </p:spTree>
    <p:extLst>
      <p:ext uri="{BB962C8B-B14F-4D97-AF65-F5344CB8AC3E}">
        <p14:creationId xmlns:p14="http://schemas.microsoft.com/office/powerpoint/2010/main" val="5544637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9</a:t>
            </a:fld>
            <a:endParaRPr lang="en-GB" dirty="0"/>
          </a:p>
        </p:txBody>
      </p:sp>
    </p:spTree>
    <p:extLst>
      <p:ext uri="{BB962C8B-B14F-4D97-AF65-F5344CB8AC3E}">
        <p14:creationId xmlns:p14="http://schemas.microsoft.com/office/powerpoint/2010/main" val="55446375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ADD21C27-ABB6-C849-8394-0B41C5151D9B}"/>
              </a:ext>
            </a:extLst>
          </p:cNvPr>
          <p:cNvSpPr/>
          <p:nvPr userDrawn="1"/>
        </p:nvSpPr>
        <p:spPr>
          <a:xfrm>
            <a:off x="74612" y="94456"/>
            <a:ext cx="8994775" cy="128588"/>
          </a:xfrm>
          <a:prstGeom prst="rect">
            <a:avLst/>
          </a:prstGeom>
          <a:solidFill>
            <a:srgbClr val="99CB3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eaLnBrk="1" hangingPunct="1">
              <a:defRPr/>
            </a:pPr>
            <a:endParaRPr lang="en-GB" altLang="en-US" sz="1300" dirty="0">
              <a:solidFill>
                <a:srgbClr val="FFFFFF"/>
              </a:solidFill>
            </a:endParaRPr>
          </a:p>
        </p:txBody>
      </p:sp>
      <p:sp>
        <p:nvSpPr>
          <p:cNvPr id="5" name="Rectangle 4">
            <a:extLst>
              <a:ext uri="{FF2B5EF4-FFF2-40B4-BE49-F238E27FC236}">
                <a16:creationId xmlns:a16="http://schemas.microsoft.com/office/drawing/2014/main" xmlns="" id="{D77F87EC-1F93-A344-A4AE-B3C90086DFF6}"/>
              </a:ext>
            </a:extLst>
          </p:cNvPr>
          <p:cNvSpPr/>
          <p:nvPr userDrawn="1"/>
        </p:nvSpPr>
        <p:spPr>
          <a:xfrm>
            <a:off x="74613" y="6657975"/>
            <a:ext cx="8994775" cy="127000"/>
          </a:xfrm>
          <a:prstGeom prst="rect">
            <a:avLst/>
          </a:prstGeom>
          <a:solidFill>
            <a:srgbClr val="99CB3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eaLnBrk="1" hangingPunct="1">
              <a:defRPr/>
            </a:pPr>
            <a:endParaRPr lang="en-GB" altLang="en-US" sz="1300" dirty="0">
              <a:solidFill>
                <a:srgbClr val="FFFFFF"/>
              </a:solidFill>
            </a:endParaRPr>
          </a:p>
        </p:txBody>
      </p:sp>
      <p:sp>
        <p:nvSpPr>
          <p:cNvPr id="6" name="Subtitle 2">
            <a:extLst>
              <a:ext uri="{FF2B5EF4-FFF2-40B4-BE49-F238E27FC236}">
                <a16:creationId xmlns:a16="http://schemas.microsoft.com/office/drawing/2014/main" xmlns="" id="{67718A8F-7CFF-4B42-8292-2D16990A4AEB}"/>
              </a:ext>
            </a:extLst>
          </p:cNvPr>
          <p:cNvSpPr txBox="1">
            <a:spLocks/>
          </p:cNvSpPr>
          <p:nvPr userDrawn="1"/>
        </p:nvSpPr>
        <p:spPr bwMode="auto">
          <a:xfrm>
            <a:off x="1308100" y="2185988"/>
            <a:ext cx="6858000"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80" tIns="34290" rIns="68580" bIns="34290"/>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eaLnBrk="1" hangingPunct="1">
              <a:lnSpc>
                <a:spcPct val="90000"/>
              </a:lnSpc>
              <a:spcBef>
                <a:spcPts val="1000"/>
              </a:spcBef>
              <a:buFont typeface="Arial" pitchFamily="34" charset="0"/>
              <a:buNone/>
              <a:defRPr/>
            </a:pPr>
            <a:endParaRPr lang="en-GB" altLang="en-US" sz="2400" dirty="0">
              <a:solidFill>
                <a:srgbClr val="385723"/>
              </a:solidFill>
              <a:latin typeface="Arial" pitchFamily="34" charset="0"/>
              <a:cs typeface="Arial" pitchFamily="34" charset="0"/>
            </a:endParaRPr>
          </a:p>
        </p:txBody>
      </p:sp>
      <p:pic>
        <p:nvPicPr>
          <p:cNvPr id="7" name="Picture 9">
            <a:extLst>
              <a:ext uri="{FF2B5EF4-FFF2-40B4-BE49-F238E27FC236}">
                <a16:creationId xmlns:a16="http://schemas.microsoft.com/office/drawing/2014/main" xmlns="" id="{25B33CE3-3822-D747-B473-85AF5339D23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4613" y="333375"/>
            <a:ext cx="2970212" cy="1147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0">
            <a:extLst>
              <a:ext uri="{FF2B5EF4-FFF2-40B4-BE49-F238E27FC236}">
                <a16:creationId xmlns:a16="http://schemas.microsoft.com/office/drawing/2014/main" xmlns="" id="{352998B4-51F5-7442-862B-5040831D4459}"/>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019925" y="5157788"/>
            <a:ext cx="2339975" cy="2306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9" name="Date Placeholder 3">
            <a:extLst>
              <a:ext uri="{FF2B5EF4-FFF2-40B4-BE49-F238E27FC236}">
                <a16:creationId xmlns:a16="http://schemas.microsoft.com/office/drawing/2014/main" xmlns="" id="{A3B35312-73A6-C840-883C-CADC8C5030C5}"/>
              </a:ext>
            </a:extLst>
          </p:cNvPr>
          <p:cNvSpPr>
            <a:spLocks noGrp="1"/>
          </p:cNvSpPr>
          <p:nvPr>
            <p:ph type="dt" sz="half" idx="10"/>
          </p:nvPr>
        </p:nvSpPr>
        <p:spPr/>
        <p:txBody>
          <a:bodyPr/>
          <a:lstStyle>
            <a:lvl1pPr>
              <a:defRPr smtClean="0"/>
            </a:lvl1pPr>
          </a:lstStyle>
          <a:p>
            <a:pPr>
              <a:defRPr/>
            </a:pPr>
            <a:endParaRPr lang="en-US" altLang="en-US" dirty="0"/>
          </a:p>
        </p:txBody>
      </p:sp>
      <p:sp>
        <p:nvSpPr>
          <p:cNvPr id="10" name="Footer Placeholder 4">
            <a:extLst>
              <a:ext uri="{FF2B5EF4-FFF2-40B4-BE49-F238E27FC236}">
                <a16:creationId xmlns:a16="http://schemas.microsoft.com/office/drawing/2014/main" xmlns="" id="{DD54AD28-B110-DF46-BC93-FB8E0025F141}"/>
              </a:ext>
            </a:extLst>
          </p:cNvPr>
          <p:cNvSpPr>
            <a:spLocks noGrp="1"/>
          </p:cNvSpPr>
          <p:nvPr>
            <p:ph type="ftr" sz="quarter" idx="11"/>
          </p:nvPr>
        </p:nvSpPr>
        <p:spPr/>
        <p:txBody>
          <a:bodyPr/>
          <a:lstStyle>
            <a:lvl1pPr>
              <a:defRPr smtClean="0"/>
            </a:lvl1pPr>
          </a:lstStyle>
          <a:p>
            <a:pPr>
              <a:defRPr/>
            </a:pPr>
            <a:endParaRPr lang="en-US" altLang="en-US" dirty="0"/>
          </a:p>
        </p:txBody>
      </p:sp>
      <p:sp>
        <p:nvSpPr>
          <p:cNvPr id="11" name="Slide Number Placeholder 5">
            <a:extLst>
              <a:ext uri="{FF2B5EF4-FFF2-40B4-BE49-F238E27FC236}">
                <a16:creationId xmlns:a16="http://schemas.microsoft.com/office/drawing/2014/main" xmlns="" id="{2F0164CC-CD8D-E74F-8981-3C09A94086E7}"/>
              </a:ext>
            </a:extLst>
          </p:cNvPr>
          <p:cNvSpPr>
            <a:spLocks noGrp="1"/>
          </p:cNvSpPr>
          <p:nvPr>
            <p:ph type="sldNum" sz="quarter" idx="12"/>
          </p:nvPr>
        </p:nvSpPr>
        <p:spPr/>
        <p:txBody>
          <a:bodyPr/>
          <a:lstStyle>
            <a:lvl1pPr>
              <a:defRPr/>
            </a:lvl1pPr>
          </a:lstStyle>
          <a:p>
            <a:endParaRPr lang="en-US" altLang="en-US" dirty="0"/>
          </a:p>
        </p:txBody>
      </p:sp>
    </p:spTree>
    <p:extLst>
      <p:ext uri="{BB962C8B-B14F-4D97-AF65-F5344CB8AC3E}">
        <p14:creationId xmlns:p14="http://schemas.microsoft.com/office/powerpoint/2010/main" val="31154570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en-IE"/>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B93B639B-A372-4013-B64E-837484527908}" type="slidenum">
              <a:rPr lang="en-US"/>
              <a:pPr>
                <a:defRPr/>
              </a:pPr>
              <a:t>‹#›</a:t>
            </a:fld>
            <a:endParaRPr lang="en-US" dirty="0"/>
          </a:p>
        </p:txBody>
      </p:sp>
    </p:spTree>
    <p:extLst>
      <p:ext uri="{BB962C8B-B14F-4D97-AF65-F5344CB8AC3E}">
        <p14:creationId xmlns:p14="http://schemas.microsoft.com/office/powerpoint/2010/main" val="1116232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GB"/>
              <a:t>Click to edit Master title style</a:t>
            </a:r>
          </a:p>
        </p:txBody>
      </p:sp>
      <p:sp>
        <p:nvSpPr>
          <p:cNvPr id="3"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GB" dirty="0">
              <a:solidFill>
                <a:prstClr val="black"/>
              </a:solidFill>
            </a:endParaRPr>
          </a:p>
        </p:txBody>
      </p:sp>
      <p:sp>
        <p:nvSpPr>
          <p:cNvPr id="4"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GB" dirty="0">
              <a:solidFill>
                <a:prstClr val="black"/>
              </a:solidFill>
            </a:endParaRPr>
          </a:p>
        </p:txBody>
      </p:sp>
      <p:sp>
        <p:nvSpPr>
          <p:cNvPr id="5"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3D96CDCF-872E-4D2D-A167-6B0894BE5A3C}" type="slidenum">
              <a:rPr lang="en-GB">
                <a:solidFill>
                  <a:prstClr val="black"/>
                </a:solidFill>
              </a:rPr>
              <a:pPr>
                <a:defRPr/>
              </a:pPr>
              <a:t>‹#›</a:t>
            </a:fld>
            <a:endParaRPr lang="en-GB" dirty="0">
              <a:solidFill>
                <a:prstClr val="black"/>
              </a:solidFill>
            </a:endParaRPr>
          </a:p>
        </p:txBody>
      </p:sp>
    </p:spTree>
    <p:extLst>
      <p:ext uri="{BB962C8B-B14F-4D97-AF65-F5344CB8AC3E}">
        <p14:creationId xmlns:p14="http://schemas.microsoft.com/office/powerpoint/2010/main" val="15983258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7"/>
          <a:srcRect/>
          <a:stretch>
            <a:fillRect/>
          </a:stretch>
        </a:blip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6EAC0663-5733-B547-AF80-216817C9A448}"/>
              </a:ext>
            </a:extLst>
          </p:cNvPr>
          <p:cNvSpPr/>
          <p:nvPr userDrawn="1"/>
        </p:nvSpPr>
        <p:spPr>
          <a:xfrm>
            <a:off x="0" y="0"/>
            <a:ext cx="9144000" cy="6858000"/>
          </a:xfrm>
          <a:prstGeom prst="rect">
            <a:avLst/>
          </a:prstGeom>
          <a:gradFill>
            <a:gsLst>
              <a:gs pos="0">
                <a:schemeClr val="bg1"/>
              </a:gs>
              <a:gs pos="0">
                <a:schemeClr val="bg1"/>
              </a:gs>
            </a:gsLs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Tree>
  </p:cSld>
  <p:clrMap bg1="lt1" tx1="dk1" bg2="lt2" tx2="dk2" accent1="accent1" accent2="accent2" accent3="accent3" accent4="accent4" accent5="accent5" accent6="accent6" hlink="hlink" folHlink="folHlink"/>
  <p:sldLayoutIdLst>
    <p:sldLayoutId id="2147483653" r:id="rId1"/>
    <p:sldLayoutId id="2147483649" r:id="rId2"/>
    <p:sldLayoutId id="2147483650" r:id="rId3"/>
    <p:sldLayoutId id="2147483651" r:id="rId4"/>
    <p:sldLayoutId id="2147483652" r:id="rId5"/>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www.safeguarding.ie/index.php/guidance"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2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400" y="2362200"/>
            <a:ext cx="8215064" cy="1569660"/>
          </a:xfrm>
          <a:prstGeom prst="rect">
            <a:avLst/>
          </a:prstGeom>
          <a:noFill/>
        </p:spPr>
        <p:txBody>
          <a:bodyPr wrap="square" rtlCol="0">
            <a:spAutoFit/>
          </a:bodyPr>
          <a:lstStyle/>
          <a:p>
            <a:r>
              <a:rPr lang="en-US" sz="3200" b="1" dirty="0" err="1" smtClean="0">
                <a:solidFill>
                  <a:srgbClr val="0B5323"/>
                </a:solidFill>
              </a:rPr>
              <a:t>Tuam</a:t>
            </a:r>
            <a:r>
              <a:rPr lang="en-US" sz="3200" b="1" dirty="0" smtClean="0">
                <a:solidFill>
                  <a:srgbClr val="0B5323"/>
                </a:solidFill>
              </a:rPr>
              <a:t> </a:t>
            </a:r>
            <a:r>
              <a:rPr lang="en-US" sz="3200" b="1" dirty="0">
                <a:solidFill>
                  <a:srgbClr val="0B5323"/>
                </a:solidFill>
              </a:rPr>
              <a:t>Ecclesiastical Provincial Area Meeting</a:t>
            </a:r>
          </a:p>
          <a:p>
            <a:endParaRPr lang="en-US" sz="3200" b="1" dirty="0">
              <a:solidFill>
                <a:srgbClr val="0B5323"/>
              </a:solidFill>
            </a:endParaRPr>
          </a:p>
          <a:p>
            <a:r>
              <a:rPr lang="en-US" sz="3200" b="1" dirty="0" smtClean="0">
                <a:solidFill>
                  <a:srgbClr val="0B5323"/>
                </a:solidFill>
              </a:rPr>
              <a:t>26</a:t>
            </a:r>
            <a:r>
              <a:rPr lang="en-US" sz="3200" b="1" baseline="30000" dirty="0" smtClean="0">
                <a:solidFill>
                  <a:srgbClr val="0B5323"/>
                </a:solidFill>
              </a:rPr>
              <a:t>th</a:t>
            </a:r>
            <a:r>
              <a:rPr lang="en-US" sz="3200" b="1" dirty="0" smtClean="0">
                <a:solidFill>
                  <a:srgbClr val="0B5323"/>
                </a:solidFill>
              </a:rPr>
              <a:t> November 2018</a:t>
            </a:r>
            <a:endParaRPr lang="en-US" sz="3200" b="1" dirty="0">
              <a:solidFill>
                <a:srgbClr val="0B5323"/>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07704" y="2780928"/>
            <a:ext cx="5707203" cy="584775"/>
          </a:xfrm>
          <a:prstGeom prst="rect">
            <a:avLst/>
          </a:prstGeom>
          <a:noFill/>
        </p:spPr>
        <p:txBody>
          <a:bodyPr wrap="none" rtlCol="0">
            <a:spAutoFit/>
          </a:bodyPr>
          <a:lstStyle/>
          <a:p>
            <a:r>
              <a:rPr lang="en-US" sz="3200" b="1" dirty="0">
                <a:solidFill>
                  <a:srgbClr val="0B5323"/>
                </a:solidFill>
              </a:rPr>
              <a:t>Review of  Safeguarding Practice</a:t>
            </a:r>
          </a:p>
        </p:txBody>
      </p:sp>
    </p:spTree>
    <p:extLst>
      <p:ext uri="{BB962C8B-B14F-4D97-AF65-F5344CB8AC3E}">
        <p14:creationId xmlns:p14="http://schemas.microsoft.com/office/powerpoint/2010/main" val="34179086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27584" y="2444944"/>
            <a:ext cx="8040150" cy="3046988"/>
          </a:xfrm>
          <a:prstGeom prst="rect">
            <a:avLst/>
          </a:prstGeom>
          <a:noFill/>
        </p:spPr>
        <p:txBody>
          <a:bodyPr wrap="none" rtlCol="0">
            <a:spAutoFit/>
          </a:bodyPr>
          <a:lstStyle/>
          <a:p>
            <a:pPr marL="457200" indent="-457200">
              <a:buFont typeface="Arial" panose="020B0604020202020204" pitchFamily="34" charset="0"/>
              <a:buChar char="•"/>
            </a:pPr>
            <a:r>
              <a:rPr lang="en-US" sz="3200" dirty="0" smtClean="0"/>
              <a:t>Methodology trialed in two Church Bodies </a:t>
            </a:r>
          </a:p>
          <a:p>
            <a:pPr marL="457200" indent="-457200">
              <a:buFont typeface="Arial" panose="020B0604020202020204" pitchFamily="34" charset="0"/>
              <a:buChar char="•"/>
            </a:pPr>
            <a:r>
              <a:rPr lang="en-US" sz="3200" dirty="0" smtClean="0"/>
              <a:t>Approved by Bishops’ Conference in June</a:t>
            </a:r>
          </a:p>
          <a:p>
            <a:pPr marL="457200" indent="-457200">
              <a:buFont typeface="Arial" panose="020B0604020202020204" pitchFamily="34" charset="0"/>
              <a:buChar char="•"/>
            </a:pPr>
            <a:r>
              <a:rPr lang="en-US" sz="3200" dirty="0" smtClean="0"/>
              <a:t>Focus is on practice</a:t>
            </a:r>
          </a:p>
          <a:p>
            <a:pPr marL="457200" indent="-457200">
              <a:buFont typeface="Arial" panose="020B0604020202020204" pitchFamily="34" charset="0"/>
              <a:buChar char="•"/>
            </a:pPr>
            <a:r>
              <a:rPr lang="en-US" sz="3200" dirty="0" smtClean="0"/>
              <a:t>Timeframe</a:t>
            </a:r>
          </a:p>
          <a:p>
            <a:pPr marL="457200" indent="-457200">
              <a:buFont typeface="Arial" panose="020B0604020202020204" pitchFamily="34" charset="0"/>
              <a:buChar char="•"/>
            </a:pPr>
            <a:r>
              <a:rPr lang="en-US" sz="3200" dirty="0" smtClean="0"/>
              <a:t>Recruitment and training Reviewers</a:t>
            </a:r>
          </a:p>
          <a:p>
            <a:pPr marL="457200" indent="-457200">
              <a:buFont typeface="Arial" panose="020B0604020202020204" pitchFamily="34" charset="0"/>
              <a:buChar char="•"/>
            </a:pPr>
            <a:r>
              <a:rPr lang="en-US" sz="3200" dirty="0" smtClean="0"/>
              <a:t>Data processing deeds</a:t>
            </a:r>
          </a:p>
        </p:txBody>
      </p:sp>
    </p:spTree>
    <p:extLst>
      <p:ext uri="{BB962C8B-B14F-4D97-AF65-F5344CB8AC3E}">
        <p14:creationId xmlns:p14="http://schemas.microsoft.com/office/powerpoint/2010/main" val="23370772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99592" y="2780928"/>
            <a:ext cx="7206952" cy="1077218"/>
          </a:xfrm>
          <a:prstGeom prst="rect">
            <a:avLst/>
          </a:prstGeom>
          <a:noFill/>
        </p:spPr>
        <p:txBody>
          <a:bodyPr wrap="square" rtlCol="0">
            <a:spAutoFit/>
          </a:bodyPr>
          <a:lstStyle/>
          <a:p>
            <a:pPr algn="ctr"/>
            <a:r>
              <a:rPr lang="en-US" sz="3200" b="1" dirty="0">
                <a:solidFill>
                  <a:srgbClr val="0B5323"/>
                </a:solidFill>
              </a:rPr>
              <a:t>Information Sharing</a:t>
            </a:r>
          </a:p>
          <a:p>
            <a:pPr algn="ctr"/>
            <a:endParaRPr lang="en-US" sz="3200" b="1" dirty="0">
              <a:solidFill>
                <a:srgbClr val="0B5323"/>
              </a:solidFill>
            </a:endParaRPr>
          </a:p>
        </p:txBody>
      </p:sp>
    </p:spTree>
    <p:extLst>
      <p:ext uri="{BB962C8B-B14F-4D97-AF65-F5344CB8AC3E}">
        <p14:creationId xmlns:p14="http://schemas.microsoft.com/office/powerpoint/2010/main" val="13392055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1844824"/>
            <a:ext cx="8227404" cy="3970318"/>
          </a:xfrm>
          <a:prstGeom prst="rect">
            <a:avLst/>
          </a:prstGeom>
          <a:noFill/>
        </p:spPr>
        <p:txBody>
          <a:bodyPr wrap="square" rtlCol="0">
            <a:spAutoFit/>
          </a:bodyPr>
          <a:lstStyle/>
          <a:p>
            <a:r>
              <a:rPr lang="en-GB" sz="2800" dirty="0"/>
              <a:t>The effective protection of a child often depends on the willingness of people to share and exchange relevant information appropriately. </a:t>
            </a:r>
          </a:p>
          <a:p>
            <a:endParaRPr lang="en-GB" sz="2800" dirty="0"/>
          </a:p>
          <a:p>
            <a:r>
              <a:rPr lang="en-GB" sz="2800" dirty="0"/>
              <a:t>It is critical that there is a clear understanding of the Church authority’s professional and legal responsibilities with regard to data protection, confidentiality and the exchange of information. </a:t>
            </a:r>
          </a:p>
          <a:p>
            <a:endParaRPr lang="en-GB" sz="2800" dirty="0"/>
          </a:p>
        </p:txBody>
      </p:sp>
      <p:sp>
        <p:nvSpPr>
          <p:cNvPr id="4" name="TextBox 3">
            <a:extLst>
              <a:ext uri="{FF2B5EF4-FFF2-40B4-BE49-F238E27FC236}">
                <a16:creationId xmlns:a16="http://schemas.microsoft.com/office/drawing/2014/main" xmlns="" id="{27B3ACCE-933E-224A-80D1-12A51223DA81}"/>
              </a:ext>
            </a:extLst>
          </p:cNvPr>
          <p:cNvSpPr txBox="1"/>
          <p:nvPr/>
        </p:nvSpPr>
        <p:spPr>
          <a:xfrm>
            <a:off x="1547664" y="404664"/>
            <a:ext cx="6695872" cy="584775"/>
          </a:xfrm>
          <a:prstGeom prst="rect">
            <a:avLst/>
          </a:prstGeom>
          <a:noFill/>
        </p:spPr>
        <p:txBody>
          <a:bodyPr wrap="none" rtlCol="0">
            <a:spAutoFit/>
          </a:bodyPr>
          <a:lstStyle/>
          <a:p>
            <a:r>
              <a:rPr lang="en-US" sz="3200" dirty="0">
                <a:solidFill>
                  <a:srgbClr val="0B5323"/>
                </a:solidFill>
              </a:rPr>
              <a:t>Why do we need to share information?</a:t>
            </a:r>
          </a:p>
        </p:txBody>
      </p:sp>
    </p:spTree>
    <p:extLst>
      <p:ext uri="{BB962C8B-B14F-4D97-AF65-F5344CB8AC3E}">
        <p14:creationId xmlns:p14="http://schemas.microsoft.com/office/powerpoint/2010/main" val="4435629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1844824"/>
            <a:ext cx="8227404" cy="3847207"/>
          </a:xfrm>
          <a:prstGeom prst="rect">
            <a:avLst/>
          </a:prstGeom>
          <a:noFill/>
        </p:spPr>
        <p:txBody>
          <a:bodyPr wrap="square" rtlCol="0">
            <a:spAutoFit/>
          </a:bodyPr>
          <a:lstStyle/>
          <a:p>
            <a:endParaRPr lang="en-GB" sz="2800" dirty="0"/>
          </a:p>
          <a:p>
            <a:pPr algn="ctr"/>
            <a:r>
              <a:rPr lang="en-GB" sz="2400" dirty="0"/>
              <a:t>The deficiencies in both internal and external communication of essential child protection information by various Church authorities has been identified and criticised in a number of statutory reports, including the Ryan Report, the Ferns Report, the Report of the Commission of Investigation into the Catholic Archdiocese of Dublin (the Murphy Report), and the Cloyne Report. It is essential that the lessons from these reports are learned, and that improvements result in the sharing of information. </a:t>
            </a:r>
          </a:p>
        </p:txBody>
      </p:sp>
      <p:sp>
        <p:nvSpPr>
          <p:cNvPr id="3" name="TextBox 2">
            <a:extLst>
              <a:ext uri="{FF2B5EF4-FFF2-40B4-BE49-F238E27FC236}">
                <a16:creationId xmlns:a16="http://schemas.microsoft.com/office/drawing/2014/main" xmlns="" id="{979BDF0E-FE4F-524D-9B5E-EF7E12593F93}"/>
              </a:ext>
            </a:extLst>
          </p:cNvPr>
          <p:cNvSpPr txBox="1"/>
          <p:nvPr/>
        </p:nvSpPr>
        <p:spPr>
          <a:xfrm>
            <a:off x="1547664" y="404664"/>
            <a:ext cx="6695872" cy="584775"/>
          </a:xfrm>
          <a:prstGeom prst="rect">
            <a:avLst/>
          </a:prstGeom>
          <a:noFill/>
        </p:spPr>
        <p:txBody>
          <a:bodyPr wrap="none" rtlCol="0">
            <a:spAutoFit/>
          </a:bodyPr>
          <a:lstStyle/>
          <a:p>
            <a:r>
              <a:rPr lang="en-US" sz="3200" dirty="0">
                <a:solidFill>
                  <a:srgbClr val="0B5323"/>
                </a:solidFill>
              </a:rPr>
              <a:t>Why do we need to share information?</a:t>
            </a:r>
          </a:p>
        </p:txBody>
      </p:sp>
    </p:spTree>
    <p:extLst>
      <p:ext uri="{BB962C8B-B14F-4D97-AF65-F5344CB8AC3E}">
        <p14:creationId xmlns:p14="http://schemas.microsoft.com/office/powerpoint/2010/main" val="32046580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1844824"/>
            <a:ext cx="8227404" cy="4708981"/>
          </a:xfrm>
          <a:prstGeom prst="rect">
            <a:avLst/>
          </a:prstGeom>
          <a:noFill/>
        </p:spPr>
        <p:txBody>
          <a:bodyPr wrap="square" rtlCol="0">
            <a:spAutoFit/>
          </a:bodyPr>
          <a:lstStyle/>
          <a:p>
            <a:r>
              <a:rPr lang="en-GB" sz="2400" dirty="0"/>
              <a:t>Sharing with the statutory authorities</a:t>
            </a:r>
          </a:p>
          <a:p>
            <a:r>
              <a:rPr lang="en-GB" dirty="0"/>
              <a:t>All allegations, suspicions concerns or knowledge regarding child abuse that meet the threshold for reporting must be passed to the statutory authorities (Guidance 2.1A). Disclosure should include names, addresses, details of the allegations, and if the respondent has made an admission, where this information is available. </a:t>
            </a:r>
            <a:endParaRPr lang="en-GB" sz="2400" dirty="0"/>
          </a:p>
          <a:p>
            <a:endParaRPr lang="en-GB" sz="2400" dirty="0"/>
          </a:p>
          <a:p>
            <a:r>
              <a:rPr lang="en-GB" sz="2400" dirty="0"/>
              <a:t>Sharing information with the NBSCCCI</a:t>
            </a:r>
          </a:p>
          <a:p>
            <a:r>
              <a:rPr lang="en-GB" dirty="0"/>
              <a:t>Once the Church authority has signed the data processing deeds, information can be shared with the NBSCCCI for these three purposes: </a:t>
            </a:r>
            <a:endParaRPr lang="en-GB" sz="2400" dirty="0"/>
          </a:p>
          <a:p>
            <a:r>
              <a:rPr lang="en-GB" dirty="0"/>
              <a:t>a. Maintaining records of all allegations notified to it for monitoring </a:t>
            </a:r>
            <a:r>
              <a:rPr lang="en-GB" dirty="0" smtClean="0"/>
              <a:t>purposes.</a:t>
            </a:r>
            <a:endParaRPr lang="en-GB" sz="2400" dirty="0"/>
          </a:p>
          <a:p>
            <a:r>
              <a:rPr lang="en-GB" dirty="0"/>
              <a:t>b. Retaining records relating to advice offered directly or through the </a:t>
            </a:r>
            <a:r>
              <a:rPr lang="en-GB" dirty="0" smtClean="0"/>
              <a:t>NCMC. </a:t>
            </a:r>
            <a:endParaRPr lang="en-GB" sz="2400" dirty="0"/>
          </a:p>
          <a:p>
            <a:r>
              <a:rPr lang="en-GB" dirty="0"/>
              <a:t>c. Accessing records for audit function and cannot retain and/or use the personal information accessed during its audit for further purposes. </a:t>
            </a:r>
            <a:endParaRPr lang="en-GB" sz="2400" dirty="0"/>
          </a:p>
          <a:p>
            <a:endParaRPr lang="en-GB" sz="2400" dirty="0"/>
          </a:p>
          <a:p>
            <a:endParaRPr lang="en-GB" sz="2400" dirty="0"/>
          </a:p>
        </p:txBody>
      </p:sp>
      <p:sp>
        <p:nvSpPr>
          <p:cNvPr id="3" name="TextBox 2">
            <a:extLst>
              <a:ext uri="{FF2B5EF4-FFF2-40B4-BE49-F238E27FC236}">
                <a16:creationId xmlns:a16="http://schemas.microsoft.com/office/drawing/2014/main" xmlns="" id="{979BDF0E-FE4F-524D-9B5E-EF7E12593F93}"/>
              </a:ext>
            </a:extLst>
          </p:cNvPr>
          <p:cNvSpPr txBox="1"/>
          <p:nvPr/>
        </p:nvSpPr>
        <p:spPr>
          <a:xfrm>
            <a:off x="827584" y="404664"/>
            <a:ext cx="7787966" cy="584775"/>
          </a:xfrm>
          <a:prstGeom prst="rect">
            <a:avLst/>
          </a:prstGeom>
          <a:noFill/>
        </p:spPr>
        <p:txBody>
          <a:bodyPr wrap="none" rtlCol="0">
            <a:spAutoFit/>
          </a:bodyPr>
          <a:lstStyle/>
          <a:p>
            <a:r>
              <a:rPr lang="en-US" sz="3200" dirty="0">
                <a:solidFill>
                  <a:srgbClr val="0B5323"/>
                </a:solidFill>
              </a:rPr>
              <a:t>Situations when information must be shared</a:t>
            </a:r>
          </a:p>
        </p:txBody>
      </p:sp>
    </p:spTree>
    <p:extLst>
      <p:ext uri="{BB962C8B-B14F-4D97-AF65-F5344CB8AC3E}">
        <p14:creationId xmlns:p14="http://schemas.microsoft.com/office/powerpoint/2010/main" val="41855961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1844824"/>
            <a:ext cx="8227404" cy="3785652"/>
          </a:xfrm>
          <a:prstGeom prst="rect">
            <a:avLst/>
          </a:prstGeom>
          <a:noFill/>
        </p:spPr>
        <p:txBody>
          <a:bodyPr wrap="square" rtlCol="0">
            <a:spAutoFit/>
          </a:bodyPr>
          <a:lstStyle/>
          <a:p>
            <a:r>
              <a:rPr lang="en-GB" sz="2400" dirty="0" smtClean="0"/>
              <a:t>This will be covered by 5 new Deeds and 5 MOUs</a:t>
            </a:r>
          </a:p>
          <a:p>
            <a:endParaRPr lang="en-GB" sz="2400" dirty="0"/>
          </a:p>
          <a:p>
            <a:pPr marL="457200" indent="-457200">
              <a:buAutoNum type="arabicPeriod"/>
            </a:pPr>
            <a:r>
              <a:rPr lang="en-GB" sz="2400" dirty="0" smtClean="0">
                <a:solidFill>
                  <a:srgbClr val="FF0000"/>
                </a:solidFill>
              </a:rPr>
              <a:t>Deed for anonymous allegations against clerics and religious with accompanying MOU.</a:t>
            </a:r>
          </a:p>
          <a:p>
            <a:pPr marL="457200" indent="-457200">
              <a:buFontTx/>
              <a:buAutoNum type="arabicPeriod"/>
            </a:pPr>
            <a:r>
              <a:rPr lang="en-GB" sz="2400" dirty="0">
                <a:solidFill>
                  <a:srgbClr val="FF0000"/>
                </a:solidFill>
              </a:rPr>
              <a:t>Deed for </a:t>
            </a:r>
            <a:r>
              <a:rPr lang="en-GB" sz="2400" dirty="0" smtClean="0">
                <a:solidFill>
                  <a:srgbClr val="FF0000"/>
                </a:solidFill>
              </a:rPr>
              <a:t>advice with </a:t>
            </a:r>
            <a:r>
              <a:rPr lang="en-GB" sz="2400" dirty="0">
                <a:solidFill>
                  <a:srgbClr val="FF0000"/>
                </a:solidFill>
              </a:rPr>
              <a:t>accompanying </a:t>
            </a:r>
            <a:r>
              <a:rPr lang="en-GB" sz="2400" dirty="0" smtClean="0">
                <a:solidFill>
                  <a:srgbClr val="FF0000"/>
                </a:solidFill>
              </a:rPr>
              <a:t>MOU (but if you want advice you must provide full information).</a:t>
            </a:r>
          </a:p>
          <a:p>
            <a:pPr marL="457200" indent="-457200">
              <a:buAutoNum type="arabicPeriod"/>
            </a:pPr>
            <a:r>
              <a:rPr lang="en-GB" sz="2400" dirty="0" smtClean="0">
                <a:solidFill>
                  <a:srgbClr val="0070C0"/>
                </a:solidFill>
              </a:rPr>
              <a:t>Deed for NCMC with accompanying MOU.</a:t>
            </a:r>
          </a:p>
          <a:p>
            <a:pPr marL="457200" indent="-457200">
              <a:buAutoNum type="arabicPeriod"/>
            </a:pPr>
            <a:r>
              <a:rPr lang="en-GB" sz="2400" dirty="0" smtClean="0">
                <a:solidFill>
                  <a:srgbClr val="0070C0"/>
                </a:solidFill>
              </a:rPr>
              <a:t>Deed for Review with accompanying MOU.</a:t>
            </a:r>
          </a:p>
          <a:p>
            <a:pPr marL="457200" indent="-457200">
              <a:buAutoNum type="arabicPeriod"/>
            </a:pPr>
            <a:r>
              <a:rPr lang="en-GB" sz="2400" dirty="0" smtClean="0">
                <a:solidFill>
                  <a:srgbClr val="0070C0"/>
                </a:solidFill>
              </a:rPr>
              <a:t>Deed for support with case management records with accompanying MOU.</a:t>
            </a:r>
            <a:endParaRPr lang="en-GB" sz="2400" dirty="0">
              <a:solidFill>
                <a:srgbClr val="0070C0"/>
              </a:solidFill>
            </a:endParaRPr>
          </a:p>
        </p:txBody>
      </p:sp>
      <p:sp>
        <p:nvSpPr>
          <p:cNvPr id="3" name="TextBox 2">
            <a:extLst>
              <a:ext uri="{FF2B5EF4-FFF2-40B4-BE49-F238E27FC236}">
                <a16:creationId xmlns:a16="http://schemas.microsoft.com/office/drawing/2014/main" xmlns="" id="{979BDF0E-FE4F-524D-9B5E-EF7E12593F93}"/>
              </a:ext>
            </a:extLst>
          </p:cNvPr>
          <p:cNvSpPr txBox="1"/>
          <p:nvPr/>
        </p:nvSpPr>
        <p:spPr>
          <a:xfrm>
            <a:off x="827584" y="404664"/>
            <a:ext cx="7583743" cy="584775"/>
          </a:xfrm>
          <a:prstGeom prst="rect">
            <a:avLst/>
          </a:prstGeom>
          <a:noFill/>
        </p:spPr>
        <p:txBody>
          <a:bodyPr wrap="none" rtlCol="0">
            <a:spAutoFit/>
          </a:bodyPr>
          <a:lstStyle/>
          <a:p>
            <a:r>
              <a:rPr lang="en-US" sz="3200" dirty="0" smtClean="0">
                <a:solidFill>
                  <a:srgbClr val="0B5323"/>
                </a:solidFill>
              </a:rPr>
              <a:t>When sharing information with the NBSCCCI</a:t>
            </a:r>
            <a:endParaRPr lang="en-US" sz="3200" dirty="0">
              <a:solidFill>
                <a:srgbClr val="0B5323"/>
              </a:solidFill>
            </a:endParaRPr>
          </a:p>
        </p:txBody>
      </p:sp>
    </p:spTree>
    <p:extLst>
      <p:ext uri="{BB962C8B-B14F-4D97-AF65-F5344CB8AC3E}">
        <p14:creationId xmlns:p14="http://schemas.microsoft.com/office/powerpoint/2010/main" val="32483459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1484784"/>
            <a:ext cx="8227404" cy="5016758"/>
          </a:xfrm>
          <a:prstGeom prst="rect">
            <a:avLst/>
          </a:prstGeom>
          <a:noFill/>
        </p:spPr>
        <p:txBody>
          <a:bodyPr wrap="square" rtlCol="0">
            <a:spAutoFit/>
          </a:bodyPr>
          <a:lstStyle/>
          <a:p>
            <a:r>
              <a:rPr lang="en-GB" sz="2000" b="1" dirty="0" smtClean="0">
                <a:solidFill>
                  <a:prstClr val="black"/>
                </a:solidFill>
              </a:rPr>
              <a:t>The referral form must be used, telling us through advice or NCMC is NOT notifying us that an allegation has been received.</a:t>
            </a:r>
          </a:p>
          <a:p>
            <a:endParaRPr lang="en-GB" sz="2000" dirty="0">
              <a:solidFill>
                <a:prstClr val="black"/>
              </a:solidFill>
            </a:endParaRPr>
          </a:p>
          <a:p>
            <a:r>
              <a:rPr lang="en-GB" sz="2000" dirty="0" smtClean="0">
                <a:solidFill>
                  <a:prstClr val="black"/>
                </a:solidFill>
              </a:rPr>
              <a:t>When you use the referral form: </a:t>
            </a:r>
          </a:p>
          <a:p>
            <a:pPr marL="342900" indent="-342900">
              <a:buFont typeface="Arial" panose="020B0604020202020204" pitchFamily="34" charset="0"/>
              <a:buChar char="•"/>
            </a:pPr>
            <a:r>
              <a:rPr lang="en-GB" sz="2000" dirty="0" smtClean="0">
                <a:solidFill>
                  <a:prstClr val="black"/>
                </a:solidFill>
              </a:rPr>
              <a:t>The Complainant’s details are </a:t>
            </a:r>
            <a:r>
              <a:rPr lang="en-GB" sz="2000" dirty="0" err="1" smtClean="0">
                <a:solidFill>
                  <a:prstClr val="black"/>
                </a:solidFill>
              </a:rPr>
              <a:t>anonymised</a:t>
            </a:r>
            <a:endParaRPr lang="en-GB" sz="2000" dirty="0" smtClean="0">
              <a:solidFill>
                <a:prstClr val="black"/>
              </a:solidFill>
            </a:endParaRPr>
          </a:p>
          <a:p>
            <a:pPr marL="342900" indent="-342900">
              <a:buFont typeface="Arial" panose="020B0604020202020204" pitchFamily="34" charset="0"/>
              <a:buChar char="•"/>
            </a:pPr>
            <a:r>
              <a:rPr lang="en-GB" sz="2000" dirty="0" smtClean="0">
                <a:solidFill>
                  <a:prstClr val="black"/>
                </a:solidFill>
              </a:rPr>
              <a:t>Name of respondent is </a:t>
            </a:r>
            <a:r>
              <a:rPr lang="en-GB" sz="2000" dirty="0" err="1" smtClean="0">
                <a:solidFill>
                  <a:prstClr val="black"/>
                </a:solidFill>
              </a:rPr>
              <a:t>anonymised</a:t>
            </a:r>
            <a:endParaRPr lang="en-GB" sz="2000" dirty="0">
              <a:solidFill>
                <a:prstClr val="black"/>
              </a:solidFill>
            </a:endParaRPr>
          </a:p>
          <a:p>
            <a:endParaRPr lang="en-GB" sz="2000" dirty="0" smtClean="0">
              <a:solidFill>
                <a:prstClr val="black"/>
              </a:solidFill>
            </a:endParaRPr>
          </a:p>
          <a:p>
            <a:r>
              <a:rPr lang="en-GB" sz="2000" dirty="0" smtClean="0">
                <a:solidFill>
                  <a:prstClr val="black"/>
                </a:solidFill>
              </a:rPr>
              <a:t>Details you need to give (as long as it doesn’t directly identify the person):</a:t>
            </a:r>
          </a:p>
          <a:p>
            <a:pPr marL="342900" indent="-342900">
              <a:buFont typeface="Arial" panose="020B0604020202020204" pitchFamily="34" charset="0"/>
              <a:buChar char="•"/>
            </a:pPr>
            <a:r>
              <a:rPr lang="en-GB" sz="2000" dirty="0" smtClean="0">
                <a:solidFill>
                  <a:prstClr val="black"/>
                </a:solidFill>
              </a:rPr>
              <a:t>DOB</a:t>
            </a:r>
          </a:p>
          <a:p>
            <a:pPr marL="342900" indent="-342900">
              <a:buFont typeface="Arial" panose="020B0604020202020204" pitchFamily="34" charset="0"/>
              <a:buChar char="•"/>
            </a:pPr>
            <a:r>
              <a:rPr lang="en-GB" sz="2000" dirty="0" smtClean="0">
                <a:solidFill>
                  <a:prstClr val="black"/>
                </a:solidFill>
              </a:rPr>
              <a:t>Role in Church body</a:t>
            </a:r>
          </a:p>
          <a:p>
            <a:pPr marL="342900" indent="-342900">
              <a:buFont typeface="Arial" panose="020B0604020202020204" pitchFamily="34" charset="0"/>
              <a:buChar char="•"/>
            </a:pPr>
            <a:r>
              <a:rPr lang="en-GB" sz="2000" dirty="0" smtClean="0">
                <a:solidFill>
                  <a:prstClr val="black"/>
                </a:solidFill>
              </a:rPr>
              <a:t>Current contact with children</a:t>
            </a:r>
          </a:p>
          <a:p>
            <a:pPr marL="342900" indent="-342900">
              <a:buFont typeface="Arial" panose="020B0604020202020204" pitchFamily="34" charset="0"/>
              <a:buChar char="•"/>
            </a:pPr>
            <a:r>
              <a:rPr lang="en-GB" sz="2000" dirty="0" smtClean="0">
                <a:solidFill>
                  <a:prstClr val="black"/>
                </a:solidFill>
              </a:rPr>
              <a:t>Dates/times the incident occurred</a:t>
            </a:r>
          </a:p>
          <a:p>
            <a:pPr marL="342900" indent="-342900">
              <a:buFont typeface="Arial" panose="020B0604020202020204" pitchFamily="34" charset="0"/>
              <a:buChar char="•"/>
            </a:pPr>
            <a:r>
              <a:rPr lang="en-GB" sz="2000" dirty="0" smtClean="0">
                <a:solidFill>
                  <a:prstClr val="black"/>
                </a:solidFill>
              </a:rPr>
              <a:t>The type of abuse</a:t>
            </a:r>
          </a:p>
          <a:p>
            <a:pPr marL="342900" indent="-342900">
              <a:buFont typeface="Arial" panose="020B0604020202020204" pitchFamily="34" charset="0"/>
              <a:buChar char="•"/>
            </a:pPr>
            <a:r>
              <a:rPr lang="en-GB" sz="2000" dirty="0" smtClean="0">
                <a:solidFill>
                  <a:prstClr val="black"/>
                </a:solidFill>
              </a:rPr>
              <a:t>Any witnesses</a:t>
            </a:r>
          </a:p>
          <a:p>
            <a:pPr marL="342900" indent="-342900">
              <a:buFont typeface="Arial" panose="020B0604020202020204" pitchFamily="34" charset="0"/>
              <a:buChar char="•"/>
            </a:pPr>
            <a:r>
              <a:rPr lang="en-GB" sz="2000" dirty="0" smtClean="0">
                <a:solidFill>
                  <a:prstClr val="black"/>
                </a:solidFill>
              </a:rPr>
              <a:t>Whether the complainant knows this referral is being made</a:t>
            </a:r>
            <a:endParaRPr lang="en-GB" sz="2000" dirty="0">
              <a:solidFill>
                <a:prstClr val="black"/>
              </a:solidFill>
            </a:endParaRPr>
          </a:p>
          <a:p>
            <a:endParaRPr lang="en-GB" sz="2000" dirty="0">
              <a:solidFill>
                <a:prstClr val="black"/>
              </a:solidFill>
            </a:endParaRPr>
          </a:p>
        </p:txBody>
      </p:sp>
      <p:sp>
        <p:nvSpPr>
          <p:cNvPr id="3" name="TextBox 2">
            <a:extLst>
              <a:ext uri="{FF2B5EF4-FFF2-40B4-BE49-F238E27FC236}">
                <a16:creationId xmlns="" xmlns:a16="http://schemas.microsoft.com/office/drawing/2014/main" id="{979BDF0E-FE4F-524D-9B5E-EF7E12593F93}"/>
              </a:ext>
            </a:extLst>
          </p:cNvPr>
          <p:cNvSpPr txBox="1"/>
          <p:nvPr/>
        </p:nvSpPr>
        <p:spPr>
          <a:xfrm>
            <a:off x="827584" y="404664"/>
            <a:ext cx="6035627" cy="584775"/>
          </a:xfrm>
          <a:prstGeom prst="rect">
            <a:avLst/>
          </a:prstGeom>
          <a:noFill/>
        </p:spPr>
        <p:txBody>
          <a:bodyPr wrap="none" rtlCol="0">
            <a:spAutoFit/>
          </a:bodyPr>
          <a:lstStyle/>
          <a:p>
            <a:r>
              <a:rPr lang="en-US" sz="3200" dirty="0" smtClean="0">
                <a:solidFill>
                  <a:srgbClr val="0B5323"/>
                </a:solidFill>
              </a:rPr>
              <a:t>When informing us of an allegation</a:t>
            </a:r>
            <a:endParaRPr lang="en-US" sz="3200" dirty="0">
              <a:solidFill>
                <a:srgbClr val="0B5323"/>
              </a:solidFill>
            </a:endParaRPr>
          </a:p>
        </p:txBody>
      </p:sp>
    </p:spTree>
    <p:extLst>
      <p:ext uri="{BB962C8B-B14F-4D97-AF65-F5344CB8AC3E}">
        <p14:creationId xmlns:p14="http://schemas.microsoft.com/office/powerpoint/2010/main" val="13900507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1879213"/>
            <a:ext cx="8227404" cy="4801314"/>
          </a:xfrm>
          <a:prstGeom prst="rect">
            <a:avLst/>
          </a:prstGeom>
          <a:noFill/>
        </p:spPr>
        <p:txBody>
          <a:bodyPr wrap="square" rtlCol="0">
            <a:spAutoFit/>
          </a:bodyPr>
          <a:lstStyle/>
          <a:p>
            <a:r>
              <a:rPr lang="en-GB" sz="2400" b="1" dirty="0"/>
              <a:t>As part of an investigation by the statutory authorities</a:t>
            </a:r>
          </a:p>
          <a:p>
            <a:endParaRPr lang="en-GB" dirty="0"/>
          </a:p>
          <a:p>
            <a:r>
              <a:rPr lang="en-GB" sz="2400" dirty="0"/>
              <a:t>During the course of an investigation, if the Gardaí́/PSNI request information from a file, every effort should be made to cooperate. However, careful consideration should be given to sharing the following without consent: </a:t>
            </a:r>
          </a:p>
          <a:p>
            <a:endParaRPr lang="en-GB" sz="2400" dirty="0"/>
          </a:p>
          <a:p>
            <a:pPr marL="285750" indent="-285750">
              <a:buFontTx/>
              <a:buChar char="-"/>
            </a:pPr>
            <a:r>
              <a:rPr lang="en-GB" sz="2400" dirty="0"/>
              <a:t> Legal advice obtained by the Church authority may be privileged and may not be shared without the consent of the Church authority; </a:t>
            </a:r>
          </a:p>
          <a:p>
            <a:pPr marL="342900" indent="-342900">
              <a:buFontTx/>
              <a:buChar char="-"/>
            </a:pPr>
            <a:r>
              <a:rPr lang="en-GB" sz="2400" dirty="0"/>
              <a:t> Assessment reports may require the permission of the </a:t>
            </a:r>
          </a:p>
          <a:p>
            <a:r>
              <a:rPr lang="en-GB" sz="2400" dirty="0"/>
              <a:t>      author and the </a:t>
            </a:r>
            <a:r>
              <a:rPr lang="en-GB" sz="2400" dirty="0" smtClean="0"/>
              <a:t>respondent.</a:t>
            </a:r>
            <a:endParaRPr lang="en-GB" sz="2400" dirty="0"/>
          </a:p>
          <a:p>
            <a:endParaRPr lang="en-GB" sz="2400" dirty="0"/>
          </a:p>
        </p:txBody>
      </p:sp>
      <p:sp>
        <p:nvSpPr>
          <p:cNvPr id="3" name="TextBox 2">
            <a:extLst>
              <a:ext uri="{FF2B5EF4-FFF2-40B4-BE49-F238E27FC236}">
                <a16:creationId xmlns:a16="http://schemas.microsoft.com/office/drawing/2014/main" xmlns="" id="{979BDF0E-FE4F-524D-9B5E-EF7E12593F93}"/>
              </a:ext>
            </a:extLst>
          </p:cNvPr>
          <p:cNvSpPr txBox="1"/>
          <p:nvPr/>
        </p:nvSpPr>
        <p:spPr>
          <a:xfrm>
            <a:off x="1043608" y="332656"/>
            <a:ext cx="7341946" cy="584775"/>
          </a:xfrm>
          <a:prstGeom prst="rect">
            <a:avLst/>
          </a:prstGeom>
          <a:noFill/>
        </p:spPr>
        <p:txBody>
          <a:bodyPr wrap="none" rtlCol="0">
            <a:spAutoFit/>
          </a:bodyPr>
          <a:lstStyle/>
          <a:p>
            <a:r>
              <a:rPr lang="en-US" sz="3200" dirty="0">
                <a:solidFill>
                  <a:srgbClr val="0B5323"/>
                </a:solidFill>
              </a:rPr>
              <a:t>Situations when information can be shared</a:t>
            </a:r>
          </a:p>
        </p:txBody>
      </p:sp>
    </p:spTree>
    <p:extLst>
      <p:ext uri="{BB962C8B-B14F-4D97-AF65-F5344CB8AC3E}">
        <p14:creationId xmlns:p14="http://schemas.microsoft.com/office/powerpoint/2010/main" val="1728366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27584" y="1700808"/>
            <a:ext cx="8227404" cy="4462760"/>
          </a:xfrm>
          <a:prstGeom prst="rect">
            <a:avLst/>
          </a:prstGeom>
          <a:noFill/>
        </p:spPr>
        <p:txBody>
          <a:bodyPr wrap="square" rtlCol="0">
            <a:spAutoFit/>
          </a:bodyPr>
          <a:lstStyle/>
          <a:p>
            <a:r>
              <a:rPr lang="en-GB" sz="2400" b="1" dirty="0"/>
              <a:t>Between Church bodies</a:t>
            </a:r>
          </a:p>
          <a:p>
            <a:r>
              <a:rPr lang="en-GB" sz="2000" dirty="0"/>
              <a:t>There may be occasions when information between Church bodies is required. </a:t>
            </a:r>
          </a:p>
          <a:p>
            <a:endParaRPr lang="en-GB" sz="2000" dirty="0"/>
          </a:p>
          <a:p>
            <a:r>
              <a:rPr lang="en-GB" sz="2000" dirty="0"/>
              <a:t>Under canon law, faculties to minister as a priest in public can only be granted by a bishop. </a:t>
            </a:r>
          </a:p>
          <a:p>
            <a:endParaRPr lang="en-GB" sz="2000" dirty="0"/>
          </a:p>
          <a:p>
            <a:r>
              <a:rPr lang="en-GB" sz="2000" dirty="0"/>
              <a:t>It is therefore appropriate that information is shared between a provincial of an ordained cleric from a religious order/congregation when an allegation of child abuse is made against that priest, so that the bishop can determine whether or not to withdraw faculties. </a:t>
            </a:r>
          </a:p>
          <a:p>
            <a:endParaRPr lang="en-GB" sz="2000" dirty="0"/>
          </a:p>
          <a:p>
            <a:r>
              <a:rPr lang="en-GB" sz="2000" dirty="0"/>
              <a:t>As each of these situations is unique, the decision whether and what </a:t>
            </a:r>
          </a:p>
          <a:p>
            <a:r>
              <a:rPr lang="en-GB" sz="2000" dirty="0"/>
              <a:t>to share with another Church body will be on a case-by-case basis. </a:t>
            </a:r>
          </a:p>
        </p:txBody>
      </p:sp>
      <p:sp>
        <p:nvSpPr>
          <p:cNvPr id="3" name="TextBox 2">
            <a:extLst>
              <a:ext uri="{FF2B5EF4-FFF2-40B4-BE49-F238E27FC236}">
                <a16:creationId xmlns:a16="http://schemas.microsoft.com/office/drawing/2014/main" xmlns="" id="{979BDF0E-FE4F-524D-9B5E-EF7E12593F93}"/>
              </a:ext>
            </a:extLst>
          </p:cNvPr>
          <p:cNvSpPr txBox="1"/>
          <p:nvPr/>
        </p:nvSpPr>
        <p:spPr>
          <a:xfrm>
            <a:off x="1043608" y="332656"/>
            <a:ext cx="7341946" cy="584775"/>
          </a:xfrm>
          <a:prstGeom prst="rect">
            <a:avLst/>
          </a:prstGeom>
          <a:noFill/>
        </p:spPr>
        <p:txBody>
          <a:bodyPr wrap="none" rtlCol="0">
            <a:spAutoFit/>
          </a:bodyPr>
          <a:lstStyle/>
          <a:p>
            <a:r>
              <a:rPr lang="en-US" sz="3200" dirty="0">
                <a:solidFill>
                  <a:srgbClr val="0B5323"/>
                </a:solidFill>
              </a:rPr>
              <a:t>Situations when information can be shared</a:t>
            </a:r>
          </a:p>
        </p:txBody>
      </p:sp>
    </p:spTree>
    <p:extLst>
      <p:ext uri="{BB962C8B-B14F-4D97-AF65-F5344CB8AC3E}">
        <p14:creationId xmlns:p14="http://schemas.microsoft.com/office/powerpoint/2010/main" val="34991064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27584" y="2204864"/>
            <a:ext cx="7206952" cy="1569660"/>
          </a:xfrm>
          <a:prstGeom prst="rect">
            <a:avLst/>
          </a:prstGeom>
          <a:noFill/>
        </p:spPr>
        <p:txBody>
          <a:bodyPr wrap="square" rtlCol="0">
            <a:spAutoFit/>
          </a:bodyPr>
          <a:lstStyle/>
          <a:p>
            <a:r>
              <a:rPr lang="en-US" sz="3200" b="1" dirty="0">
                <a:solidFill>
                  <a:srgbClr val="0B5323"/>
                </a:solidFill>
              </a:rPr>
              <a:t>Welcome</a:t>
            </a:r>
          </a:p>
          <a:p>
            <a:endParaRPr lang="en-US" sz="3200" b="1" dirty="0">
              <a:solidFill>
                <a:srgbClr val="0B5323"/>
              </a:solidFill>
            </a:endParaRPr>
          </a:p>
          <a:p>
            <a:r>
              <a:rPr lang="en-US" sz="3200" b="1" dirty="0">
                <a:solidFill>
                  <a:srgbClr val="0B5323"/>
                </a:solidFill>
              </a:rPr>
              <a:t>Archbishop </a:t>
            </a:r>
            <a:r>
              <a:rPr lang="en-US" sz="3200" b="1" dirty="0" smtClean="0">
                <a:solidFill>
                  <a:srgbClr val="0B5323"/>
                </a:solidFill>
              </a:rPr>
              <a:t>Neary</a:t>
            </a:r>
            <a:endParaRPr lang="en-US" sz="3200" b="1" dirty="0">
              <a:solidFill>
                <a:srgbClr val="0B5323"/>
              </a:solidFill>
            </a:endParaRPr>
          </a:p>
        </p:txBody>
      </p:sp>
    </p:spTree>
    <p:extLst>
      <p:ext uri="{BB962C8B-B14F-4D97-AF65-F5344CB8AC3E}">
        <p14:creationId xmlns:p14="http://schemas.microsoft.com/office/powerpoint/2010/main" val="3957296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9512" y="1700808"/>
            <a:ext cx="8875476" cy="4893647"/>
          </a:xfrm>
          <a:prstGeom prst="rect">
            <a:avLst/>
          </a:prstGeom>
          <a:noFill/>
        </p:spPr>
        <p:txBody>
          <a:bodyPr wrap="square" rtlCol="0">
            <a:spAutoFit/>
          </a:bodyPr>
          <a:lstStyle/>
          <a:p>
            <a:pPr marL="285750" indent="-285750">
              <a:buFont typeface="Arial" panose="020B0604020202020204" pitchFamily="34" charset="0"/>
              <a:buChar char="•"/>
            </a:pPr>
            <a:r>
              <a:rPr lang="en-GB" sz="2400" dirty="0"/>
              <a:t>Does the recipient have a legitimate interest in receiving this information? </a:t>
            </a:r>
          </a:p>
          <a:p>
            <a:pPr marL="285750" indent="-285750">
              <a:buFont typeface="Arial" panose="020B0604020202020204" pitchFamily="34" charset="0"/>
              <a:buChar char="•"/>
            </a:pPr>
            <a:r>
              <a:rPr lang="en-GB" sz="2400" dirty="0"/>
              <a:t>What is the justification for sharing information? </a:t>
            </a:r>
          </a:p>
          <a:p>
            <a:pPr marL="285750" indent="-285750">
              <a:buFont typeface="Arial" panose="020B0604020202020204" pitchFamily="34" charset="0"/>
              <a:buChar char="•"/>
            </a:pPr>
            <a:r>
              <a:rPr lang="en-GB" sz="2400" dirty="0"/>
              <a:t>Is there a risk of harm to an identified or unidentified child if such information is not shared? </a:t>
            </a:r>
          </a:p>
          <a:p>
            <a:pPr marL="285750" indent="-285750">
              <a:buFont typeface="Arial" panose="020B0604020202020204" pitchFamily="34" charset="0"/>
              <a:buChar char="•"/>
            </a:pPr>
            <a:r>
              <a:rPr lang="en-GB" sz="2400" dirty="0"/>
              <a:t>Can permission be obtained from the respondent to share information? </a:t>
            </a:r>
          </a:p>
          <a:p>
            <a:pPr marL="285750" indent="-285750">
              <a:buFont typeface="Arial" panose="020B0604020202020204" pitchFamily="34" charset="0"/>
              <a:buChar char="•"/>
            </a:pPr>
            <a:r>
              <a:rPr lang="en-GB" sz="2400" dirty="0"/>
              <a:t>Should the respondent be informed that the information is being shared? </a:t>
            </a:r>
          </a:p>
          <a:p>
            <a:pPr marL="285750" indent="-285750">
              <a:buFont typeface="Arial" panose="020B0604020202020204" pitchFamily="34" charset="0"/>
              <a:buChar char="•"/>
            </a:pPr>
            <a:r>
              <a:rPr lang="en-GB" sz="2400" dirty="0"/>
              <a:t>Is the respondent in public ministry as a priest and has faculties from the bishop? </a:t>
            </a:r>
          </a:p>
          <a:p>
            <a:pPr marL="285750" indent="-285750">
              <a:buFont typeface="Arial" panose="020B0604020202020204" pitchFamily="34" charset="0"/>
              <a:buChar char="•"/>
            </a:pPr>
            <a:r>
              <a:rPr lang="en-GB" sz="2400" dirty="0"/>
              <a:t>Is the respondent in the public ministry of a Church body? </a:t>
            </a:r>
          </a:p>
          <a:p>
            <a:pPr marL="285750" indent="-285750">
              <a:buFont typeface="Arial" panose="020B0604020202020204" pitchFamily="34" charset="0"/>
              <a:buChar char="•"/>
            </a:pPr>
            <a:r>
              <a:rPr lang="en-GB" sz="2400" dirty="0"/>
              <a:t>Should information about the complainant be redacted</a:t>
            </a:r>
            <a:r>
              <a:rPr lang="en-GB" dirty="0"/>
              <a:t>? </a:t>
            </a:r>
          </a:p>
        </p:txBody>
      </p:sp>
      <p:sp>
        <p:nvSpPr>
          <p:cNvPr id="3" name="TextBox 2">
            <a:extLst>
              <a:ext uri="{FF2B5EF4-FFF2-40B4-BE49-F238E27FC236}">
                <a16:creationId xmlns:a16="http://schemas.microsoft.com/office/drawing/2014/main" xmlns="" id="{979BDF0E-FE4F-524D-9B5E-EF7E12593F93}"/>
              </a:ext>
            </a:extLst>
          </p:cNvPr>
          <p:cNvSpPr txBox="1"/>
          <p:nvPr/>
        </p:nvSpPr>
        <p:spPr>
          <a:xfrm>
            <a:off x="1043608" y="332656"/>
            <a:ext cx="6652783" cy="1077218"/>
          </a:xfrm>
          <a:prstGeom prst="rect">
            <a:avLst/>
          </a:prstGeom>
          <a:noFill/>
        </p:spPr>
        <p:txBody>
          <a:bodyPr wrap="none" rtlCol="0">
            <a:spAutoFit/>
          </a:bodyPr>
          <a:lstStyle/>
          <a:p>
            <a:pPr algn="ctr"/>
            <a:r>
              <a:rPr lang="en-US" sz="3200" dirty="0">
                <a:solidFill>
                  <a:srgbClr val="0B5323"/>
                </a:solidFill>
              </a:rPr>
              <a:t>Questions which may help making this </a:t>
            </a:r>
          </a:p>
          <a:p>
            <a:pPr algn="ctr"/>
            <a:r>
              <a:rPr lang="en-US" sz="3200" dirty="0">
                <a:solidFill>
                  <a:srgbClr val="0B5323"/>
                </a:solidFill>
              </a:rPr>
              <a:t>determination</a:t>
            </a:r>
          </a:p>
        </p:txBody>
      </p:sp>
    </p:spTree>
    <p:extLst>
      <p:ext uri="{BB962C8B-B14F-4D97-AF65-F5344CB8AC3E}">
        <p14:creationId xmlns:p14="http://schemas.microsoft.com/office/powerpoint/2010/main" val="68983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59632" y="2708920"/>
            <a:ext cx="7206952" cy="1077218"/>
          </a:xfrm>
          <a:prstGeom prst="rect">
            <a:avLst/>
          </a:prstGeom>
          <a:noFill/>
        </p:spPr>
        <p:txBody>
          <a:bodyPr wrap="square" rtlCol="0">
            <a:spAutoFit/>
          </a:bodyPr>
          <a:lstStyle/>
          <a:p>
            <a:pPr algn="ctr"/>
            <a:r>
              <a:rPr lang="en-US" sz="3200" b="1" dirty="0">
                <a:solidFill>
                  <a:srgbClr val="0B5323"/>
                </a:solidFill>
              </a:rPr>
              <a:t>Web Site Requirements</a:t>
            </a:r>
          </a:p>
          <a:p>
            <a:pPr algn="ctr"/>
            <a:endParaRPr lang="en-US" sz="3200" b="1" dirty="0">
              <a:solidFill>
                <a:srgbClr val="0B5323"/>
              </a:solidFill>
            </a:endParaRPr>
          </a:p>
        </p:txBody>
      </p:sp>
    </p:spTree>
    <p:extLst>
      <p:ext uri="{BB962C8B-B14F-4D97-AF65-F5344CB8AC3E}">
        <p14:creationId xmlns:p14="http://schemas.microsoft.com/office/powerpoint/2010/main" val="319330990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29716" y="332656"/>
            <a:ext cx="6852520" cy="1323439"/>
          </a:xfrm>
          <a:prstGeom prst="rect">
            <a:avLst/>
          </a:prstGeom>
          <a:noFill/>
        </p:spPr>
        <p:txBody>
          <a:bodyPr wrap="square" rtlCol="0">
            <a:spAutoFit/>
          </a:bodyPr>
          <a:lstStyle/>
          <a:p>
            <a:r>
              <a:rPr lang="en-US" sz="3200" b="1" dirty="0">
                <a:solidFill>
                  <a:srgbClr val="0B5323"/>
                </a:solidFill>
              </a:rPr>
              <a:t>                             Web Site</a:t>
            </a:r>
            <a:endParaRPr lang="en-US" sz="2400" dirty="0"/>
          </a:p>
          <a:p>
            <a:endParaRPr lang="en-US" sz="2400" dirty="0"/>
          </a:p>
          <a:p>
            <a:endParaRPr lang="en-US" sz="2400" dirty="0"/>
          </a:p>
        </p:txBody>
      </p:sp>
      <p:sp>
        <p:nvSpPr>
          <p:cNvPr id="3" name="Rectangle 2">
            <a:extLst>
              <a:ext uri="{FF2B5EF4-FFF2-40B4-BE49-F238E27FC236}">
                <a16:creationId xmlns:a16="http://schemas.microsoft.com/office/drawing/2014/main" xmlns="" id="{13769CE7-E457-6744-A0A0-10A0C36CB04D}"/>
              </a:ext>
            </a:extLst>
          </p:cNvPr>
          <p:cNvSpPr/>
          <p:nvPr/>
        </p:nvSpPr>
        <p:spPr>
          <a:xfrm>
            <a:off x="179512" y="1859340"/>
            <a:ext cx="8352928" cy="4524315"/>
          </a:xfrm>
          <a:prstGeom prst="rect">
            <a:avLst/>
          </a:prstGeom>
        </p:spPr>
        <p:txBody>
          <a:bodyPr wrap="square">
            <a:spAutoFit/>
          </a:bodyPr>
          <a:lstStyle/>
          <a:p>
            <a:r>
              <a:rPr lang="en-US" sz="2400" dirty="0"/>
              <a:t>Websites must contain</a:t>
            </a:r>
          </a:p>
          <a:p>
            <a:endParaRPr lang="en-US" sz="2400" dirty="0"/>
          </a:p>
          <a:p>
            <a:pPr marL="342900" indent="-342900">
              <a:buFont typeface="Arial" panose="020B0604020202020204" pitchFamily="34" charset="0"/>
              <a:buChar char="•"/>
            </a:pPr>
            <a:r>
              <a:rPr lang="en-US" sz="2400" dirty="0"/>
              <a:t>Policy statement (Page 8 ) – clearly on display not requiring any clicks to access</a:t>
            </a:r>
          </a:p>
          <a:p>
            <a:pPr marL="342900" indent="-342900">
              <a:buFont typeface="Arial" panose="020B0604020202020204" pitchFamily="34" charset="0"/>
              <a:buChar char="•"/>
            </a:pPr>
            <a:r>
              <a:rPr lang="en-US" sz="2400" dirty="0"/>
              <a:t>Link to the Child Safeguarding Policy</a:t>
            </a:r>
          </a:p>
          <a:p>
            <a:pPr marL="342900" indent="-342900">
              <a:buFont typeface="Arial" panose="020B0604020202020204" pitchFamily="34" charset="0"/>
              <a:buChar char="•"/>
            </a:pPr>
            <a:r>
              <a:rPr lang="en-US" sz="2400" dirty="0"/>
              <a:t>Child Safeguarding Statement- Tusla requirement for those ministering with </a:t>
            </a:r>
            <a:r>
              <a:rPr lang="en-US" sz="2400" dirty="0" smtClean="0"/>
              <a:t>children</a:t>
            </a:r>
          </a:p>
          <a:p>
            <a:pPr marL="342900" indent="-342900">
              <a:buFont typeface="Arial" panose="020B0604020202020204" pitchFamily="34" charset="0"/>
              <a:buChar char="•"/>
            </a:pPr>
            <a:r>
              <a:rPr lang="en-US" sz="2400" dirty="0" smtClean="0"/>
              <a:t>DLP </a:t>
            </a:r>
            <a:r>
              <a:rPr lang="en-US" sz="2400" dirty="0"/>
              <a:t>names and up to date contact </a:t>
            </a:r>
            <a:r>
              <a:rPr lang="en-US" sz="2400" dirty="0" smtClean="0"/>
              <a:t>information</a:t>
            </a:r>
            <a:endParaRPr lang="en-US" sz="2400" dirty="0"/>
          </a:p>
          <a:p>
            <a:pPr marL="342900" indent="-342900">
              <a:buFont typeface="Arial" panose="020B0604020202020204" pitchFamily="34" charset="0"/>
              <a:buChar char="•"/>
            </a:pPr>
            <a:r>
              <a:rPr lang="en-US" sz="2400" dirty="0"/>
              <a:t>Procedures- either yours or link to the NBSCCCI (if the later clear statement that you are following the NBSCCCI)</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endParaRPr lang="en-US" sz="2400" dirty="0"/>
          </a:p>
        </p:txBody>
      </p:sp>
    </p:spTree>
    <p:extLst>
      <p:ext uri="{BB962C8B-B14F-4D97-AF65-F5344CB8AC3E}">
        <p14:creationId xmlns:p14="http://schemas.microsoft.com/office/powerpoint/2010/main" val="363741027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29716" y="332656"/>
            <a:ext cx="8106780" cy="1692771"/>
          </a:xfrm>
          <a:prstGeom prst="rect">
            <a:avLst/>
          </a:prstGeom>
          <a:noFill/>
        </p:spPr>
        <p:txBody>
          <a:bodyPr wrap="square" rtlCol="0">
            <a:spAutoFit/>
          </a:bodyPr>
          <a:lstStyle/>
          <a:p>
            <a:pPr algn="ctr"/>
            <a:r>
              <a:rPr lang="en-US" sz="2800" b="1" dirty="0" smtClean="0">
                <a:solidFill>
                  <a:srgbClr val="0B5323"/>
                </a:solidFill>
              </a:rPr>
              <a:t>Example </a:t>
            </a:r>
            <a:r>
              <a:rPr lang="en-US" sz="2800" b="1" dirty="0">
                <a:solidFill>
                  <a:srgbClr val="0B5323"/>
                </a:solidFill>
              </a:rPr>
              <a:t>w</a:t>
            </a:r>
            <a:r>
              <a:rPr lang="en-US" sz="2800" b="1" dirty="0" smtClean="0">
                <a:solidFill>
                  <a:srgbClr val="0B5323"/>
                </a:solidFill>
              </a:rPr>
              <a:t>ebsite statement for those following NBSCCCI guidance</a:t>
            </a:r>
            <a:endParaRPr lang="en-US" sz="2800" dirty="0"/>
          </a:p>
          <a:p>
            <a:endParaRPr lang="en-US" sz="2400" dirty="0"/>
          </a:p>
          <a:p>
            <a:endParaRPr lang="en-US" sz="2400" dirty="0"/>
          </a:p>
        </p:txBody>
      </p:sp>
      <p:sp>
        <p:nvSpPr>
          <p:cNvPr id="3" name="Rectangle 2">
            <a:extLst>
              <a:ext uri="{FF2B5EF4-FFF2-40B4-BE49-F238E27FC236}">
                <a16:creationId xmlns:a16="http://schemas.microsoft.com/office/drawing/2014/main" xmlns="" id="{13769CE7-E457-6744-A0A0-10A0C36CB04D}"/>
              </a:ext>
            </a:extLst>
          </p:cNvPr>
          <p:cNvSpPr/>
          <p:nvPr/>
        </p:nvSpPr>
        <p:spPr>
          <a:xfrm>
            <a:off x="179512" y="1859340"/>
            <a:ext cx="8352928" cy="830997"/>
          </a:xfrm>
          <a:prstGeom prst="rect">
            <a:avLst/>
          </a:prstGeom>
        </p:spPr>
        <p:txBody>
          <a:bodyPr wrap="square">
            <a:spAutoFit/>
          </a:bodyPr>
          <a:lstStyle/>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endParaRPr lang="en-US" sz="2400" dirty="0"/>
          </a:p>
        </p:txBody>
      </p:sp>
      <p:sp>
        <p:nvSpPr>
          <p:cNvPr id="4" name="Rectangle 3"/>
          <p:cNvSpPr/>
          <p:nvPr/>
        </p:nvSpPr>
        <p:spPr>
          <a:xfrm>
            <a:off x="1185067" y="2228671"/>
            <a:ext cx="7200800" cy="3539430"/>
          </a:xfrm>
          <a:prstGeom prst="rect">
            <a:avLst/>
          </a:prstGeom>
        </p:spPr>
        <p:txBody>
          <a:bodyPr wrap="square">
            <a:spAutoFit/>
          </a:bodyPr>
          <a:lstStyle/>
          <a:p>
            <a:r>
              <a:rPr lang="en-IE" sz="3200" dirty="0"/>
              <a:t>For the procedures to implement the child safeguarding policy, the </a:t>
            </a:r>
            <a:r>
              <a:rPr lang="en-IE" sz="3200" dirty="0" smtClean="0"/>
              <a:t>INSERT NAME OF CHURCH BODY </a:t>
            </a:r>
            <a:r>
              <a:rPr lang="en-IE" sz="3200" dirty="0"/>
              <a:t>follows the guidance of the National Board for Safeguarding Children in the Catholic Church in </a:t>
            </a:r>
            <a:r>
              <a:rPr lang="en-IE" sz="3200" dirty="0" smtClean="0"/>
              <a:t>Ireland available here </a:t>
            </a:r>
            <a:r>
              <a:rPr lang="en-IE" sz="3200" dirty="0" smtClean="0">
                <a:hlinkClick r:id="rId3"/>
              </a:rPr>
              <a:t>www.safeguarding.ie/index.php/guidance</a:t>
            </a:r>
            <a:r>
              <a:rPr lang="en-IE" sz="3200" dirty="0" smtClean="0"/>
              <a:t> </a:t>
            </a:r>
            <a:endParaRPr lang="en-IE" sz="3200" dirty="0"/>
          </a:p>
        </p:txBody>
      </p:sp>
    </p:spTree>
    <p:extLst>
      <p:ext uri="{BB962C8B-B14F-4D97-AF65-F5344CB8AC3E}">
        <p14:creationId xmlns:p14="http://schemas.microsoft.com/office/powerpoint/2010/main" val="352055525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99592" y="2780928"/>
            <a:ext cx="7206952" cy="1569660"/>
          </a:xfrm>
          <a:prstGeom prst="rect">
            <a:avLst/>
          </a:prstGeom>
          <a:noFill/>
        </p:spPr>
        <p:txBody>
          <a:bodyPr wrap="square" rtlCol="0">
            <a:spAutoFit/>
          </a:bodyPr>
          <a:lstStyle/>
          <a:p>
            <a:pPr algn="ctr"/>
            <a:r>
              <a:rPr lang="en-US" sz="3200" b="1" dirty="0">
                <a:solidFill>
                  <a:srgbClr val="0B5323"/>
                </a:solidFill>
              </a:rPr>
              <a:t>Lay Apostolates</a:t>
            </a:r>
          </a:p>
          <a:p>
            <a:pPr algn="ctr"/>
            <a:endParaRPr lang="en-US" sz="3200" b="1" dirty="0">
              <a:solidFill>
                <a:srgbClr val="0B5323"/>
              </a:solidFill>
            </a:endParaRPr>
          </a:p>
          <a:p>
            <a:pPr algn="ctr"/>
            <a:endParaRPr lang="en-US" sz="3200" b="1" dirty="0">
              <a:solidFill>
                <a:srgbClr val="0B5323"/>
              </a:solidFill>
            </a:endParaRPr>
          </a:p>
        </p:txBody>
      </p:sp>
    </p:spTree>
    <p:extLst>
      <p:ext uri="{BB962C8B-B14F-4D97-AF65-F5344CB8AC3E}">
        <p14:creationId xmlns:p14="http://schemas.microsoft.com/office/powerpoint/2010/main" val="34583307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xmlns="" id="{EF286789-99DA-064B-BEEF-8038843FDDCE}"/>
              </a:ext>
            </a:extLst>
          </p:cNvPr>
          <p:cNvSpPr/>
          <p:nvPr/>
        </p:nvSpPr>
        <p:spPr>
          <a:xfrm>
            <a:off x="6012160" y="4365104"/>
            <a:ext cx="1728192" cy="216024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pic>
        <p:nvPicPr>
          <p:cNvPr id="1026" name="Picture 2" descr="\\ibcfileserver\Desktop\niall.moore\Desktop\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520" y="620688"/>
            <a:ext cx="8280920" cy="5256584"/>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ibcfileserver\Desktop\niall.moore\Desktop\3.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25472" y="4876269"/>
            <a:ext cx="2304255" cy="1705377"/>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xmlns="" id="{D9D8C19F-F8D2-834F-81AC-0E0B874D4675}"/>
              </a:ext>
            </a:extLst>
          </p:cNvPr>
          <p:cNvSpPr/>
          <p:nvPr/>
        </p:nvSpPr>
        <p:spPr>
          <a:xfrm>
            <a:off x="4391980" y="5877272"/>
            <a:ext cx="4572508" cy="72008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7" name="Rectangle 6">
            <a:extLst>
              <a:ext uri="{FF2B5EF4-FFF2-40B4-BE49-F238E27FC236}">
                <a16:creationId xmlns:a16="http://schemas.microsoft.com/office/drawing/2014/main" xmlns="" id="{D9D8C19F-F8D2-834F-81AC-0E0B874D4675}"/>
              </a:ext>
            </a:extLst>
          </p:cNvPr>
          <p:cNvSpPr/>
          <p:nvPr/>
        </p:nvSpPr>
        <p:spPr>
          <a:xfrm>
            <a:off x="7020272" y="4444908"/>
            <a:ext cx="1512168" cy="1476164"/>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37913158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xmlns="" id="{C8A21A52-0D2D-CD4F-9A51-77A333A7C262}"/>
              </a:ext>
            </a:extLst>
          </p:cNvPr>
          <p:cNvSpPr/>
          <p:nvPr/>
        </p:nvSpPr>
        <p:spPr>
          <a:xfrm>
            <a:off x="8104570" y="4467766"/>
            <a:ext cx="1042026" cy="216024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5" name="Rectangle 4">
            <a:extLst>
              <a:ext uri="{FF2B5EF4-FFF2-40B4-BE49-F238E27FC236}">
                <a16:creationId xmlns:a16="http://schemas.microsoft.com/office/drawing/2014/main" xmlns="" id="{D9D8C19F-F8D2-834F-81AC-0E0B874D4675}"/>
              </a:ext>
            </a:extLst>
          </p:cNvPr>
          <p:cNvSpPr/>
          <p:nvPr/>
        </p:nvSpPr>
        <p:spPr>
          <a:xfrm>
            <a:off x="3707904" y="5877272"/>
            <a:ext cx="5256584" cy="72008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6" name="Rectangle 5">
            <a:extLst>
              <a:ext uri="{FF2B5EF4-FFF2-40B4-BE49-F238E27FC236}">
                <a16:creationId xmlns:a16="http://schemas.microsoft.com/office/drawing/2014/main" xmlns="" id="{EF286789-99DA-064B-BEEF-8038843FDDCE}"/>
              </a:ext>
            </a:extLst>
          </p:cNvPr>
          <p:cNvSpPr/>
          <p:nvPr/>
        </p:nvSpPr>
        <p:spPr>
          <a:xfrm>
            <a:off x="6012160" y="4437112"/>
            <a:ext cx="1728192" cy="216024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pic>
        <p:nvPicPr>
          <p:cNvPr id="2050" name="Picture 2" descr="\\ibcfileserver\Desktop\niall.moore\Desktop\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1600" y="1127368"/>
            <a:ext cx="7416824" cy="47712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66590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99592" y="2780928"/>
            <a:ext cx="7206952" cy="1569660"/>
          </a:xfrm>
          <a:prstGeom prst="rect">
            <a:avLst/>
          </a:prstGeom>
          <a:noFill/>
        </p:spPr>
        <p:txBody>
          <a:bodyPr wrap="square" rtlCol="0">
            <a:spAutoFit/>
          </a:bodyPr>
          <a:lstStyle/>
          <a:p>
            <a:pPr algn="ctr"/>
            <a:r>
              <a:rPr lang="en-US" sz="3200" b="1" dirty="0">
                <a:solidFill>
                  <a:srgbClr val="0B5323"/>
                </a:solidFill>
              </a:rPr>
              <a:t>Issues from the audience</a:t>
            </a:r>
          </a:p>
          <a:p>
            <a:pPr algn="ctr"/>
            <a:endParaRPr lang="en-US" sz="3200" b="1" dirty="0">
              <a:solidFill>
                <a:srgbClr val="0B5323"/>
              </a:solidFill>
            </a:endParaRPr>
          </a:p>
          <a:p>
            <a:pPr algn="ctr"/>
            <a:endParaRPr lang="en-US" sz="3200" b="1" dirty="0">
              <a:solidFill>
                <a:srgbClr val="0B5323"/>
              </a:solidFill>
            </a:endParaRPr>
          </a:p>
        </p:txBody>
      </p:sp>
    </p:spTree>
    <p:extLst>
      <p:ext uri="{BB962C8B-B14F-4D97-AF65-F5344CB8AC3E}">
        <p14:creationId xmlns:p14="http://schemas.microsoft.com/office/powerpoint/2010/main" val="15265274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27584" y="2204864"/>
            <a:ext cx="7206952" cy="1077218"/>
          </a:xfrm>
          <a:prstGeom prst="rect">
            <a:avLst/>
          </a:prstGeom>
          <a:noFill/>
        </p:spPr>
        <p:txBody>
          <a:bodyPr wrap="square" rtlCol="0">
            <a:spAutoFit/>
          </a:bodyPr>
          <a:lstStyle/>
          <a:p>
            <a:r>
              <a:rPr lang="en-US" sz="3200" b="1" dirty="0">
                <a:solidFill>
                  <a:srgbClr val="0B5323"/>
                </a:solidFill>
              </a:rPr>
              <a:t>Introductions and Purpose of the Meeting</a:t>
            </a:r>
          </a:p>
        </p:txBody>
      </p:sp>
    </p:spTree>
    <p:extLst>
      <p:ext uri="{BB962C8B-B14F-4D97-AF65-F5344CB8AC3E}">
        <p14:creationId xmlns:p14="http://schemas.microsoft.com/office/powerpoint/2010/main" val="15662170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07704" y="2780928"/>
            <a:ext cx="5535105" cy="584775"/>
          </a:xfrm>
          <a:prstGeom prst="rect">
            <a:avLst/>
          </a:prstGeom>
          <a:noFill/>
        </p:spPr>
        <p:txBody>
          <a:bodyPr wrap="none" rtlCol="0">
            <a:spAutoFit/>
          </a:bodyPr>
          <a:lstStyle/>
          <a:p>
            <a:r>
              <a:rPr lang="en-US" sz="3200" b="1" dirty="0">
                <a:solidFill>
                  <a:srgbClr val="0B5323"/>
                </a:solidFill>
              </a:rPr>
              <a:t>Review of the Work of NBSCCCI</a:t>
            </a:r>
          </a:p>
        </p:txBody>
      </p:sp>
    </p:spTree>
    <p:extLst>
      <p:ext uri="{BB962C8B-B14F-4D97-AF65-F5344CB8AC3E}">
        <p14:creationId xmlns:p14="http://schemas.microsoft.com/office/powerpoint/2010/main" val="9615958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xmlns="" id="{3DB5E19D-D196-FE4F-AA96-88CFEAB94097}"/>
              </a:ext>
            </a:extLst>
          </p:cNvPr>
          <p:cNvSpPr/>
          <p:nvPr/>
        </p:nvSpPr>
        <p:spPr>
          <a:xfrm>
            <a:off x="827584" y="2132856"/>
            <a:ext cx="7200800" cy="2677656"/>
          </a:xfrm>
          <a:prstGeom prst="rect">
            <a:avLst/>
          </a:prstGeom>
        </p:spPr>
        <p:txBody>
          <a:bodyPr wrap="square">
            <a:spAutoFit/>
          </a:bodyPr>
          <a:lstStyle/>
          <a:p>
            <a:pPr marL="342900" indent="-342900">
              <a:buFont typeface="Arial" panose="020B0604020202020204" pitchFamily="34" charset="0"/>
              <a:buChar char="•"/>
            </a:pPr>
            <a:r>
              <a:rPr lang="en-US" sz="2400" dirty="0"/>
              <a:t>International Safeguarding</a:t>
            </a:r>
          </a:p>
          <a:p>
            <a:pPr marL="342900" indent="-342900">
              <a:buFont typeface="Arial" panose="020B0604020202020204" pitchFamily="34" charset="0"/>
              <a:buChar char="•"/>
            </a:pPr>
            <a:r>
              <a:rPr lang="en-US" sz="2400" dirty="0"/>
              <a:t>Re registration of trainers</a:t>
            </a:r>
          </a:p>
          <a:p>
            <a:pPr marL="342900" indent="-342900">
              <a:buFont typeface="Arial" panose="020B0604020202020204" pitchFamily="34" charset="0"/>
              <a:buChar char="•"/>
            </a:pPr>
            <a:r>
              <a:rPr lang="en-US" sz="2400" dirty="0"/>
              <a:t>Serious Incident Reviews</a:t>
            </a:r>
          </a:p>
          <a:p>
            <a:pPr marL="342900" indent="-342900">
              <a:buFont typeface="Arial" panose="020B0604020202020204" pitchFamily="34" charset="0"/>
              <a:buChar char="•"/>
            </a:pPr>
            <a:r>
              <a:rPr lang="en-US" sz="2400" dirty="0"/>
              <a:t>GDPR</a:t>
            </a:r>
          </a:p>
          <a:p>
            <a:pPr marL="342900" indent="-342900">
              <a:buFont typeface="Arial" panose="020B0604020202020204" pitchFamily="34" charset="0"/>
              <a:buChar char="•"/>
            </a:pPr>
            <a:r>
              <a:rPr lang="en-US" sz="2400" dirty="0"/>
              <a:t>Crisis Management </a:t>
            </a:r>
          </a:p>
          <a:p>
            <a:pPr marL="342900" indent="-342900">
              <a:buFont typeface="Arial" panose="020B0604020202020204" pitchFamily="34" charset="0"/>
              <a:buChar char="•"/>
            </a:pPr>
            <a:r>
              <a:rPr lang="en-US" sz="2400" dirty="0"/>
              <a:t>Lay </a:t>
            </a:r>
            <a:r>
              <a:rPr lang="en-US" sz="2400" dirty="0" smtClean="0"/>
              <a:t>Apostolates</a:t>
            </a:r>
          </a:p>
          <a:p>
            <a:pPr marL="342900" indent="-342900">
              <a:buFont typeface="Arial" panose="020B0604020202020204" pitchFamily="34" charset="0"/>
              <a:buChar char="•"/>
            </a:pPr>
            <a:r>
              <a:rPr lang="en-US" sz="2400" dirty="0" smtClean="0"/>
              <a:t>John Paul II awards  forms</a:t>
            </a:r>
            <a:endParaRPr lang="en-US" sz="2400" dirty="0"/>
          </a:p>
        </p:txBody>
      </p:sp>
      <p:sp>
        <p:nvSpPr>
          <p:cNvPr id="4" name="TextBox 3">
            <a:extLst>
              <a:ext uri="{FF2B5EF4-FFF2-40B4-BE49-F238E27FC236}">
                <a16:creationId xmlns:a16="http://schemas.microsoft.com/office/drawing/2014/main" xmlns="" id="{74494E0F-B33D-7745-B648-122B3454496F}"/>
              </a:ext>
            </a:extLst>
          </p:cNvPr>
          <p:cNvSpPr txBox="1"/>
          <p:nvPr/>
        </p:nvSpPr>
        <p:spPr>
          <a:xfrm>
            <a:off x="2781924" y="332656"/>
            <a:ext cx="3292120" cy="584775"/>
          </a:xfrm>
          <a:prstGeom prst="rect">
            <a:avLst/>
          </a:prstGeom>
          <a:noFill/>
        </p:spPr>
        <p:txBody>
          <a:bodyPr wrap="none" rtlCol="0">
            <a:spAutoFit/>
          </a:bodyPr>
          <a:lstStyle/>
          <a:p>
            <a:r>
              <a:rPr lang="en-US" sz="3200" b="1" dirty="0">
                <a:solidFill>
                  <a:srgbClr val="0B5323"/>
                </a:solidFill>
              </a:rPr>
              <a:t>Guidance Updates</a:t>
            </a:r>
          </a:p>
        </p:txBody>
      </p:sp>
    </p:spTree>
    <p:extLst>
      <p:ext uri="{BB962C8B-B14F-4D97-AF65-F5344CB8AC3E}">
        <p14:creationId xmlns:p14="http://schemas.microsoft.com/office/powerpoint/2010/main" val="34309954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96516" y="332656"/>
            <a:ext cx="7206952" cy="584775"/>
          </a:xfrm>
          <a:prstGeom prst="rect">
            <a:avLst/>
          </a:prstGeom>
          <a:noFill/>
        </p:spPr>
        <p:txBody>
          <a:bodyPr wrap="square" rtlCol="0">
            <a:spAutoFit/>
          </a:bodyPr>
          <a:lstStyle/>
          <a:p>
            <a:pPr algn="ctr"/>
            <a:r>
              <a:rPr lang="en-US" sz="3200" b="1" dirty="0">
                <a:solidFill>
                  <a:srgbClr val="0B5323"/>
                </a:solidFill>
              </a:rPr>
              <a:t>Training</a:t>
            </a:r>
          </a:p>
        </p:txBody>
      </p:sp>
      <p:sp>
        <p:nvSpPr>
          <p:cNvPr id="3" name="TextBox 2">
            <a:extLst>
              <a:ext uri="{FF2B5EF4-FFF2-40B4-BE49-F238E27FC236}">
                <a16:creationId xmlns:a16="http://schemas.microsoft.com/office/drawing/2014/main" xmlns="" id="{DB74A38B-DE37-2D4E-B1D6-EF1BD33EA684}"/>
              </a:ext>
            </a:extLst>
          </p:cNvPr>
          <p:cNvSpPr txBox="1"/>
          <p:nvPr/>
        </p:nvSpPr>
        <p:spPr>
          <a:xfrm>
            <a:off x="687249" y="2276872"/>
            <a:ext cx="7625485" cy="1661993"/>
          </a:xfrm>
          <a:prstGeom prst="rect">
            <a:avLst/>
          </a:prstGeom>
          <a:noFill/>
        </p:spPr>
        <p:txBody>
          <a:bodyPr wrap="none" rtlCol="0">
            <a:spAutoFit/>
          </a:bodyPr>
          <a:lstStyle/>
          <a:p>
            <a:pPr marL="285750" indent="-285750">
              <a:buFont typeface="Arial" panose="020B0604020202020204" pitchFamily="34" charset="0"/>
              <a:buChar char="•"/>
            </a:pPr>
            <a:r>
              <a:rPr lang="en-GB" sz="2800" dirty="0" smtClean="0"/>
              <a:t>14</a:t>
            </a:r>
            <a:r>
              <a:rPr lang="en-GB" sz="2800" baseline="30000" dirty="0" smtClean="0"/>
              <a:t>th</a:t>
            </a:r>
            <a:r>
              <a:rPr lang="en-GB" sz="2800" dirty="0" smtClean="0"/>
              <a:t> November 2018- </a:t>
            </a:r>
            <a:r>
              <a:rPr lang="en-GB" sz="2800" dirty="0"/>
              <a:t>Compassionate Response</a:t>
            </a:r>
          </a:p>
          <a:p>
            <a:pPr marL="285750" indent="-285750">
              <a:buFont typeface="Arial" panose="020B0604020202020204" pitchFamily="34" charset="0"/>
              <a:buChar char="•"/>
            </a:pPr>
            <a:r>
              <a:rPr lang="en-GB" sz="2800" dirty="0"/>
              <a:t>Additional Ecclesiastical Provincial Area Meetings</a:t>
            </a:r>
          </a:p>
          <a:p>
            <a:pPr marL="285750" indent="-285750">
              <a:buFont typeface="Arial" panose="020B0604020202020204" pitchFamily="34" charset="0"/>
              <a:buChar char="•"/>
            </a:pPr>
            <a:r>
              <a:rPr lang="en-GB" sz="2800" dirty="0"/>
              <a:t>Train The Trainers -Early 2019</a:t>
            </a:r>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19572660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ibcfileserver\Desktop\niall.moore\Desktop\head_to_heart_cover_draf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114609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23528" y="1772816"/>
            <a:ext cx="8568952" cy="3570208"/>
          </a:xfrm>
          <a:prstGeom prst="rect">
            <a:avLst/>
          </a:prstGeom>
          <a:noFill/>
        </p:spPr>
        <p:txBody>
          <a:bodyPr wrap="square" rtlCol="0">
            <a:spAutoFit/>
          </a:bodyPr>
          <a:lstStyle/>
          <a:p>
            <a:pPr marL="171450" lvl="0" indent="-171450">
              <a:buFont typeface="Arial" panose="020B0604020202020204" pitchFamily="34" charset="0"/>
              <a:buChar char="•"/>
            </a:pPr>
            <a:r>
              <a:rPr lang="en-GB" dirty="0"/>
              <a:t>An initial consultation group consisting of </a:t>
            </a:r>
            <a:r>
              <a:rPr lang="en-GB" dirty="0" err="1"/>
              <a:t>formators</a:t>
            </a:r>
            <a:r>
              <a:rPr lang="en-GB" dirty="0"/>
              <a:t> from St. Patrick’s College </a:t>
            </a:r>
            <a:r>
              <a:rPr lang="en-GB" dirty="0" err="1"/>
              <a:t>Maynooth</a:t>
            </a:r>
            <a:r>
              <a:rPr lang="en-GB" dirty="0"/>
              <a:t>, the Pontifical Irish College in Rome and </a:t>
            </a:r>
            <a:r>
              <a:rPr lang="en-GB" dirty="0" err="1"/>
              <a:t>Redemptoris</a:t>
            </a:r>
            <a:r>
              <a:rPr lang="en-GB" dirty="0"/>
              <a:t> Mater in Dundalk, (all diocesan seminaries) was created to discuss and develop a detailed proposal for the Rectors and Trustees of the seminaries</a:t>
            </a:r>
            <a:r>
              <a:rPr lang="en-GB" dirty="0" smtClean="0"/>
              <a:t>.</a:t>
            </a:r>
            <a:endParaRPr lang="en-IE" dirty="0"/>
          </a:p>
          <a:p>
            <a:pPr marL="171450" lvl="0" indent="-171450">
              <a:buFont typeface="Arial" panose="020B0604020202020204" pitchFamily="34" charset="0"/>
              <a:buChar char="•"/>
            </a:pPr>
            <a:r>
              <a:rPr lang="en-GB" dirty="0"/>
              <a:t>The proposal was sent to the rectors in September 2017 which was in turn shared with the trustees of each seminary</a:t>
            </a:r>
            <a:r>
              <a:rPr lang="en-GB" dirty="0" smtClean="0"/>
              <a:t>.</a:t>
            </a:r>
            <a:endParaRPr lang="en-IE" dirty="0"/>
          </a:p>
          <a:p>
            <a:pPr marL="171450" lvl="0" indent="-171450">
              <a:buFont typeface="Arial" panose="020B0604020202020204" pitchFamily="34" charset="0"/>
              <a:buChar char="•"/>
            </a:pPr>
            <a:r>
              <a:rPr lang="en-GB" dirty="0"/>
              <a:t>Approval for the proposal was granted by the trustees of each seminary in November 2017</a:t>
            </a:r>
            <a:r>
              <a:rPr lang="en-GB" dirty="0" smtClean="0"/>
              <a:t>.</a:t>
            </a:r>
            <a:endParaRPr lang="en-IE" dirty="0"/>
          </a:p>
          <a:p>
            <a:pPr marL="171450" lvl="0" indent="-171450">
              <a:buFont typeface="Arial" panose="020B0604020202020204" pitchFamily="34" charset="0"/>
              <a:buChar char="•"/>
            </a:pPr>
            <a:r>
              <a:rPr lang="en-GB" dirty="0" smtClean="0"/>
              <a:t>Updated paper sent to formation group before being sent to Rectors and trustees for final sign off.</a:t>
            </a:r>
            <a:endParaRPr lang="en-IE" dirty="0"/>
          </a:p>
          <a:p>
            <a:pPr marL="171450" lvl="0" indent="-171450">
              <a:buFont typeface="Arial" panose="020B0604020202020204" pitchFamily="34" charset="0"/>
              <a:buChar char="•"/>
            </a:pPr>
            <a:r>
              <a:rPr lang="en-GB" dirty="0" smtClean="0"/>
              <a:t>Work </a:t>
            </a:r>
            <a:r>
              <a:rPr lang="en-GB" dirty="0"/>
              <a:t>has continued to develop the modules and plan the cost and logistics for delivery to start in early 2019.</a:t>
            </a:r>
          </a:p>
          <a:p>
            <a:pPr marL="457200" indent="-457200">
              <a:buFont typeface="Arial" panose="020B0604020202020204" pitchFamily="34" charset="0"/>
              <a:buChar char="•"/>
            </a:pPr>
            <a:endParaRPr lang="en-US" sz="1000" dirty="0" smtClean="0"/>
          </a:p>
        </p:txBody>
      </p:sp>
      <p:sp>
        <p:nvSpPr>
          <p:cNvPr id="3" name="TextBox 2">
            <a:extLst>
              <a:ext uri="{FF2B5EF4-FFF2-40B4-BE49-F238E27FC236}">
                <a16:creationId xmlns:a16="http://schemas.microsoft.com/office/drawing/2014/main" xmlns="" id="{979BDF0E-FE4F-524D-9B5E-EF7E12593F93}"/>
              </a:ext>
            </a:extLst>
          </p:cNvPr>
          <p:cNvSpPr txBox="1"/>
          <p:nvPr/>
        </p:nvSpPr>
        <p:spPr>
          <a:xfrm>
            <a:off x="3392863" y="416038"/>
            <a:ext cx="2430281" cy="584775"/>
          </a:xfrm>
          <a:prstGeom prst="rect">
            <a:avLst/>
          </a:prstGeom>
          <a:noFill/>
        </p:spPr>
        <p:txBody>
          <a:bodyPr wrap="none" rtlCol="0">
            <a:spAutoFit/>
          </a:bodyPr>
          <a:lstStyle/>
          <a:p>
            <a:r>
              <a:rPr lang="en-US" sz="3200" dirty="0" smtClean="0">
                <a:solidFill>
                  <a:srgbClr val="0B5323"/>
                </a:solidFill>
              </a:rPr>
              <a:t>Update so far</a:t>
            </a:r>
            <a:endParaRPr lang="en-US" sz="3200" dirty="0">
              <a:solidFill>
                <a:srgbClr val="0B5323"/>
              </a:solidFill>
            </a:endParaRPr>
          </a:p>
        </p:txBody>
      </p:sp>
    </p:spTree>
    <p:extLst>
      <p:ext uri="{BB962C8B-B14F-4D97-AF65-F5344CB8AC3E}">
        <p14:creationId xmlns:p14="http://schemas.microsoft.com/office/powerpoint/2010/main" val="3576217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979BDF0E-FE4F-524D-9B5E-EF7E12593F93}"/>
              </a:ext>
            </a:extLst>
          </p:cNvPr>
          <p:cNvSpPr txBox="1"/>
          <p:nvPr/>
        </p:nvSpPr>
        <p:spPr>
          <a:xfrm>
            <a:off x="2384575" y="419121"/>
            <a:ext cx="4551054" cy="584775"/>
          </a:xfrm>
          <a:prstGeom prst="rect">
            <a:avLst/>
          </a:prstGeom>
          <a:noFill/>
        </p:spPr>
        <p:txBody>
          <a:bodyPr wrap="none" rtlCol="0">
            <a:spAutoFit/>
          </a:bodyPr>
          <a:lstStyle/>
          <a:p>
            <a:r>
              <a:rPr lang="en-US" sz="3200" dirty="0" smtClean="0">
                <a:solidFill>
                  <a:srgbClr val="0B5323"/>
                </a:solidFill>
              </a:rPr>
              <a:t>10 modules over 7 years…</a:t>
            </a:r>
            <a:endParaRPr lang="en-US" sz="3200" dirty="0">
              <a:solidFill>
                <a:srgbClr val="0B5323"/>
              </a:solidFill>
            </a:endParaRPr>
          </a:p>
        </p:txBody>
      </p:sp>
      <p:sp>
        <p:nvSpPr>
          <p:cNvPr id="5" name="TextBox 4"/>
          <p:cNvSpPr txBox="1"/>
          <p:nvPr/>
        </p:nvSpPr>
        <p:spPr>
          <a:xfrm>
            <a:off x="323528" y="1772816"/>
            <a:ext cx="8568952" cy="4678204"/>
          </a:xfrm>
          <a:prstGeom prst="rect">
            <a:avLst/>
          </a:prstGeom>
          <a:noFill/>
        </p:spPr>
        <p:txBody>
          <a:bodyPr wrap="square" rtlCol="0">
            <a:spAutoFit/>
          </a:bodyPr>
          <a:lstStyle/>
          <a:p>
            <a:pPr marL="171450" lvl="0" indent="-171450">
              <a:buFont typeface="Arial" panose="020B0604020202020204" pitchFamily="34" charset="0"/>
              <a:buChar char="•"/>
            </a:pPr>
            <a:r>
              <a:rPr lang="en-GB" dirty="0" smtClean="0"/>
              <a:t>Each module linked to the ratio </a:t>
            </a:r>
            <a:r>
              <a:rPr lang="en-GB" dirty="0" err="1" smtClean="0"/>
              <a:t>fundamentalis</a:t>
            </a:r>
            <a:r>
              <a:rPr lang="en-GB" dirty="0" smtClean="0"/>
              <a:t> formation stages </a:t>
            </a:r>
          </a:p>
          <a:p>
            <a:pPr marL="171450" lvl="0" indent="-171450">
              <a:buFont typeface="Arial" panose="020B0604020202020204" pitchFamily="34" charset="0"/>
              <a:buChar char="•"/>
            </a:pPr>
            <a:r>
              <a:rPr lang="en-GB" dirty="0" smtClean="0"/>
              <a:t>Each has core aims and assigned reading</a:t>
            </a:r>
          </a:p>
          <a:p>
            <a:pPr marL="171450" lvl="0" indent="-171450">
              <a:buFont typeface="Arial" panose="020B0604020202020204" pitchFamily="34" charset="0"/>
              <a:buChar char="•"/>
            </a:pPr>
            <a:r>
              <a:rPr lang="en-GB" dirty="0" smtClean="0"/>
              <a:t>Each will require the student to complete a reflective exercise</a:t>
            </a:r>
            <a:endParaRPr lang="en-GB" dirty="0"/>
          </a:p>
          <a:p>
            <a:pPr lvl="0"/>
            <a:r>
              <a:rPr lang="en-GB" dirty="0" smtClean="0"/>
              <a:t>They include:</a:t>
            </a:r>
          </a:p>
          <a:p>
            <a:pPr marL="171450" lvl="0" indent="-171450">
              <a:buFont typeface="Arial" panose="020B0604020202020204" pitchFamily="34" charset="0"/>
              <a:buChar char="•"/>
            </a:pPr>
            <a:endParaRPr lang="en-GB" sz="1000" dirty="0"/>
          </a:p>
          <a:p>
            <a:pPr marL="171450" lvl="0" indent="-171450">
              <a:buFont typeface="Arial" panose="020B0604020202020204" pitchFamily="34" charset="0"/>
              <a:buChar char="•"/>
            </a:pPr>
            <a:r>
              <a:rPr lang="en-GB" dirty="0" smtClean="0"/>
              <a:t>Child safeguarding policies and procedures (full day training delivered in parish by a trainer accredited with the NBSCCCI)</a:t>
            </a:r>
          </a:p>
          <a:p>
            <a:pPr marL="171450" lvl="0" indent="-171450">
              <a:buFont typeface="Arial" panose="020B0604020202020204" pitchFamily="34" charset="0"/>
              <a:buChar char="•"/>
            </a:pPr>
            <a:r>
              <a:rPr lang="en-GB" dirty="0" smtClean="0"/>
              <a:t>Historical and legislative context</a:t>
            </a:r>
          </a:p>
          <a:p>
            <a:pPr marL="171450" lvl="0" indent="-171450">
              <a:buFont typeface="Arial" panose="020B0604020202020204" pitchFamily="34" charset="0"/>
              <a:buChar char="•"/>
            </a:pPr>
            <a:r>
              <a:rPr lang="en-GB" dirty="0" smtClean="0"/>
              <a:t>Children’s rights</a:t>
            </a:r>
          </a:p>
          <a:p>
            <a:pPr marL="171450" lvl="0" indent="-171450">
              <a:buFont typeface="Arial" panose="020B0604020202020204" pitchFamily="34" charset="0"/>
              <a:buChar char="•"/>
            </a:pPr>
            <a:r>
              <a:rPr lang="en-GB" dirty="0" smtClean="0"/>
              <a:t>Theology of safeguarding children</a:t>
            </a:r>
          </a:p>
          <a:p>
            <a:pPr marL="171450" lvl="0" indent="-171450">
              <a:buFont typeface="Arial" panose="020B0604020202020204" pitchFamily="34" charset="0"/>
              <a:buChar char="•"/>
            </a:pPr>
            <a:r>
              <a:rPr lang="en-GB" dirty="0" smtClean="0"/>
              <a:t>The impacts of abuse</a:t>
            </a:r>
          </a:p>
          <a:p>
            <a:pPr marL="171450" lvl="0" indent="-171450">
              <a:buFont typeface="Arial" panose="020B0604020202020204" pitchFamily="34" charset="0"/>
              <a:buChar char="•"/>
            </a:pPr>
            <a:r>
              <a:rPr lang="en-GB" dirty="0" smtClean="0"/>
              <a:t>Good safeguarding practice and boundaries</a:t>
            </a:r>
          </a:p>
          <a:p>
            <a:pPr marL="171450" lvl="0" indent="-171450">
              <a:buFont typeface="Arial" panose="020B0604020202020204" pitchFamily="34" charset="0"/>
              <a:buChar char="•"/>
            </a:pPr>
            <a:r>
              <a:rPr lang="en-GB" dirty="0" smtClean="0"/>
              <a:t>Personal challenges when dealing with abuse</a:t>
            </a:r>
          </a:p>
          <a:p>
            <a:pPr marL="171450" lvl="0" indent="-171450">
              <a:buFont typeface="Arial" panose="020B0604020202020204" pitchFamily="34" charset="0"/>
              <a:buChar char="•"/>
            </a:pPr>
            <a:r>
              <a:rPr lang="en-GB" dirty="0" smtClean="0"/>
              <a:t>Communication and digital media</a:t>
            </a:r>
          </a:p>
          <a:p>
            <a:pPr marL="171450" lvl="0" indent="-171450">
              <a:buFont typeface="Arial" panose="020B0604020202020204" pitchFamily="34" charset="0"/>
              <a:buChar char="•"/>
            </a:pPr>
            <a:r>
              <a:rPr lang="en-GB" dirty="0" smtClean="0"/>
              <a:t>Spiritual healing</a:t>
            </a:r>
          </a:p>
          <a:p>
            <a:pPr marL="171450" lvl="0" indent="-171450">
              <a:buFont typeface="Arial" panose="020B0604020202020204" pitchFamily="34" charset="0"/>
              <a:buChar char="•"/>
            </a:pPr>
            <a:r>
              <a:rPr lang="en-GB" dirty="0" smtClean="0"/>
              <a:t>Leadership and safeguarding children</a:t>
            </a:r>
          </a:p>
          <a:p>
            <a:pPr marL="171450" lvl="0" indent="-171450">
              <a:buFont typeface="Arial" panose="020B0604020202020204" pitchFamily="34" charset="0"/>
              <a:buChar char="•"/>
            </a:pPr>
            <a:endParaRPr lang="en-US" dirty="0" smtClean="0"/>
          </a:p>
        </p:txBody>
      </p:sp>
    </p:spTree>
    <p:extLst>
      <p:ext uri="{BB962C8B-B14F-4D97-AF65-F5344CB8AC3E}">
        <p14:creationId xmlns:p14="http://schemas.microsoft.com/office/powerpoint/2010/main" val="14626340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1387</TotalTime>
  <Words>1175</Words>
  <Application>Microsoft Office PowerPoint</Application>
  <PresentationFormat>On-screen Show (4:3)</PresentationFormat>
  <Paragraphs>149</Paragraphs>
  <Slides>27</Slides>
  <Notes>19</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Otis Creative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Stephen Gunning</dc:creator>
  <cp:lastModifiedBy>Niall Moore</cp:lastModifiedBy>
  <cp:revision>237</cp:revision>
  <cp:lastPrinted>2018-11-27T10:33:14Z</cp:lastPrinted>
  <dcterms:created xsi:type="dcterms:W3CDTF">2011-12-09T20:21:14Z</dcterms:created>
  <dcterms:modified xsi:type="dcterms:W3CDTF">2018-12-05T09:45:58Z</dcterms:modified>
</cp:coreProperties>
</file>