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67" r:id="rId3"/>
  </p:sldMasterIdLst>
  <p:notesMasterIdLst>
    <p:notesMasterId r:id="rId73"/>
  </p:notesMasterIdLst>
  <p:sldIdLst>
    <p:sldId id="256" r:id="rId4"/>
    <p:sldId id="313" r:id="rId5"/>
    <p:sldId id="505" r:id="rId6"/>
    <p:sldId id="504" r:id="rId7"/>
    <p:sldId id="506" r:id="rId8"/>
    <p:sldId id="412" r:id="rId9"/>
    <p:sldId id="507" r:id="rId10"/>
    <p:sldId id="508" r:id="rId11"/>
    <p:sldId id="509" r:id="rId12"/>
    <p:sldId id="510" r:id="rId13"/>
    <p:sldId id="511" r:id="rId14"/>
    <p:sldId id="468" r:id="rId15"/>
    <p:sldId id="512" r:id="rId16"/>
    <p:sldId id="498" r:id="rId17"/>
    <p:sldId id="547" r:id="rId18"/>
    <p:sldId id="548" r:id="rId19"/>
    <p:sldId id="549" r:id="rId20"/>
    <p:sldId id="550" r:id="rId21"/>
    <p:sldId id="551" r:id="rId22"/>
    <p:sldId id="513" r:id="rId23"/>
    <p:sldId id="514" r:id="rId24"/>
    <p:sldId id="516" r:id="rId25"/>
    <p:sldId id="517" r:id="rId26"/>
    <p:sldId id="532" r:id="rId27"/>
    <p:sldId id="533" r:id="rId28"/>
    <p:sldId id="534" r:id="rId29"/>
    <p:sldId id="535" r:id="rId30"/>
    <p:sldId id="536" r:id="rId31"/>
    <p:sldId id="537" r:id="rId32"/>
    <p:sldId id="538" r:id="rId33"/>
    <p:sldId id="539" r:id="rId34"/>
    <p:sldId id="501"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40" r:id="rId50"/>
    <p:sldId id="541" r:id="rId51"/>
    <p:sldId id="552" r:id="rId52"/>
    <p:sldId id="553" r:id="rId53"/>
    <p:sldId id="554"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42" r:id="rId68"/>
    <p:sldId id="544" r:id="rId69"/>
    <p:sldId id="545" r:id="rId70"/>
    <p:sldId id="546" r:id="rId71"/>
    <p:sldId id="543"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674"/>
  </p:normalViewPr>
  <p:slideViewPr>
    <p:cSldViewPr snapToObjects="1" showGuides="1">
      <p:cViewPr>
        <p:scale>
          <a:sx n="97" d="100"/>
          <a:sy n="97" d="100"/>
        </p:scale>
        <p:origin x="-372" y="504"/>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9/25/2018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dirty="0"/>
          </a:p>
        </p:txBody>
      </p:sp>
    </p:spTree>
    <p:extLst>
      <p:ext uri="{BB962C8B-B14F-4D97-AF65-F5344CB8AC3E}">
        <p14:creationId xmlns:p14="http://schemas.microsoft.com/office/powerpoint/2010/main" val="21201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11</a:t>
            </a:fld>
            <a:endParaRPr lang="en-GB" dirty="0"/>
          </a:p>
        </p:txBody>
      </p:sp>
    </p:spTree>
    <p:extLst>
      <p:ext uri="{BB962C8B-B14F-4D97-AF65-F5344CB8AC3E}">
        <p14:creationId xmlns:p14="http://schemas.microsoft.com/office/powerpoint/2010/main" val="221612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12</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13</a:t>
            </a:fld>
            <a:endParaRPr lang="en-GB" dirty="0"/>
          </a:p>
        </p:txBody>
      </p:sp>
    </p:spTree>
    <p:extLst>
      <p:ext uri="{BB962C8B-B14F-4D97-AF65-F5344CB8AC3E}">
        <p14:creationId xmlns:p14="http://schemas.microsoft.com/office/powerpoint/2010/main" val="206929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dirty="0"/>
          </a:p>
        </p:txBody>
      </p:sp>
    </p:spTree>
    <p:extLst>
      <p:ext uri="{BB962C8B-B14F-4D97-AF65-F5344CB8AC3E}">
        <p14:creationId xmlns:p14="http://schemas.microsoft.com/office/powerpoint/2010/main" val="52864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1969662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dirty="0"/>
          </a:p>
        </p:txBody>
      </p:sp>
    </p:spTree>
    <p:extLst>
      <p:ext uri="{BB962C8B-B14F-4D97-AF65-F5344CB8AC3E}">
        <p14:creationId xmlns:p14="http://schemas.microsoft.com/office/powerpoint/2010/main" val="272722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dirty="0"/>
          </a:p>
        </p:txBody>
      </p:sp>
    </p:spTree>
    <p:extLst>
      <p:ext uri="{BB962C8B-B14F-4D97-AF65-F5344CB8AC3E}">
        <p14:creationId xmlns:p14="http://schemas.microsoft.com/office/powerpoint/2010/main" val="648172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24</a:t>
            </a:fld>
            <a:endParaRPr lang="en-GB" dirty="0"/>
          </a:p>
        </p:txBody>
      </p:sp>
    </p:spTree>
    <p:extLst>
      <p:ext uri="{BB962C8B-B14F-4D97-AF65-F5344CB8AC3E}">
        <p14:creationId xmlns:p14="http://schemas.microsoft.com/office/powerpoint/2010/main" val="30513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25</a:t>
            </a:fld>
            <a:endParaRPr lang="en-GB" dirty="0"/>
          </a:p>
        </p:txBody>
      </p:sp>
    </p:spTree>
    <p:extLst>
      <p:ext uri="{BB962C8B-B14F-4D97-AF65-F5344CB8AC3E}">
        <p14:creationId xmlns:p14="http://schemas.microsoft.com/office/powerpoint/2010/main" val="2313786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dirty="0"/>
          </a:p>
        </p:txBody>
      </p:sp>
    </p:spTree>
    <p:extLst>
      <p:ext uri="{BB962C8B-B14F-4D97-AF65-F5344CB8AC3E}">
        <p14:creationId xmlns:p14="http://schemas.microsoft.com/office/powerpoint/2010/main" val="351095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27</a:t>
            </a:fld>
            <a:endParaRPr lang="en-GB" dirty="0"/>
          </a:p>
        </p:txBody>
      </p:sp>
    </p:spTree>
    <p:extLst>
      <p:ext uri="{BB962C8B-B14F-4D97-AF65-F5344CB8AC3E}">
        <p14:creationId xmlns:p14="http://schemas.microsoft.com/office/powerpoint/2010/main" val="814134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28</a:t>
            </a:fld>
            <a:endParaRPr lang="en-GB" dirty="0"/>
          </a:p>
        </p:txBody>
      </p:sp>
    </p:spTree>
    <p:extLst>
      <p:ext uri="{BB962C8B-B14F-4D97-AF65-F5344CB8AC3E}">
        <p14:creationId xmlns:p14="http://schemas.microsoft.com/office/powerpoint/2010/main" val="255385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29</a:t>
            </a:fld>
            <a:endParaRPr lang="en-GB" dirty="0"/>
          </a:p>
        </p:txBody>
      </p:sp>
    </p:spTree>
    <p:extLst>
      <p:ext uri="{BB962C8B-B14F-4D97-AF65-F5344CB8AC3E}">
        <p14:creationId xmlns:p14="http://schemas.microsoft.com/office/powerpoint/2010/main" val="161844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30</a:t>
            </a:fld>
            <a:endParaRPr lang="en-GB" dirty="0"/>
          </a:p>
        </p:txBody>
      </p:sp>
    </p:spTree>
    <p:extLst>
      <p:ext uri="{BB962C8B-B14F-4D97-AF65-F5344CB8AC3E}">
        <p14:creationId xmlns:p14="http://schemas.microsoft.com/office/powerpoint/2010/main" val="2152089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dirty="0"/>
          </a:p>
        </p:txBody>
      </p:sp>
    </p:spTree>
    <p:extLst>
      <p:ext uri="{BB962C8B-B14F-4D97-AF65-F5344CB8AC3E}">
        <p14:creationId xmlns:p14="http://schemas.microsoft.com/office/powerpoint/2010/main" val="1679011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solidFill>
                  <a:prstClr val="black"/>
                </a:solidFill>
              </a:rPr>
              <a:pPr/>
              <a:t>33</a:t>
            </a:fld>
            <a:endParaRPr lang="en-IE">
              <a:solidFill>
                <a:prstClr val="black"/>
              </a:solidFill>
            </a:endParaRPr>
          </a:p>
        </p:txBody>
      </p:sp>
    </p:spTree>
    <p:extLst>
      <p:ext uri="{BB962C8B-B14F-4D97-AF65-F5344CB8AC3E}">
        <p14:creationId xmlns:p14="http://schemas.microsoft.com/office/powerpoint/2010/main" val="254560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330212A-7570-4BC8-8ED4-5FCB7644F297}" type="slidenum">
              <a:rPr lang="en-US" altLang="en-US" smtClean="0">
                <a:latin typeface="Arial" charset="0"/>
              </a:rPr>
              <a:pPr/>
              <a:t>34</a:t>
            </a:fld>
            <a:endParaRPr lang="en-US" alt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1872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150421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1B1BF93-0103-42D6-AA1B-FC4A1AF253EC}" type="slidenum">
              <a:rPr lang="en-US" altLang="en-US" smtClean="0">
                <a:latin typeface="Arial" charset="0"/>
              </a:rPr>
              <a:pPr/>
              <a:t>35</a:t>
            </a:fld>
            <a:endParaRPr lang="en-US" alt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4324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47</a:t>
            </a:fld>
            <a:endParaRPr lang="en-GB" dirty="0"/>
          </a:p>
        </p:txBody>
      </p:sp>
    </p:spTree>
    <p:extLst>
      <p:ext uri="{BB962C8B-B14F-4D97-AF65-F5344CB8AC3E}">
        <p14:creationId xmlns:p14="http://schemas.microsoft.com/office/powerpoint/2010/main" val="659137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48</a:t>
            </a:fld>
            <a:endParaRPr lang="en-GB" dirty="0"/>
          </a:p>
        </p:txBody>
      </p:sp>
    </p:spTree>
    <p:extLst>
      <p:ext uri="{BB962C8B-B14F-4D97-AF65-F5344CB8AC3E}">
        <p14:creationId xmlns:p14="http://schemas.microsoft.com/office/powerpoint/2010/main" val="824898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IE">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22E0992C-71C5-AC46-8402-693ED1FA3FC5}" type="slidenum">
              <a:rPr lang="en-IE" sz="1200">
                <a:solidFill>
                  <a:prstClr val="black"/>
                </a:solidFill>
              </a:rPr>
              <a:pPr/>
              <a:t>56</a:t>
            </a:fld>
            <a:endParaRPr lang="en-IE" sz="120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I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7D8A3A9E-109F-694A-924C-619422845758}" type="slidenum">
              <a:rPr lang="en-IE" sz="1200">
                <a:solidFill>
                  <a:prstClr val="black"/>
                </a:solidFill>
              </a:rPr>
              <a:pPr/>
              <a:t>57</a:t>
            </a:fld>
            <a:endParaRPr lang="en-IE" sz="120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atin typeface="Calibri" charset="0"/>
              </a:rPr>
              <a:t>Speak to the Contact person DLP</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07013DF-8C9D-6244-B6CF-4709DD6AD334}" type="slidenum">
              <a:rPr lang="en-IE" sz="1200">
                <a:solidFill>
                  <a:prstClr val="black"/>
                </a:solidFill>
              </a:rPr>
              <a:pPr/>
              <a:t>58</a:t>
            </a:fld>
            <a:endParaRPr lang="en-IE" sz="120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IE">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077C46D6-EAB5-D24F-8F2B-DC83B45CF322}" type="slidenum">
              <a:rPr lang="en-IE" sz="1200">
                <a:solidFill>
                  <a:prstClr val="black"/>
                </a:solidFill>
              </a:rPr>
              <a:pPr/>
              <a:t>59</a:t>
            </a:fld>
            <a:endParaRPr lang="en-IE" sz="120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IE">
              <a:latin typeface="Calibri"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7412D807-F0A6-5D40-BD0B-A08E1BF9249A}" type="slidenum">
              <a:rPr lang="en-IE" sz="1200">
                <a:solidFill>
                  <a:prstClr val="black"/>
                </a:solidFill>
              </a:rPr>
              <a:pPr/>
              <a:t>60</a:t>
            </a:fld>
            <a:endParaRPr lang="en-IE" sz="120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65</a:t>
            </a:fld>
            <a:endParaRPr lang="en-GB" dirty="0"/>
          </a:p>
        </p:txBody>
      </p:sp>
    </p:spTree>
    <p:extLst>
      <p:ext uri="{BB962C8B-B14F-4D97-AF65-F5344CB8AC3E}">
        <p14:creationId xmlns:p14="http://schemas.microsoft.com/office/powerpoint/2010/main" val="1497250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66</a:t>
            </a:fld>
            <a:endParaRPr lang="en-GB" dirty="0"/>
          </a:p>
        </p:txBody>
      </p:sp>
    </p:spTree>
    <p:extLst>
      <p:ext uri="{BB962C8B-B14F-4D97-AF65-F5344CB8AC3E}">
        <p14:creationId xmlns:p14="http://schemas.microsoft.com/office/powerpoint/2010/main" val="192446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67</a:t>
            </a:fld>
            <a:endParaRPr lang="en-GB" dirty="0"/>
          </a:p>
        </p:txBody>
      </p:sp>
    </p:spTree>
    <p:extLst>
      <p:ext uri="{BB962C8B-B14F-4D97-AF65-F5344CB8AC3E}">
        <p14:creationId xmlns:p14="http://schemas.microsoft.com/office/powerpoint/2010/main" val="3187010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68</a:t>
            </a:fld>
            <a:endParaRPr lang="en-GB" dirty="0"/>
          </a:p>
        </p:txBody>
      </p:sp>
    </p:spTree>
    <p:extLst>
      <p:ext uri="{BB962C8B-B14F-4D97-AF65-F5344CB8AC3E}">
        <p14:creationId xmlns:p14="http://schemas.microsoft.com/office/powerpoint/2010/main" val="826717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69</a:t>
            </a:fld>
            <a:endParaRPr lang="en-GB" dirty="0"/>
          </a:p>
        </p:txBody>
      </p:sp>
    </p:spTree>
    <p:extLst>
      <p:ext uri="{BB962C8B-B14F-4D97-AF65-F5344CB8AC3E}">
        <p14:creationId xmlns:p14="http://schemas.microsoft.com/office/powerpoint/2010/main" val="358995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203547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46948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8</a:t>
            </a:fld>
            <a:endParaRPr lang="en-GB" dirty="0"/>
          </a:p>
        </p:txBody>
      </p:sp>
    </p:spTree>
    <p:extLst>
      <p:ext uri="{BB962C8B-B14F-4D97-AF65-F5344CB8AC3E}">
        <p14:creationId xmlns:p14="http://schemas.microsoft.com/office/powerpoint/2010/main" val="404433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dirty="0"/>
          </a:p>
        </p:txBody>
      </p:sp>
    </p:spTree>
    <p:extLst>
      <p:ext uri="{BB962C8B-B14F-4D97-AF65-F5344CB8AC3E}">
        <p14:creationId xmlns:p14="http://schemas.microsoft.com/office/powerpoint/2010/main" val="33002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a16="http://schemas.microsoft.com/office/drawing/2014/main" xmlns=""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a16="http://schemas.microsoft.com/office/drawing/2014/main" xmlns=""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xmlns=""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xmlns=""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xmlns=""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xmlns=""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xmlns=""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0768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56022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Tree>
    <p:extLst>
      <p:ext uri="{BB962C8B-B14F-4D97-AF65-F5344CB8AC3E}">
        <p14:creationId xmlns:p14="http://schemas.microsoft.com/office/powerpoint/2010/main" val="83382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5334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defTabSz="914400">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275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064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1491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49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05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18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a16="http://schemas.microsoft.com/office/drawing/2014/main" xmlns=""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a16="http://schemas.microsoft.com/office/drawing/2014/main" xmlns=""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xmlns=""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xmlns=""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xmlns=""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xmlns=""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xmlns=""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5188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329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4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987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984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43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476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830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993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07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827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62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5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Tree>
    <p:extLst>
      <p:ext uri="{BB962C8B-B14F-4D97-AF65-F5344CB8AC3E}">
        <p14:creationId xmlns:p14="http://schemas.microsoft.com/office/powerpoint/2010/main" val="93620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095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Tree>
    <p:extLst>
      <p:ext uri="{BB962C8B-B14F-4D97-AF65-F5344CB8AC3E}">
        <p14:creationId xmlns:p14="http://schemas.microsoft.com/office/powerpoint/2010/main" val="2945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7DEC9">
                    <a:shade val="50000"/>
                    <a:satMod val="200000"/>
                  </a:srgbClr>
                </a:solidFill>
              </a:rPr>
              <a:pPr/>
              <a:t>9/25/2018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3024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a:fld id="{1D8BD707-D9CF-40AE-B4C6-C98DA3205C09}" type="datetimeFigureOut">
              <a:rPr lang="en-US" smtClean="0">
                <a:solidFill>
                  <a:srgbClr val="E7DEC9">
                    <a:shade val="50000"/>
                    <a:satMod val="200000"/>
                  </a:srgbClr>
                </a:solidFill>
              </a:rPr>
              <a:pPr defTabSz="914400"/>
              <a:t>9/25/2018</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a:fld id="{B6F15528-21DE-4FAA-801E-634DDDAF4B2B}" type="slidenum">
              <a:rPr lang="en-US" smtClean="0">
                <a:solidFill>
                  <a:srgbClr val="E7DEC9">
                    <a:shade val="50000"/>
                    <a:satMod val="200000"/>
                  </a:srgbClr>
                </a:solidFill>
              </a:rPr>
              <a:pPr defTabSz="914400"/>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Tree>
    <p:extLst>
      <p:ext uri="{BB962C8B-B14F-4D97-AF65-F5344CB8AC3E}">
        <p14:creationId xmlns:p14="http://schemas.microsoft.com/office/powerpoint/2010/main" val="403410661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72B13-0309-304F-99D9-C884B0DB4A4F}"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8DB0B-678F-E146-A428-FA7439E0A2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4089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569660"/>
          </a:xfrm>
          <a:prstGeom prst="rect">
            <a:avLst/>
          </a:prstGeom>
          <a:noFill/>
        </p:spPr>
        <p:txBody>
          <a:bodyPr wrap="square" rtlCol="0">
            <a:spAutoFit/>
          </a:bodyPr>
          <a:lstStyle/>
          <a:p>
            <a:r>
              <a:rPr lang="en-US" sz="3200" b="1" dirty="0">
                <a:solidFill>
                  <a:srgbClr val="0B5323"/>
                </a:solidFill>
              </a:rPr>
              <a:t>Working safely with Children</a:t>
            </a:r>
          </a:p>
          <a:p>
            <a:endParaRPr lang="en-US" sz="3200" b="1" dirty="0">
              <a:solidFill>
                <a:srgbClr val="0B5323"/>
              </a:solidFill>
            </a:endParaRPr>
          </a:p>
          <a:p>
            <a:r>
              <a:rPr lang="en-US" sz="3200" b="1" dirty="0">
                <a:solidFill>
                  <a:srgbClr val="0B5323"/>
                </a:solidFill>
              </a:rPr>
              <a:t>26</a:t>
            </a:r>
            <a:r>
              <a:rPr lang="en-US" sz="3200" b="1" baseline="30000" dirty="0">
                <a:solidFill>
                  <a:srgbClr val="0B5323"/>
                </a:solidFill>
              </a:rPr>
              <a:t>th</a:t>
            </a:r>
            <a:r>
              <a:rPr lang="en-US" sz="3200" b="1" dirty="0">
                <a:solidFill>
                  <a:srgbClr val="0B5323"/>
                </a:solidFill>
              </a:rPr>
              <a:t> September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492896"/>
            <a:ext cx="7206952" cy="1077218"/>
          </a:xfrm>
          <a:prstGeom prst="rect">
            <a:avLst/>
          </a:prstGeom>
          <a:noFill/>
        </p:spPr>
        <p:txBody>
          <a:bodyPr wrap="square" rtlCol="0">
            <a:spAutoFit/>
          </a:bodyPr>
          <a:lstStyle/>
          <a:p>
            <a:r>
              <a:rPr lang="en-US" sz="3200" b="1" dirty="0">
                <a:solidFill>
                  <a:srgbClr val="0B5323"/>
                </a:solidFill>
              </a:rPr>
              <a:t>Have a look at rights and highlight those that relate to safeguarding</a:t>
            </a:r>
          </a:p>
        </p:txBody>
      </p:sp>
    </p:spTree>
    <p:extLst>
      <p:ext uri="{BB962C8B-B14F-4D97-AF65-F5344CB8AC3E}">
        <p14:creationId xmlns:p14="http://schemas.microsoft.com/office/powerpoint/2010/main" val="1938881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404664"/>
            <a:ext cx="5835315" cy="584775"/>
          </a:xfrm>
          <a:prstGeom prst="rect">
            <a:avLst/>
          </a:prstGeom>
          <a:noFill/>
        </p:spPr>
        <p:txBody>
          <a:bodyPr wrap="none" rtlCol="0">
            <a:spAutoFit/>
          </a:bodyPr>
          <a:lstStyle/>
          <a:p>
            <a:r>
              <a:rPr lang="en-US" sz="3200" b="1" dirty="0">
                <a:solidFill>
                  <a:srgbClr val="0B5323"/>
                </a:solidFill>
              </a:rPr>
              <a:t>Rights that relate to safeguarding</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5" name="Rectangle 4">
            <a:extLst>
              <a:ext uri="{FF2B5EF4-FFF2-40B4-BE49-F238E27FC236}">
                <a16:creationId xmlns:a16="http://schemas.microsoft.com/office/drawing/2014/main" xmlns="" id="{D77B9ABB-279B-4F48-960E-A4A2C7843A55}"/>
              </a:ext>
            </a:extLst>
          </p:cNvPr>
          <p:cNvSpPr/>
          <p:nvPr/>
        </p:nvSpPr>
        <p:spPr>
          <a:xfrm>
            <a:off x="827584" y="1700808"/>
            <a:ext cx="7488832" cy="4801314"/>
          </a:xfrm>
          <a:prstGeom prst="rect">
            <a:avLst/>
          </a:prstGeom>
        </p:spPr>
        <p:txBody>
          <a:bodyPr wrap="square">
            <a:spAutoFit/>
          </a:bodyPr>
          <a:lstStyle/>
          <a:p>
            <a:pPr marL="285750" indent="-285750">
              <a:buFont typeface="Arial" panose="020B0604020202020204" pitchFamily="34" charset="0"/>
              <a:buChar char="•"/>
            </a:pPr>
            <a:r>
              <a:rPr lang="en-GB" sz="2400" dirty="0"/>
              <a:t>Article 2- best Interests</a:t>
            </a:r>
          </a:p>
          <a:p>
            <a:pPr marL="285750" indent="-285750">
              <a:buFont typeface="Arial" panose="020B0604020202020204" pitchFamily="34" charset="0"/>
              <a:buChar char="•"/>
            </a:pPr>
            <a:r>
              <a:rPr lang="en-GB" sz="2400" dirty="0"/>
              <a:t>Article 12- right to have a say</a:t>
            </a:r>
          </a:p>
          <a:p>
            <a:pPr marL="285750" indent="-285750">
              <a:buFont typeface="Arial" panose="020B0604020202020204" pitchFamily="34" charset="0"/>
              <a:buChar char="•"/>
            </a:pPr>
            <a:r>
              <a:rPr lang="en-GB" sz="2400" dirty="0"/>
              <a:t>Article 13- freedom of expression</a:t>
            </a:r>
          </a:p>
          <a:p>
            <a:pPr marL="285750" indent="-285750">
              <a:buFont typeface="Arial" panose="020B0604020202020204" pitchFamily="34" charset="0"/>
              <a:buChar char="•"/>
            </a:pPr>
            <a:r>
              <a:rPr lang="en-GB" sz="2400" dirty="0"/>
              <a:t>Article 17- access to information</a:t>
            </a:r>
          </a:p>
          <a:p>
            <a:pPr marL="285750" indent="-285750">
              <a:buFont typeface="Arial" panose="020B0604020202020204" pitchFamily="34" charset="0"/>
              <a:buChar char="•"/>
            </a:pPr>
            <a:r>
              <a:rPr lang="en-GB" sz="2400" dirty="0"/>
              <a:t>Article 19- protection from abuse</a:t>
            </a:r>
          </a:p>
          <a:p>
            <a:pPr marL="285750" indent="-285750">
              <a:buFont typeface="Arial" panose="020B0604020202020204" pitchFamily="34" charset="0"/>
              <a:buChar char="•"/>
            </a:pPr>
            <a:r>
              <a:rPr lang="en-GB" sz="2400" dirty="0"/>
              <a:t>Articles 20-27- protection articles</a:t>
            </a:r>
          </a:p>
          <a:p>
            <a:pPr marL="285750" indent="-285750">
              <a:buFont typeface="Arial" panose="020B0604020202020204" pitchFamily="34" charset="0"/>
              <a:buChar char="•"/>
            </a:pPr>
            <a:r>
              <a:rPr lang="en-GB" sz="2400" dirty="0"/>
              <a:t>Article 34- protection from sexual exploitation</a:t>
            </a:r>
          </a:p>
          <a:p>
            <a:pPr marL="285750" indent="-285750">
              <a:buFont typeface="Arial" panose="020B0604020202020204" pitchFamily="34" charset="0"/>
              <a:buChar char="•"/>
            </a:pPr>
            <a:r>
              <a:rPr lang="en-GB" sz="2400" dirty="0"/>
              <a:t>Article 35- protection from trafficking</a:t>
            </a:r>
          </a:p>
          <a:p>
            <a:pPr marL="285750" indent="-285750">
              <a:buFont typeface="Arial" panose="020B0604020202020204" pitchFamily="34" charset="0"/>
              <a:buChar char="•"/>
            </a:pPr>
            <a:r>
              <a:rPr lang="en-GB" sz="2400" dirty="0"/>
              <a:t>Article 36- protection from exploitation of any kind</a:t>
            </a:r>
          </a:p>
          <a:p>
            <a:pPr marL="285750" indent="-285750">
              <a:buFont typeface="Arial" panose="020B0604020202020204" pitchFamily="34" charset="0"/>
              <a:buChar char="•"/>
            </a:pPr>
            <a:r>
              <a:rPr lang="en-GB" sz="2400" dirty="0"/>
              <a:t>Article 37- protection from inhumane or degrading treatment </a:t>
            </a:r>
          </a:p>
          <a:p>
            <a:pPr marL="285750" indent="-285750">
              <a:buFont typeface="Arial" panose="020B0604020202020204" pitchFamily="34" charset="0"/>
              <a:buChar char="•"/>
            </a:pPr>
            <a:r>
              <a:rPr lang="en-GB" sz="2400" dirty="0"/>
              <a:t>Article 42- knowledge of rights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3301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DB5E19D-D196-FE4F-AA96-88CFEAB94097}"/>
              </a:ext>
            </a:extLst>
          </p:cNvPr>
          <p:cNvSpPr/>
          <p:nvPr/>
        </p:nvSpPr>
        <p:spPr>
          <a:xfrm>
            <a:off x="1043608" y="3140968"/>
            <a:ext cx="7200800" cy="1569660"/>
          </a:xfrm>
          <a:prstGeom prst="rect">
            <a:avLst/>
          </a:prstGeom>
        </p:spPr>
        <p:txBody>
          <a:bodyPr wrap="square">
            <a:spAutoFit/>
          </a:bodyPr>
          <a:lstStyle/>
          <a:p>
            <a:r>
              <a:rPr lang="en-US" sz="2400" dirty="0"/>
              <a:t>In our practice we should be mindful of rights and how we uphold children’s dignity to live out their rights</a:t>
            </a:r>
          </a:p>
          <a:p>
            <a:endParaRPr lang="en-US" sz="2400" dirty="0"/>
          </a:p>
          <a:p>
            <a:endParaRPr lang="en-US" sz="2400" dirty="0"/>
          </a:p>
        </p:txBody>
      </p:sp>
    </p:spTree>
    <p:extLst>
      <p:ext uri="{BB962C8B-B14F-4D97-AF65-F5344CB8AC3E}">
        <p14:creationId xmlns:p14="http://schemas.microsoft.com/office/powerpoint/2010/main" val="3430995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DB5E19D-D196-FE4F-AA96-88CFEAB94097}"/>
              </a:ext>
            </a:extLst>
          </p:cNvPr>
          <p:cNvSpPr/>
          <p:nvPr/>
        </p:nvSpPr>
        <p:spPr>
          <a:xfrm>
            <a:off x="1259632" y="2708920"/>
            <a:ext cx="7200800" cy="830997"/>
          </a:xfrm>
          <a:prstGeom prst="rect">
            <a:avLst/>
          </a:prstGeom>
        </p:spPr>
        <p:txBody>
          <a:bodyPr wrap="square">
            <a:spAutoFit/>
          </a:bodyPr>
          <a:lstStyle/>
          <a:p>
            <a:endParaRPr lang="en-US" sz="2400" dirty="0"/>
          </a:p>
          <a:p>
            <a:endParaRPr lang="en-US" sz="2400" dirty="0"/>
          </a:p>
        </p:txBody>
      </p:sp>
      <p:sp>
        <p:nvSpPr>
          <p:cNvPr id="2" name="Rectangle 1">
            <a:extLst>
              <a:ext uri="{FF2B5EF4-FFF2-40B4-BE49-F238E27FC236}">
                <a16:creationId xmlns:a16="http://schemas.microsoft.com/office/drawing/2014/main" xmlns="" id="{AAD31FC5-BD58-B048-8855-CF1317966AA5}"/>
              </a:ext>
            </a:extLst>
          </p:cNvPr>
          <p:cNvSpPr/>
          <p:nvPr/>
        </p:nvSpPr>
        <p:spPr>
          <a:xfrm>
            <a:off x="539552" y="1340768"/>
            <a:ext cx="8136904" cy="4612673"/>
          </a:xfrm>
          <a:prstGeom prst="rect">
            <a:avLst/>
          </a:prstGeom>
        </p:spPr>
        <p:txBody>
          <a:bodyPr wrap="square">
            <a:spAutoFit/>
          </a:bodyPr>
          <a:lstStyle/>
          <a:p>
            <a:pPr algn="just">
              <a:lnSpc>
                <a:spcPct val="150000"/>
              </a:lnSpc>
            </a:pPr>
            <a:r>
              <a:rPr lang="en-GB" sz="1600" dirty="0">
                <a:latin typeface="Arial" panose="020B0604020202020204" pitchFamily="34" charset="0"/>
                <a:ea typeface="Calibri" panose="020F0502020204030204" pitchFamily="34" charset="0"/>
              </a:rPr>
              <a:t>‘</a:t>
            </a:r>
            <a:r>
              <a:rPr lang="en-GB" dirty="0">
                <a:latin typeface="Arial" panose="020B0604020202020204" pitchFamily="34" charset="0"/>
                <a:ea typeface="Calibri" panose="020F0502020204030204" pitchFamily="34" charset="0"/>
              </a:rPr>
              <a:t>Our generation will show that it can rise to the promise found in each young person when we know how to give them space. This means that we have to create the material and spiritual conditions for their full development; to give them a solid basis on which to build their lives; to guarantee their safety and their education to be everything they can be; to pass on to them lasting values that make life worth living; to give them a transcendent horizon for their thirst for authentic happiness and their creativity for the good; to give them the legacy of a world worthy of human life; and to awaken in them their greatest potential as builders of their own destiny, sharing responsibility for the future of everyone. If we can do all this, we anticipate today the future that enters the world through the window of the young.’ (Pope Francis 2013: 2)</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8481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492895"/>
            <a:ext cx="7776864" cy="2062103"/>
          </a:xfrm>
          <a:prstGeom prst="rect">
            <a:avLst/>
          </a:prstGeom>
          <a:noFill/>
        </p:spPr>
        <p:txBody>
          <a:bodyPr wrap="square" rtlCol="0">
            <a:spAutoFit/>
          </a:bodyPr>
          <a:lstStyle/>
          <a:p>
            <a:pPr algn="ctr"/>
            <a:r>
              <a:rPr lang="en-US" sz="3200" b="1" dirty="0">
                <a:solidFill>
                  <a:srgbClr val="0B5323"/>
                </a:solidFill>
              </a:rPr>
              <a:t>Working with Children to provide Safeguarding Information</a:t>
            </a:r>
          </a:p>
          <a:p>
            <a:pPr algn="ctr"/>
            <a:endParaRPr lang="en-US" sz="3200" b="1" dirty="0">
              <a:solidFill>
                <a:srgbClr val="0B5323"/>
              </a:solidFill>
            </a:endParaRPr>
          </a:p>
          <a:p>
            <a:pPr algn="ctr"/>
            <a:r>
              <a:rPr lang="en-US" sz="3200" b="1" dirty="0" smtClean="0">
                <a:solidFill>
                  <a:srgbClr val="0B5323"/>
                </a:solidFill>
              </a:rPr>
              <a:t>Mia Joyce Walsh - </a:t>
            </a:r>
            <a:r>
              <a:rPr lang="en-US" sz="3200" b="1" dirty="0">
                <a:solidFill>
                  <a:srgbClr val="0B5323"/>
                </a:solidFill>
              </a:rPr>
              <a:t>Diocese of Galway</a:t>
            </a:r>
          </a:p>
        </p:txBody>
      </p:sp>
    </p:spTree>
    <p:extLst>
      <p:ext uri="{BB962C8B-B14F-4D97-AF65-F5344CB8AC3E}">
        <p14:creationId xmlns:p14="http://schemas.microsoft.com/office/powerpoint/2010/main" val="358189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Safeguarding leaflet for children and parents </a:t>
            </a:r>
            <a:endParaRPr lang="en-IE" dirty="0"/>
          </a:p>
        </p:txBody>
      </p:sp>
      <p:pic>
        <p:nvPicPr>
          <p:cNvPr id="4" name="Picture 3" descr="Front Cover.jpg"/>
          <p:cNvPicPr>
            <a:picLocks noChangeAspect="1"/>
          </p:cNvPicPr>
          <p:nvPr/>
        </p:nvPicPr>
        <p:blipFill>
          <a:blip r:embed="rId2" cstate="print"/>
          <a:stretch>
            <a:fillRect/>
          </a:stretch>
        </p:blipFill>
        <p:spPr>
          <a:xfrm>
            <a:off x="2286000" y="1981200"/>
            <a:ext cx="4431323" cy="4267200"/>
          </a:xfrm>
          <a:prstGeom prst="rect">
            <a:avLst/>
          </a:prstGeom>
        </p:spPr>
      </p:pic>
    </p:spTree>
    <p:extLst>
      <p:ext uri="{BB962C8B-B14F-4D97-AF65-F5344CB8AC3E}">
        <p14:creationId xmlns:p14="http://schemas.microsoft.com/office/powerpoint/2010/main" val="359641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IE" dirty="0" smtClean="0"/>
              <a:t>How it came about</a:t>
            </a:r>
            <a:endParaRPr lang="en-IE" dirty="0"/>
          </a:p>
        </p:txBody>
      </p:sp>
      <p:sp>
        <p:nvSpPr>
          <p:cNvPr id="3" name="Subtitle 2"/>
          <p:cNvSpPr>
            <a:spLocks noGrp="1"/>
          </p:cNvSpPr>
          <p:nvPr>
            <p:ph type="subTitle" idx="1"/>
          </p:nvPr>
        </p:nvSpPr>
        <p:spPr>
          <a:xfrm>
            <a:off x="1432560" y="1850064"/>
            <a:ext cx="7406640" cy="4626936"/>
          </a:xfrm>
        </p:spPr>
        <p:txBody>
          <a:bodyPr>
            <a:noAutofit/>
          </a:bodyPr>
          <a:lstStyle/>
          <a:p>
            <a:pPr>
              <a:buFont typeface="Arial" pitchFamily="34" charset="0"/>
              <a:buChar char="•"/>
            </a:pPr>
            <a:r>
              <a:rPr lang="en-IE" dirty="0" smtClean="0"/>
              <a:t>Identified that there was a gap in providing information to children on safeguarding</a:t>
            </a:r>
          </a:p>
          <a:p>
            <a:endParaRPr lang="en-IE" dirty="0" smtClean="0"/>
          </a:p>
          <a:p>
            <a:pPr>
              <a:buFont typeface="Arial" pitchFamily="34" charset="0"/>
              <a:buChar char="•"/>
            </a:pPr>
            <a:r>
              <a:rPr lang="en-IE" dirty="0" smtClean="0"/>
              <a:t>Discussions with other stakeholders </a:t>
            </a:r>
          </a:p>
          <a:p>
            <a:endParaRPr lang="en-IE" dirty="0" smtClean="0"/>
          </a:p>
          <a:p>
            <a:pPr>
              <a:buFont typeface="Arial" pitchFamily="34" charset="0"/>
              <a:buChar char="•"/>
            </a:pPr>
            <a:r>
              <a:rPr lang="en-IE" dirty="0" smtClean="0"/>
              <a:t>Need to provide this information in a child friendly, age appropriate way</a:t>
            </a:r>
          </a:p>
          <a:p>
            <a:pPr>
              <a:buFont typeface="Arial" pitchFamily="34" charset="0"/>
              <a:buChar char="•"/>
            </a:pPr>
            <a:endParaRPr lang="en-IE" sz="3600" dirty="0"/>
          </a:p>
        </p:txBody>
      </p:sp>
    </p:spTree>
    <p:extLst>
      <p:ext uri="{BB962C8B-B14F-4D97-AF65-F5344CB8AC3E}">
        <p14:creationId xmlns:p14="http://schemas.microsoft.com/office/powerpoint/2010/main" val="378718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06902"/>
          </a:xfrm>
        </p:spPr>
        <p:txBody>
          <a:bodyPr>
            <a:normAutofit fontScale="90000"/>
          </a:bodyPr>
          <a:lstStyle/>
          <a:p>
            <a:r>
              <a:rPr lang="en-IE" dirty="0" smtClean="0"/>
              <a:t>Preparation</a:t>
            </a:r>
            <a:endParaRPr lang="en-IE" dirty="0"/>
          </a:p>
        </p:txBody>
      </p:sp>
      <p:sp>
        <p:nvSpPr>
          <p:cNvPr id="3" name="Subtitle 2"/>
          <p:cNvSpPr>
            <a:spLocks noGrp="1"/>
          </p:cNvSpPr>
          <p:nvPr>
            <p:ph type="subTitle" idx="1"/>
          </p:nvPr>
        </p:nvSpPr>
        <p:spPr>
          <a:xfrm>
            <a:off x="1447800" y="1143000"/>
            <a:ext cx="7406640" cy="5334000"/>
          </a:xfrm>
        </p:spPr>
        <p:txBody>
          <a:bodyPr>
            <a:normAutofit/>
          </a:bodyPr>
          <a:lstStyle/>
          <a:p>
            <a:pPr>
              <a:buFont typeface="Arial" pitchFamily="34" charset="0"/>
              <a:buChar char="•"/>
            </a:pPr>
            <a:r>
              <a:rPr lang="en-IE" dirty="0" smtClean="0"/>
              <a:t>Decided to approach a group of young people – Pope John Paul II Award group</a:t>
            </a:r>
          </a:p>
          <a:p>
            <a:pPr>
              <a:buFont typeface="Arial" pitchFamily="34" charset="0"/>
              <a:buChar char="•"/>
            </a:pPr>
            <a:r>
              <a:rPr lang="en-IE" dirty="0" smtClean="0"/>
              <a:t>‘Modelled the way’ in safeguarding – </a:t>
            </a:r>
          </a:p>
          <a:p>
            <a:pPr>
              <a:buFont typeface="Arial" pitchFamily="34" charset="0"/>
              <a:buChar char="•"/>
            </a:pPr>
            <a:r>
              <a:rPr lang="en-IE" dirty="0" smtClean="0"/>
              <a:t>Children will be “brought up in a spirit of peace, dignity, tolerance, freedom, equality and solidarity” (UN Convention on the Rights of the Child)</a:t>
            </a:r>
          </a:p>
          <a:p>
            <a:pPr>
              <a:buFont typeface="Arial" pitchFamily="34" charset="0"/>
              <a:buChar char="•"/>
            </a:pPr>
            <a:r>
              <a:rPr lang="en-IE" dirty="0" smtClean="0"/>
              <a:t>Gave them an idea of what we wanted - remit was to produce a child friendly safeguarding leaflet*</a:t>
            </a:r>
            <a:endParaRPr lang="en-IE" dirty="0"/>
          </a:p>
        </p:txBody>
      </p:sp>
      <p:pic>
        <p:nvPicPr>
          <p:cNvPr id="4" name="Picture 3" descr="Safeguarding Policy Statement.jpg"/>
          <p:cNvPicPr>
            <a:picLocks noChangeAspect="1"/>
          </p:cNvPicPr>
          <p:nvPr/>
        </p:nvPicPr>
        <p:blipFill>
          <a:blip r:embed="rId2" cstate="print"/>
          <a:stretch>
            <a:fillRect/>
          </a:stretch>
        </p:blipFill>
        <p:spPr>
          <a:xfrm>
            <a:off x="3733800" y="4572000"/>
            <a:ext cx="1543050" cy="2057400"/>
          </a:xfrm>
          <a:prstGeom prst="rect">
            <a:avLst/>
          </a:prstGeom>
        </p:spPr>
      </p:pic>
    </p:spTree>
    <p:extLst>
      <p:ext uri="{BB962C8B-B14F-4D97-AF65-F5344CB8AC3E}">
        <p14:creationId xmlns:p14="http://schemas.microsoft.com/office/powerpoint/2010/main" val="3658730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7406640" cy="838200"/>
          </a:xfrm>
        </p:spPr>
        <p:txBody>
          <a:bodyPr>
            <a:normAutofit fontScale="90000"/>
          </a:bodyPr>
          <a:lstStyle/>
          <a:p>
            <a:r>
              <a:rPr lang="en-IE" dirty="0" smtClean="0"/>
              <a:t>The Result</a:t>
            </a:r>
            <a:br>
              <a:rPr lang="en-IE" dirty="0" smtClean="0"/>
            </a:br>
            <a:endParaRPr lang="en-IE" dirty="0"/>
          </a:p>
        </p:txBody>
      </p:sp>
      <p:sp>
        <p:nvSpPr>
          <p:cNvPr id="3" name="Subtitle 2"/>
          <p:cNvSpPr>
            <a:spLocks noGrp="1"/>
          </p:cNvSpPr>
          <p:nvPr>
            <p:ph type="subTitle" idx="1"/>
          </p:nvPr>
        </p:nvSpPr>
        <p:spPr>
          <a:xfrm>
            <a:off x="1143000" y="838200"/>
            <a:ext cx="7696200" cy="5715000"/>
          </a:xfrm>
        </p:spPr>
        <p:txBody>
          <a:bodyPr/>
          <a:lstStyle/>
          <a:p>
            <a:endParaRPr lang="en-IE" dirty="0" smtClean="0"/>
          </a:p>
          <a:p>
            <a:pPr>
              <a:buFont typeface="Arial" pitchFamily="34" charset="0"/>
              <a:buChar char="•"/>
            </a:pPr>
            <a:endParaRPr lang="en-IE" dirty="0" smtClean="0"/>
          </a:p>
          <a:p>
            <a:pPr>
              <a:buFont typeface="Arial" pitchFamily="34" charset="0"/>
              <a:buChar char="•"/>
            </a:pPr>
            <a:endParaRPr lang="en-IE" dirty="0" smtClean="0"/>
          </a:p>
          <a:p>
            <a:pPr>
              <a:buFont typeface="Arial" pitchFamily="34" charset="0"/>
              <a:buChar char="•"/>
            </a:pPr>
            <a:endParaRPr lang="en-IE" dirty="0" smtClean="0"/>
          </a:p>
          <a:p>
            <a:pPr>
              <a:buFont typeface="Arial" pitchFamily="34" charset="0"/>
              <a:buChar char="•"/>
            </a:pPr>
            <a:endParaRPr lang="en-IE" dirty="0" smtClean="0"/>
          </a:p>
          <a:p>
            <a:pPr>
              <a:buFont typeface="Arial" pitchFamily="34" charset="0"/>
              <a:buChar char="•"/>
            </a:pPr>
            <a:endParaRPr lang="en-IE" dirty="0" smtClean="0"/>
          </a:p>
          <a:p>
            <a:pPr>
              <a:buFont typeface="Arial" pitchFamily="34" charset="0"/>
              <a:buChar char="•"/>
            </a:pPr>
            <a:endParaRPr lang="en-IE" dirty="0" smtClean="0"/>
          </a:p>
          <a:p>
            <a:pPr>
              <a:buFont typeface="Arial" pitchFamily="34" charset="0"/>
              <a:buChar char="•"/>
            </a:pPr>
            <a:r>
              <a:rPr lang="en-IE" dirty="0" smtClean="0"/>
              <a:t>A document for children and young people created by young people</a:t>
            </a:r>
          </a:p>
          <a:p>
            <a:pPr>
              <a:buFont typeface="Arial" pitchFamily="34" charset="0"/>
              <a:buChar char="•"/>
            </a:pPr>
            <a:endParaRPr lang="en-IE" dirty="0" smtClean="0"/>
          </a:p>
          <a:p>
            <a:pPr>
              <a:buFont typeface="Arial" pitchFamily="34" charset="0"/>
              <a:buChar char="•"/>
            </a:pPr>
            <a:r>
              <a:rPr lang="en-IE" dirty="0" smtClean="0"/>
              <a:t>Hand drawn artwork, hand written prayer and phraseology all of their own </a:t>
            </a:r>
          </a:p>
          <a:p>
            <a:pPr>
              <a:buFont typeface="Arial" pitchFamily="34" charset="0"/>
              <a:buChar char="•"/>
            </a:pPr>
            <a:endParaRPr lang="en-IE" dirty="0"/>
          </a:p>
        </p:txBody>
      </p:sp>
      <p:pic>
        <p:nvPicPr>
          <p:cNvPr id="4" name="Picture 3" descr="Inside leaflet.jpg"/>
          <p:cNvPicPr>
            <a:picLocks noChangeAspect="1"/>
          </p:cNvPicPr>
          <p:nvPr/>
        </p:nvPicPr>
        <p:blipFill>
          <a:blip r:embed="rId2" cstate="print"/>
          <a:stretch>
            <a:fillRect/>
          </a:stretch>
        </p:blipFill>
        <p:spPr>
          <a:xfrm>
            <a:off x="1295400" y="990600"/>
            <a:ext cx="3657600" cy="2743200"/>
          </a:xfrm>
          <a:prstGeom prst="rect">
            <a:avLst/>
          </a:prstGeom>
        </p:spPr>
      </p:pic>
      <p:pic>
        <p:nvPicPr>
          <p:cNvPr id="5" name="Picture 4" descr="Back of leaflet.jpg"/>
          <p:cNvPicPr>
            <a:picLocks noChangeAspect="1"/>
          </p:cNvPicPr>
          <p:nvPr/>
        </p:nvPicPr>
        <p:blipFill>
          <a:blip r:embed="rId3" cstate="print"/>
          <a:stretch>
            <a:fillRect/>
          </a:stretch>
        </p:blipFill>
        <p:spPr>
          <a:xfrm>
            <a:off x="5181600" y="990600"/>
            <a:ext cx="3556000" cy="2667000"/>
          </a:xfrm>
          <a:prstGeom prst="rect">
            <a:avLst/>
          </a:prstGeom>
        </p:spPr>
      </p:pic>
    </p:spTree>
    <p:extLst>
      <p:ext uri="{BB962C8B-B14F-4D97-AF65-F5344CB8AC3E}">
        <p14:creationId xmlns:p14="http://schemas.microsoft.com/office/powerpoint/2010/main" val="2475293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87902"/>
          </a:xfrm>
        </p:spPr>
        <p:txBody>
          <a:bodyPr>
            <a:normAutofit fontScale="90000"/>
          </a:bodyPr>
          <a:lstStyle/>
          <a:p>
            <a:r>
              <a:rPr lang="en-IE" dirty="0" smtClean="0"/>
              <a:t>Difference it has made &amp; feedback</a:t>
            </a:r>
            <a:br>
              <a:rPr lang="en-IE" dirty="0" smtClean="0"/>
            </a:br>
            <a:endParaRPr lang="en-IE" dirty="0"/>
          </a:p>
        </p:txBody>
      </p:sp>
      <p:sp>
        <p:nvSpPr>
          <p:cNvPr id="3" name="Subtitle 2"/>
          <p:cNvSpPr>
            <a:spLocks noGrp="1"/>
          </p:cNvSpPr>
          <p:nvPr>
            <p:ph type="subTitle" idx="1"/>
          </p:nvPr>
        </p:nvSpPr>
        <p:spPr>
          <a:xfrm>
            <a:off x="1432560" y="1850064"/>
            <a:ext cx="7406640" cy="4550736"/>
          </a:xfrm>
        </p:spPr>
        <p:txBody>
          <a:bodyPr>
            <a:normAutofit/>
          </a:bodyPr>
          <a:lstStyle/>
          <a:p>
            <a:pPr>
              <a:buFont typeface="Arial" pitchFamily="34" charset="0"/>
              <a:buChar char="•"/>
            </a:pPr>
            <a:r>
              <a:rPr lang="en-IE" sz="2400" dirty="0" smtClean="0"/>
              <a:t> </a:t>
            </a:r>
            <a:r>
              <a:rPr lang="en-IE" dirty="0" smtClean="0"/>
              <a:t>Will be launched on 13</a:t>
            </a:r>
            <a:r>
              <a:rPr lang="en-IE" baseline="30000" dirty="0" smtClean="0"/>
              <a:t>th</a:t>
            </a:r>
            <a:r>
              <a:rPr lang="en-IE" dirty="0" smtClean="0"/>
              <a:t> October </a:t>
            </a:r>
          </a:p>
          <a:p>
            <a:pPr>
              <a:buFont typeface="Arial" pitchFamily="34" charset="0"/>
              <a:buChar char="•"/>
            </a:pPr>
            <a:endParaRPr lang="en-IE" dirty="0" smtClean="0"/>
          </a:p>
          <a:p>
            <a:pPr>
              <a:buFont typeface="Arial" pitchFamily="34" charset="0"/>
              <a:buChar char="•"/>
            </a:pPr>
            <a:r>
              <a:rPr lang="en-IE" dirty="0" smtClean="0"/>
              <a:t>Will be in every church in the diocese and on the website</a:t>
            </a:r>
          </a:p>
          <a:p>
            <a:pPr>
              <a:buFont typeface="Arial" pitchFamily="34" charset="0"/>
              <a:buChar char="•"/>
            </a:pPr>
            <a:endParaRPr lang="en-IE" dirty="0" smtClean="0"/>
          </a:p>
          <a:p>
            <a:pPr>
              <a:buFont typeface="Arial" pitchFamily="34" charset="0"/>
              <a:buChar char="•"/>
            </a:pPr>
            <a:r>
              <a:rPr lang="en-IE" dirty="0" smtClean="0"/>
              <a:t>Has been sent to the national office, diocesan safeguarding committee and some parishes </a:t>
            </a:r>
            <a:endParaRPr lang="en-IE" dirty="0"/>
          </a:p>
        </p:txBody>
      </p:sp>
    </p:spTree>
    <p:extLst>
      <p:ext uri="{BB962C8B-B14F-4D97-AF65-F5344CB8AC3E}">
        <p14:creationId xmlns:p14="http://schemas.microsoft.com/office/powerpoint/2010/main" val="349792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and Introductions</a:t>
            </a:r>
          </a:p>
          <a:p>
            <a:endParaRPr lang="en-US" sz="3200" b="1" dirty="0">
              <a:solidFill>
                <a:srgbClr val="0B5323"/>
              </a:solidFill>
            </a:endParaRPr>
          </a:p>
          <a:p>
            <a:r>
              <a:rPr lang="en-US" sz="3200" b="1" dirty="0" smtClean="0">
                <a:solidFill>
                  <a:srgbClr val="0B5323"/>
                </a:solidFill>
              </a:rPr>
              <a:t>Colette </a:t>
            </a:r>
            <a:endParaRPr lang="en-US" sz="3200" b="1" dirty="0">
              <a:solidFill>
                <a:srgbClr val="0B5323"/>
              </a:solidFill>
            </a:endParaRP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996952"/>
            <a:ext cx="7776864" cy="584775"/>
          </a:xfrm>
          <a:prstGeom prst="rect">
            <a:avLst/>
          </a:prstGeom>
          <a:noFill/>
        </p:spPr>
        <p:txBody>
          <a:bodyPr wrap="square" rtlCol="0">
            <a:spAutoFit/>
          </a:bodyPr>
          <a:lstStyle/>
          <a:p>
            <a:pPr algn="ctr"/>
            <a:r>
              <a:rPr lang="en-US" sz="3200" b="1" dirty="0">
                <a:solidFill>
                  <a:srgbClr val="0B5323"/>
                </a:solidFill>
              </a:rPr>
              <a:t>BREAK</a:t>
            </a:r>
          </a:p>
        </p:txBody>
      </p:sp>
    </p:spTree>
    <p:extLst>
      <p:ext uri="{BB962C8B-B14F-4D97-AF65-F5344CB8AC3E}">
        <p14:creationId xmlns:p14="http://schemas.microsoft.com/office/powerpoint/2010/main" val="104715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2554545"/>
          </a:xfrm>
          <a:prstGeom prst="rect">
            <a:avLst/>
          </a:prstGeom>
          <a:noFill/>
        </p:spPr>
        <p:txBody>
          <a:bodyPr wrap="square" rtlCol="0">
            <a:spAutoFit/>
          </a:bodyPr>
          <a:lstStyle/>
          <a:p>
            <a:r>
              <a:rPr lang="en-US" sz="3200" b="1" dirty="0">
                <a:solidFill>
                  <a:srgbClr val="0B5323"/>
                </a:solidFill>
              </a:rPr>
              <a:t>Safeguarding and Youth Ministry </a:t>
            </a:r>
          </a:p>
          <a:p>
            <a:endParaRPr lang="en-US" sz="3200" b="1" dirty="0">
              <a:solidFill>
                <a:srgbClr val="0B5323"/>
              </a:solidFill>
            </a:endParaRPr>
          </a:p>
          <a:p>
            <a:r>
              <a:rPr lang="en-US" sz="3200" b="1" dirty="0">
                <a:solidFill>
                  <a:srgbClr val="0B5323"/>
                </a:solidFill>
              </a:rPr>
              <a:t>step by step</a:t>
            </a:r>
          </a:p>
          <a:p>
            <a:endParaRPr lang="en-US" sz="3200" b="1" dirty="0">
              <a:solidFill>
                <a:srgbClr val="0B5323"/>
              </a:solidFill>
            </a:endParaRPr>
          </a:p>
          <a:p>
            <a:r>
              <a:rPr lang="en-US" sz="3200" b="1" dirty="0">
                <a:solidFill>
                  <a:srgbClr val="0B5323"/>
                </a:solidFill>
              </a:rPr>
              <a:t>Niall</a:t>
            </a:r>
          </a:p>
        </p:txBody>
      </p:sp>
    </p:spTree>
    <p:extLst>
      <p:ext uri="{BB962C8B-B14F-4D97-AF65-F5344CB8AC3E}">
        <p14:creationId xmlns:p14="http://schemas.microsoft.com/office/powerpoint/2010/main" val="220266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332656"/>
            <a:ext cx="2566536" cy="584775"/>
          </a:xfrm>
          <a:prstGeom prst="rect">
            <a:avLst/>
          </a:prstGeom>
          <a:noFill/>
        </p:spPr>
        <p:txBody>
          <a:bodyPr wrap="none" rtlCol="0">
            <a:spAutoFit/>
          </a:bodyPr>
          <a:lstStyle/>
          <a:p>
            <a:r>
              <a:rPr lang="en-US" sz="3200" b="1" dirty="0">
                <a:solidFill>
                  <a:srgbClr val="0B5323"/>
                </a:solidFill>
              </a:rPr>
              <a:t>Step 1- Clarity</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09B463C9-3070-D749-AD51-8DD122F69C81}"/>
              </a:ext>
            </a:extLst>
          </p:cNvPr>
          <p:cNvSpPr/>
          <p:nvPr/>
        </p:nvSpPr>
        <p:spPr>
          <a:xfrm>
            <a:off x="1051926" y="1728173"/>
            <a:ext cx="7200800" cy="2677656"/>
          </a:xfrm>
          <a:prstGeom prst="rect">
            <a:avLst/>
          </a:prstGeom>
        </p:spPr>
        <p:txBody>
          <a:bodyPr wrap="square">
            <a:spAutoFit/>
          </a:bodyPr>
          <a:lstStyle/>
          <a:p>
            <a:r>
              <a:rPr lang="en-US" sz="2400" dirty="0"/>
              <a:t>When you are being asked to take on a project involving any aspect of working with young people clarify:</a:t>
            </a:r>
          </a:p>
          <a:p>
            <a:endParaRPr lang="en-US" sz="2400" dirty="0"/>
          </a:p>
          <a:p>
            <a:pPr marL="342900" indent="-342900">
              <a:buFont typeface="Arial" panose="020B0604020202020204" pitchFamily="34" charset="0"/>
              <a:buChar char="•"/>
            </a:pPr>
            <a:r>
              <a:rPr lang="en-US" sz="2400" dirty="0"/>
              <a:t>Who is responsible</a:t>
            </a:r>
          </a:p>
          <a:p>
            <a:pPr marL="342900" indent="-342900">
              <a:buFont typeface="Arial" panose="020B0604020202020204" pitchFamily="34" charset="0"/>
              <a:buChar char="•"/>
            </a:pPr>
            <a:r>
              <a:rPr lang="en-US" sz="2400" dirty="0"/>
              <a:t>What is the purpose</a:t>
            </a:r>
          </a:p>
          <a:p>
            <a:pPr marL="342900" indent="-342900">
              <a:buFont typeface="Arial" panose="020B0604020202020204" pitchFamily="34" charset="0"/>
              <a:buChar char="•"/>
            </a:pPr>
            <a:r>
              <a:rPr lang="en-US" sz="2400" dirty="0"/>
              <a:t>What resources do you have </a:t>
            </a:r>
          </a:p>
          <a:p>
            <a:endParaRPr lang="en-US" sz="2400" dirty="0"/>
          </a:p>
        </p:txBody>
      </p:sp>
    </p:spTree>
    <p:extLst>
      <p:ext uri="{BB962C8B-B14F-4D97-AF65-F5344CB8AC3E}">
        <p14:creationId xmlns:p14="http://schemas.microsoft.com/office/powerpoint/2010/main" val="3749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332656"/>
            <a:ext cx="3573029" cy="584775"/>
          </a:xfrm>
          <a:prstGeom prst="rect">
            <a:avLst/>
          </a:prstGeom>
          <a:noFill/>
        </p:spPr>
        <p:txBody>
          <a:bodyPr wrap="none" rtlCol="0">
            <a:spAutoFit/>
          </a:bodyPr>
          <a:lstStyle/>
          <a:p>
            <a:r>
              <a:rPr lang="en-US" sz="3200" b="1" dirty="0">
                <a:solidFill>
                  <a:srgbClr val="0B5323"/>
                </a:solidFill>
              </a:rPr>
              <a:t>Step 1- Recruitment</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F418048C-0073-4D46-A64B-51E3AEDBA691}"/>
              </a:ext>
            </a:extLst>
          </p:cNvPr>
          <p:cNvSpPr/>
          <p:nvPr/>
        </p:nvSpPr>
        <p:spPr>
          <a:xfrm>
            <a:off x="759735" y="1728173"/>
            <a:ext cx="7624530" cy="1938992"/>
          </a:xfrm>
          <a:prstGeom prst="rect">
            <a:avLst/>
          </a:prstGeom>
        </p:spPr>
        <p:txBody>
          <a:bodyPr wrap="square">
            <a:spAutoFit/>
          </a:bodyPr>
          <a:lstStyle/>
          <a:p>
            <a:pPr marL="342900" indent="-342900">
              <a:buFont typeface="Arial" panose="020B0604020202020204" pitchFamily="34" charset="0"/>
              <a:buChar char="•"/>
            </a:pPr>
            <a:r>
              <a:rPr lang="en-US" sz="2400" dirty="0"/>
              <a:t>Make sure everyone is recruited properly (Guidance 1.1A</a:t>
            </a:r>
          </a:p>
          <a:p>
            <a:pPr marL="342900" indent="-342900">
              <a:buFont typeface="Arial" panose="020B0604020202020204" pitchFamily="34" charset="0"/>
              <a:buChar char="•"/>
            </a:pPr>
            <a:r>
              <a:rPr lang="en-US" sz="2400" dirty="0"/>
              <a:t>Vetted if appropriate (Guidance 1.1B)</a:t>
            </a:r>
          </a:p>
          <a:p>
            <a:pPr marL="342900" indent="-342900">
              <a:buFont typeface="Arial" panose="020B0604020202020204" pitchFamily="34" charset="0"/>
              <a:buChar char="•"/>
            </a:pPr>
            <a:r>
              <a:rPr lang="en-US" sz="2400" dirty="0"/>
              <a:t>If visiting clergy or those in any form of consecrated life that appropriate </a:t>
            </a:r>
            <a:r>
              <a:rPr lang="en-US" sz="2400" dirty="0" err="1"/>
              <a:t>celebret</a:t>
            </a:r>
            <a:r>
              <a:rPr lang="en-US" sz="2400" dirty="0"/>
              <a:t>/letters of good standing and other documentation is in place (Guidance 1.1C and 1.1F)</a:t>
            </a:r>
          </a:p>
        </p:txBody>
      </p:sp>
    </p:spTree>
    <p:extLst>
      <p:ext uri="{BB962C8B-B14F-4D97-AF65-F5344CB8AC3E}">
        <p14:creationId xmlns:p14="http://schemas.microsoft.com/office/powerpoint/2010/main" val="19365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380782"/>
            <a:ext cx="6914842" cy="1077218"/>
          </a:xfrm>
          <a:prstGeom prst="rect">
            <a:avLst/>
          </a:prstGeom>
          <a:noFill/>
        </p:spPr>
        <p:txBody>
          <a:bodyPr wrap="none" rtlCol="0">
            <a:spAutoFit/>
          </a:bodyPr>
          <a:lstStyle/>
          <a:p>
            <a:pPr algn="ctr"/>
            <a:r>
              <a:rPr lang="en-US" sz="3200" b="1" dirty="0">
                <a:solidFill>
                  <a:srgbClr val="0B5323"/>
                </a:solidFill>
              </a:rPr>
              <a:t>Step 2 Training and Codes of </a:t>
            </a:r>
            <a:r>
              <a:rPr lang="en-US" sz="3200" b="1" dirty="0" err="1">
                <a:solidFill>
                  <a:srgbClr val="0B5323"/>
                </a:solidFill>
              </a:rPr>
              <a:t>Behaviour</a:t>
            </a:r>
            <a:r>
              <a:rPr lang="en-US" sz="3200" b="1" dirty="0">
                <a:solidFill>
                  <a:srgbClr val="0B5323"/>
                </a:solidFill>
              </a:rPr>
              <a:t> </a:t>
            </a:r>
          </a:p>
          <a:p>
            <a:pPr algn="ctr"/>
            <a:r>
              <a:rPr lang="en-US" sz="3200" b="1" dirty="0">
                <a:solidFill>
                  <a:srgbClr val="0B5323"/>
                </a:solidFill>
              </a:rPr>
              <a:t>for Adults</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F418048C-0073-4D46-A64B-51E3AEDBA691}"/>
              </a:ext>
            </a:extLst>
          </p:cNvPr>
          <p:cNvSpPr/>
          <p:nvPr/>
        </p:nvSpPr>
        <p:spPr>
          <a:xfrm>
            <a:off x="1051926" y="1728173"/>
            <a:ext cx="7624530" cy="3416320"/>
          </a:xfrm>
          <a:prstGeom prst="rect">
            <a:avLst/>
          </a:prstGeom>
        </p:spPr>
        <p:txBody>
          <a:bodyPr wrap="square">
            <a:spAutoFit/>
          </a:bodyPr>
          <a:lstStyle/>
          <a:p>
            <a:pPr marL="342900" indent="-342900">
              <a:buFont typeface="Arial" panose="020B0604020202020204" pitchFamily="34" charset="0"/>
              <a:buChar char="•"/>
            </a:pPr>
            <a:r>
              <a:rPr lang="en-US" sz="2400" dirty="0"/>
              <a:t>Once recruitment is complete the person needs to be given an induction.  This should </a:t>
            </a:r>
            <a:r>
              <a:rPr lang="en-US" sz="2400" dirty="0" smtClean="0"/>
              <a:t>include:</a:t>
            </a:r>
            <a:endParaRPr lang="en-US" sz="2400" dirty="0"/>
          </a:p>
          <a:p>
            <a:pPr marL="800100" lvl="1" indent="-342900">
              <a:buFont typeface="Arial" panose="020B0604020202020204" pitchFamily="34" charset="0"/>
              <a:buChar char="•"/>
            </a:pPr>
            <a:r>
              <a:rPr lang="en-US" sz="2400" dirty="0"/>
              <a:t>Full </a:t>
            </a:r>
            <a:r>
              <a:rPr lang="en-US" sz="2400" dirty="0" smtClean="0"/>
              <a:t>day </a:t>
            </a:r>
            <a:r>
              <a:rPr lang="en-US" sz="2400" dirty="0"/>
              <a:t>or information session as appropriate delivered  by </a:t>
            </a:r>
            <a:r>
              <a:rPr lang="en-US" sz="2400" dirty="0" smtClean="0"/>
              <a:t>NBSCCCI </a:t>
            </a:r>
            <a:r>
              <a:rPr lang="en-US" sz="2400" dirty="0"/>
              <a:t>Trainer (Guidance 5.3B)</a:t>
            </a:r>
          </a:p>
          <a:p>
            <a:pPr marL="800100" lvl="1" indent="-342900">
              <a:buFont typeface="Arial" panose="020B0604020202020204" pitchFamily="34" charset="0"/>
              <a:buChar char="•"/>
            </a:pPr>
            <a:r>
              <a:rPr lang="en-US" sz="2400" dirty="0"/>
              <a:t>Clear code of </a:t>
            </a:r>
            <a:r>
              <a:rPr lang="en-US" sz="2400" dirty="0" err="1"/>
              <a:t>behaviour</a:t>
            </a:r>
            <a:r>
              <a:rPr lang="en-US" sz="2400" dirty="0"/>
              <a:t> (Guidance 1.2A) that deal with:</a:t>
            </a:r>
          </a:p>
          <a:p>
            <a:pPr marL="1257300" lvl="2" indent="-342900">
              <a:buFont typeface="Arial" panose="020B0604020202020204" pitchFamily="34" charset="0"/>
              <a:buChar char="•"/>
            </a:pPr>
            <a:r>
              <a:rPr lang="en-US" sz="2400" dirty="0"/>
              <a:t>One to One contact (Guidance 1.4D)</a:t>
            </a:r>
          </a:p>
          <a:p>
            <a:pPr marL="1257300" lvl="2" indent="-342900">
              <a:buFont typeface="Arial" panose="020B0604020202020204" pitchFamily="34" charset="0"/>
              <a:buChar char="•"/>
            </a:pPr>
            <a:r>
              <a:rPr lang="en-US" sz="2400" dirty="0"/>
              <a:t>Boundaries and communication (Guidance 9.1C)</a:t>
            </a:r>
          </a:p>
          <a:p>
            <a:pPr marL="800100" lvl="1" indent="-342900">
              <a:buFont typeface="Arial" panose="020B0604020202020204" pitchFamily="34" charset="0"/>
              <a:buChar char="•"/>
            </a:pPr>
            <a:r>
              <a:rPr lang="en-US" sz="2400" dirty="0"/>
              <a:t>Complete induction form (Guidance 5.1A)</a:t>
            </a:r>
          </a:p>
        </p:txBody>
      </p:sp>
    </p:spTree>
    <p:extLst>
      <p:ext uri="{BB962C8B-B14F-4D97-AF65-F5344CB8AC3E}">
        <p14:creationId xmlns:p14="http://schemas.microsoft.com/office/powerpoint/2010/main" val="6332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83586"/>
            <a:ext cx="4333238" cy="584775"/>
          </a:xfrm>
          <a:prstGeom prst="rect">
            <a:avLst/>
          </a:prstGeom>
          <a:noFill/>
        </p:spPr>
        <p:txBody>
          <a:bodyPr wrap="none" rtlCol="0">
            <a:spAutoFit/>
          </a:bodyPr>
          <a:lstStyle/>
          <a:p>
            <a:r>
              <a:rPr lang="en-US" sz="3200" b="1" dirty="0">
                <a:solidFill>
                  <a:srgbClr val="0B5323"/>
                </a:solidFill>
              </a:rPr>
              <a:t>Step 3 Selecting a Venue</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F418048C-0073-4D46-A64B-51E3AEDBA691}"/>
              </a:ext>
            </a:extLst>
          </p:cNvPr>
          <p:cNvSpPr/>
          <p:nvPr/>
        </p:nvSpPr>
        <p:spPr>
          <a:xfrm>
            <a:off x="1051926" y="1728173"/>
            <a:ext cx="7624530" cy="2308324"/>
          </a:xfrm>
          <a:prstGeom prst="rect">
            <a:avLst/>
          </a:prstGeom>
        </p:spPr>
        <p:txBody>
          <a:bodyPr wrap="square">
            <a:spAutoFit/>
          </a:bodyPr>
          <a:lstStyle/>
          <a:p>
            <a:pPr marL="342900" indent="-342900">
              <a:buFont typeface="Arial" panose="020B0604020202020204" pitchFamily="34" charset="0"/>
              <a:buChar char="•"/>
            </a:pPr>
            <a:r>
              <a:rPr lang="en-US" sz="2400" dirty="0"/>
              <a:t>Make sure the venue is suitable</a:t>
            </a:r>
          </a:p>
          <a:p>
            <a:pPr marL="800100" lvl="1" indent="-342900">
              <a:buFont typeface="Arial" panose="020B0604020202020204" pitchFamily="34" charset="0"/>
              <a:buChar char="•"/>
            </a:pPr>
            <a:r>
              <a:rPr lang="en-US" sz="2400" dirty="0"/>
              <a:t>for the </a:t>
            </a:r>
            <a:r>
              <a:rPr lang="en-US" sz="2400" dirty="0" smtClean="0"/>
              <a:t>number</a:t>
            </a:r>
            <a:r>
              <a:rPr lang="en-US" sz="2400" dirty="0" smtClean="0"/>
              <a:t> </a:t>
            </a:r>
            <a:r>
              <a:rPr lang="en-US" sz="2400" dirty="0"/>
              <a:t>of children you have</a:t>
            </a:r>
          </a:p>
          <a:p>
            <a:pPr marL="800100" lvl="1" indent="-342900">
              <a:buFont typeface="Arial" panose="020B0604020202020204" pitchFamily="34" charset="0"/>
              <a:buChar char="•"/>
            </a:pPr>
            <a:r>
              <a:rPr lang="en-US" sz="2400" dirty="0"/>
              <a:t>for the activity you plan to do</a:t>
            </a:r>
          </a:p>
          <a:p>
            <a:pPr marL="342900" indent="-342900">
              <a:buFont typeface="Arial" panose="020B0604020202020204" pitchFamily="34" charset="0"/>
              <a:buChar char="•"/>
            </a:pPr>
            <a:r>
              <a:rPr lang="en-US" sz="2400" dirty="0"/>
              <a:t>Conduct and document a hazard assessment (Guidance 1.8A)</a:t>
            </a:r>
          </a:p>
          <a:p>
            <a:pPr marL="342900" indent="-342900">
              <a:buFont typeface="Arial" panose="020B0604020202020204" pitchFamily="34" charset="0"/>
              <a:buChar char="•"/>
            </a:pPr>
            <a:r>
              <a:rPr lang="en-US" sz="2400" dirty="0"/>
              <a:t>Consider insurance</a:t>
            </a:r>
          </a:p>
        </p:txBody>
      </p:sp>
    </p:spTree>
    <p:extLst>
      <p:ext uri="{BB962C8B-B14F-4D97-AF65-F5344CB8AC3E}">
        <p14:creationId xmlns:p14="http://schemas.microsoft.com/office/powerpoint/2010/main" val="4150955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7EA565-C574-D549-9082-1A5175CE9E62}"/>
              </a:ext>
            </a:extLst>
          </p:cNvPr>
          <p:cNvPicPr>
            <a:picLocks noChangeAspect="1"/>
          </p:cNvPicPr>
          <p:nvPr/>
        </p:nvPicPr>
        <p:blipFill>
          <a:blip r:embed="rId3"/>
          <a:stretch>
            <a:fillRect/>
          </a:stretch>
        </p:blipFill>
        <p:spPr>
          <a:xfrm>
            <a:off x="2260007" y="643466"/>
            <a:ext cx="4623984" cy="5571067"/>
          </a:xfrm>
          <a:prstGeom prst="rect">
            <a:avLst/>
          </a:prstGeom>
        </p:spPr>
      </p:pic>
      <p:sp>
        <p:nvSpPr>
          <p:cNvPr id="4" name="TextBox 3"/>
          <p:cNvSpPr txBox="1"/>
          <p:nvPr/>
        </p:nvSpPr>
        <p:spPr>
          <a:xfrm>
            <a:off x="2843808" y="283586"/>
            <a:ext cx="184731" cy="584775"/>
          </a:xfrm>
          <a:prstGeom prst="rect">
            <a:avLst/>
          </a:prstGeom>
          <a:noFill/>
        </p:spPr>
        <p:txBody>
          <a:bodyPr wrap="none" rtlCol="0">
            <a:spAutoFit/>
          </a:bodyPr>
          <a:lstStyle/>
          <a:p>
            <a:endParaRPr lang="en-US" sz="3200" b="1" dirty="0">
              <a:solidFill>
                <a:srgbClr val="0B5323"/>
              </a:solidFill>
            </a:endParaRP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723275"/>
          </a:xfrm>
          <a:prstGeom prst="rect">
            <a:avLst/>
          </a:prstGeom>
        </p:spPr>
        <p:txBody>
          <a:bodyPr wrap="square">
            <a:spAutoFit/>
          </a:bodyPr>
          <a:lstStyle/>
          <a:p>
            <a:pPr marL="285750" indent="-285750">
              <a:spcAft>
                <a:spcPts val="600"/>
              </a:spcAft>
              <a:buFont typeface="Arial" panose="020B0604020202020204" pitchFamily="34" charset="0"/>
              <a:buChar char="•"/>
            </a:pPr>
            <a:endParaRPr lang="en-GB">
              <a:latin typeface="KarminaSans"/>
            </a:endParaRPr>
          </a:p>
          <a:p>
            <a:pPr marL="285750" indent="-285750">
              <a:spcAft>
                <a:spcPts val="600"/>
              </a:spcAft>
              <a:buFont typeface="Arial" panose="020B0604020202020204" pitchFamily="34" charset="0"/>
              <a:buChar char="•"/>
            </a:pPr>
            <a:endParaRPr lang="en-GB"/>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950453"/>
          </a:xfrm>
          <a:prstGeom prst="rect">
            <a:avLst/>
          </a:prstGeom>
        </p:spPr>
        <p:txBody>
          <a:bodyPr wrap="square">
            <a:spAutoFit/>
          </a:bodyPr>
          <a:lstStyle/>
          <a:p>
            <a:pPr algn="just">
              <a:lnSpc>
                <a:spcPct val="150000"/>
              </a:lnSpc>
              <a:spcAft>
                <a:spcPts val="600"/>
              </a:spcAft>
            </a:pPr>
            <a:endParaRPr lang="en-GB">
              <a:latin typeface="Times New Roman" panose="02020603050405020304" pitchFamily="18" charset="0"/>
              <a:ea typeface="Calibri" panose="020F0502020204030204" pitchFamily="34" charset="0"/>
            </a:endParaRPr>
          </a:p>
          <a:p>
            <a:pPr algn="just">
              <a:lnSpc>
                <a:spcPct val="150000"/>
              </a:lnSpc>
              <a:spcAft>
                <a:spcPts val="600"/>
              </a:spcAft>
            </a:pPr>
            <a:endParaRPr lang="en-GB">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92381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4899" y="284742"/>
            <a:ext cx="5598584" cy="584775"/>
          </a:xfrm>
          <a:prstGeom prst="rect">
            <a:avLst/>
          </a:prstGeom>
          <a:noFill/>
        </p:spPr>
        <p:txBody>
          <a:bodyPr wrap="none" rtlCol="0">
            <a:spAutoFit/>
          </a:bodyPr>
          <a:lstStyle/>
          <a:p>
            <a:r>
              <a:rPr lang="en-US" sz="3200" b="1" dirty="0">
                <a:solidFill>
                  <a:srgbClr val="0B5323"/>
                </a:solidFill>
              </a:rPr>
              <a:t>Step 4 Recruit the Young People</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F418048C-0073-4D46-A64B-51E3AEDBA691}"/>
              </a:ext>
            </a:extLst>
          </p:cNvPr>
          <p:cNvSpPr/>
          <p:nvPr/>
        </p:nvSpPr>
        <p:spPr>
          <a:xfrm>
            <a:off x="1051926" y="1728173"/>
            <a:ext cx="7624530" cy="2308324"/>
          </a:xfrm>
          <a:prstGeom prst="rect">
            <a:avLst/>
          </a:prstGeom>
        </p:spPr>
        <p:txBody>
          <a:bodyPr wrap="square">
            <a:spAutoFit/>
          </a:bodyPr>
          <a:lstStyle/>
          <a:p>
            <a:pPr marL="342900" indent="-342900">
              <a:buFont typeface="Arial" panose="020B0604020202020204" pitchFamily="34" charset="0"/>
              <a:buChar char="•"/>
            </a:pPr>
            <a:r>
              <a:rPr lang="en-US" sz="2400" dirty="0"/>
              <a:t>How are you going to </a:t>
            </a:r>
            <a:r>
              <a:rPr lang="en-US" sz="2400" dirty="0" smtClean="0"/>
              <a:t>advertise?</a:t>
            </a:r>
            <a:endParaRPr lang="en-US" sz="2400" dirty="0"/>
          </a:p>
          <a:p>
            <a:pPr marL="342900" indent="-342900">
              <a:buFont typeface="Arial" panose="020B0604020202020204" pitchFamily="34" charset="0"/>
              <a:buChar char="•"/>
            </a:pPr>
            <a:r>
              <a:rPr lang="en-US" sz="2400" dirty="0"/>
              <a:t>Forms that are needed:</a:t>
            </a:r>
          </a:p>
          <a:p>
            <a:pPr marL="800100" lvl="1" indent="-342900">
              <a:buFont typeface="Arial" panose="020B0604020202020204" pitchFamily="34" charset="0"/>
              <a:buChar char="•"/>
            </a:pPr>
            <a:r>
              <a:rPr lang="en-US" sz="2400" dirty="0"/>
              <a:t>Consent (1.4A Template 3)</a:t>
            </a:r>
          </a:p>
          <a:p>
            <a:pPr marL="800100" lvl="1" indent="-342900">
              <a:buFont typeface="Arial" panose="020B0604020202020204" pitchFamily="34" charset="0"/>
              <a:buChar char="•"/>
            </a:pPr>
            <a:r>
              <a:rPr lang="en-US" sz="2400" dirty="0"/>
              <a:t>Media Consent (1.9A Template 1)</a:t>
            </a:r>
          </a:p>
          <a:p>
            <a:pPr marL="800100" lvl="1" indent="-342900">
              <a:buFont typeface="Arial" panose="020B0604020202020204" pitchFamily="34" charset="0"/>
              <a:buChar char="•"/>
            </a:pPr>
            <a:r>
              <a:rPr lang="en-US" sz="2400" dirty="0"/>
              <a:t>Sign in sheets (1.4A Templates 1 and 2)</a:t>
            </a:r>
          </a:p>
          <a:p>
            <a:pPr marL="800100" lvl="1" indent="-342900">
              <a:buFont typeface="Arial" panose="020B0604020202020204" pitchFamily="34" charset="0"/>
              <a:buChar char="•"/>
            </a:pPr>
            <a:r>
              <a:rPr lang="en-US" sz="2400" dirty="0"/>
              <a:t>Working with children with specific needs (1.4F)</a:t>
            </a:r>
          </a:p>
        </p:txBody>
      </p:sp>
    </p:spTree>
    <p:extLst>
      <p:ext uri="{BB962C8B-B14F-4D97-AF65-F5344CB8AC3E}">
        <p14:creationId xmlns:p14="http://schemas.microsoft.com/office/powerpoint/2010/main" val="13338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5718" y="263423"/>
            <a:ext cx="2572564" cy="584775"/>
          </a:xfrm>
          <a:prstGeom prst="rect">
            <a:avLst/>
          </a:prstGeom>
          <a:noFill/>
        </p:spPr>
        <p:txBody>
          <a:bodyPr wrap="none" rtlCol="0">
            <a:spAutoFit/>
          </a:bodyPr>
          <a:lstStyle/>
          <a:p>
            <a:r>
              <a:rPr lang="en-US" sz="3200" b="1" dirty="0">
                <a:solidFill>
                  <a:srgbClr val="0B5323"/>
                </a:solidFill>
              </a:rPr>
              <a:t>Step 5 Review</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F418048C-0073-4D46-A64B-51E3AEDBA691}"/>
              </a:ext>
            </a:extLst>
          </p:cNvPr>
          <p:cNvSpPr/>
          <p:nvPr/>
        </p:nvSpPr>
        <p:spPr>
          <a:xfrm>
            <a:off x="1051926" y="1728173"/>
            <a:ext cx="7624530" cy="830997"/>
          </a:xfrm>
          <a:prstGeom prst="rect">
            <a:avLst/>
          </a:prstGeom>
        </p:spPr>
        <p:txBody>
          <a:bodyPr wrap="square">
            <a:spAutoFit/>
          </a:bodyPr>
          <a:lstStyle/>
          <a:p>
            <a:pPr marL="342900" indent="-342900">
              <a:buFont typeface="Arial" panose="020B0604020202020204" pitchFamily="34" charset="0"/>
              <a:buChar char="•"/>
            </a:pPr>
            <a:r>
              <a:rPr lang="en-US" sz="2400" dirty="0"/>
              <a:t>Do you have enough adults to young </a:t>
            </a:r>
            <a:r>
              <a:rPr lang="en-US" sz="2400" dirty="0" smtClean="0"/>
              <a:t>people? </a:t>
            </a:r>
            <a:r>
              <a:rPr lang="en-US" sz="2400" dirty="0"/>
              <a:t>(1.4C)</a:t>
            </a:r>
          </a:p>
          <a:p>
            <a:pPr marL="342900" indent="-342900">
              <a:buFont typeface="Arial" panose="020B0604020202020204" pitchFamily="34" charset="0"/>
              <a:buChar char="•"/>
            </a:pPr>
            <a:r>
              <a:rPr lang="en-US" sz="2400" dirty="0"/>
              <a:t>Is the venue still </a:t>
            </a:r>
            <a:r>
              <a:rPr lang="en-US" sz="2400" dirty="0" smtClean="0"/>
              <a:t>suitable? </a:t>
            </a:r>
            <a:r>
              <a:rPr lang="en-US" sz="2400" dirty="0"/>
              <a:t>(1.8A)</a:t>
            </a:r>
          </a:p>
        </p:txBody>
      </p:sp>
    </p:spTree>
    <p:extLst>
      <p:ext uri="{BB962C8B-B14F-4D97-AF65-F5344CB8AC3E}">
        <p14:creationId xmlns:p14="http://schemas.microsoft.com/office/powerpoint/2010/main" val="542659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7702" y="283586"/>
            <a:ext cx="7167988" cy="584775"/>
          </a:xfrm>
          <a:prstGeom prst="rect">
            <a:avLst/>
          </a:prstGeom>
          <a:noFill/>
        </p:spPr>
        <p:txBody>
          <a:bodyPr wrap="none" rtlCol="0">
            <a:spAutoFit/>
          </a:bodyPr>
          <a:lstStyle/>
          <a:p>
            <a:r>
              <a:rPr lang="en-US" sz="3200" b="1" dirty="0">
                <a:solidFill>
                  <a:srgbClr val="0B5323"/>
                </a:solidFill>
              </a:rPr>
              <a:t>Step 6 Information for parents/guardians</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1938992"/>
          </a:xfrm>
          <a:prstGeom prst="rect">
            <a:avLst/>
          </a:prstGeom>
        </p:spPr>
        <p:txBody>
          <a:bodyPr wrap="square">
            <a:spAutoFit/>
          </a:bodyPr>
          <a:lstStyle/>
          <a:p>
            <a:pPr marL="342900" indent="-342900">
              <a:buFont typeface="Arial" panose="020B0604020202020204" pitchFamily="34" charset="0"/>
              <a:buChar char="•"/>
            </a:pPr>
            <a:r>
              <a:rPr lang="en-US" sz="2400" dirty="0"/>
              <a:t>Has full information been given to parents including:</a:t>
            </a:r>
          </a:p>
          <a:p>
            <a:pPr marL="800100" lvl="1" indent="-342900">
              <a:buFont typeface="Arial" panose="020B0604020202020204" pitchFamily="34" charset="0"/>
              <a:buChar char="•"/>
            </a:pPr>
            <a:r>
              <a:rPr lang="en-US" sz="2400" dirty="0"/>
              <a:t>Contact details for leaders</a:t>
            </a:r>
          </a:p>
          <a:p>
            <a:pPr marL="800100" lvl="1" indent="-342900">
              <a:buFont typeface="Arial" panose="020B0604020202020204" pitchFamily="34" charset="0"/>
              <a:buChar char="•"/>
            </a:pPr>
            <a:r>
              <a:rPr lang="en-US" sz="2400" dirty="0"/>
              <a:t>Safeguarding contacts</a:t>
            </a:r>
          </a:p>
          <a:p>
            <a:pPr marL="800100" lvl="1" indent="-342900">
              <a:buFont typeface="Arial" panose="020B0604020202020204" pitchFamily="34" charset="0"/>
              <a:buChar char="•"/>
            </a:pPr>
            <a:r>
              <a:rPr lang="en-US" sz="2400" dirty="0"/>
              <a:t>Complaints procedure (1.7A)</a:t>
            </a:r>
          </a:p>
          <a:p>
            <a:pPr marL="800100" lvl="1" indent="-342900">
              <a:buFont typeface="Arial" panose="020B0604020202020204" pitchFamily="34" charset="0"/>
              <a:buChar char="•"/>
            </a:pPr>
            <a:r>
              <a:rPr lang="en-US" sz="2400" dirty="0"/>
              <a:t>Appropriate safeguarding forms</a:t>
            </a:r>
          </a:p>
        </p:txBody>
      </p:sp>
    </p:spTree>
    <p:extLst>
      <p:ext uri="{BB962C8B-B14F-4D97-AF65-F5344CB8AC3E}">
        <p14:creationId xmlns:p14="http://schemas.microsoft.com/office/powerpoint/2010/main" val="3714118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700808"/>
            <a:ext cx="7206952" cy="3108543"/>
          </a:xfrm>
          <a:prstGeom prst="rect">
            <a:avLst/>
          </a:prstGeom>
          <a:noFill/>
        </p:spPr>
        <p:txBody>
          <a:bodyPr wrap="square" rtlCol="0">
            <a:spAutoFit/>
          </a:bodyPr>
          <a:lstStyle/>
          <a:p>
            <a:r>
              <a:rPr lang="en-US" sz="3200" b="1" dirty="0">
                <a:solidFill>
                  <a:srgbClr val="0B5323"/>
                </a:solidFill>
              </a:rPr>
              <a:t>In your group:</a:t>
            </a:r>
          </a:p>
          <a:p>
            <a:endParaRPr lang="en-US" sz="3200" b="1" dirty="0">
              <a:solidFill>
                <a:srgbClr val="0B5323"/>
              </a:solidFill>
            </a:endParaRPr>
          </a:p>
          <a:p>
            <a:r>
              <a:rPr lang="en-US" sz="2000" dirty="0"/>
              <a:t>Introduce yourselves and have a brief discussion on:</a:t>
            </a:r>
          </a:p>
          <a:p>
            <a:endParaRPr lang="en-US" sz="2000" dirty="0">
              <a:solidFill>
                <a:srgbClr val="0B5323"/>
              </a:solidFill>
            </a:endParaRPr>
          </a:p>
          <a:p>
            <a:pPr marL="342900" indent="-342900">
              <a:buFont typeface="Arial" panose="020B0604020202020204" pitchFamily="34" charset="0"/>
              <a:buChar char="•"/>
            </a:pPr>
            <a:r>
              <a:rPr lang="en-US" sz="2000" dirty="0"/>
              <a:t>What you would like to get out of the day?</a:t>
            </a:r>
          </a:p>
          <a:p>
            <a:pPr marL="342900" indent="-342900">
              <a:buFont typeface="Arial" panose="020B0604020202020204" pitchFamily="34" charset="0"/>
              <a:buChar char="•"/>
            </a:pPr>
            <a:r>
              <a:rPr lang="en-US" sz="2000" dirty="0"/>
              <a:t>What challenges you are currently facing with regards safeguarding and working safely with children?</a:t>
            </a:r>
          </a:p>
          <a:p>
            <a:endParaRPr lang="en-US" sz="3200" dirty="0">
              <a:solidFill>
                <a:srgbClr val="0B5323"/>
              </a:solidFill>
            </a:endParaRPr>
          </a:p>
        </p:txBody>
      </p:sp>
    </p:spTree>
    <p:extLst>
      <p:ext uri="{BB962C8B-B14F-4D97-AF65-F5344CB8AC3E}">
        <p14:creationId xmlns:p14="http://schemas.microsoft.com/office/powerpoint/2010/main" val="227328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7702" y="283586"/>
            <a:ext cx="5899757" cy="584775"/>
          </a:xfrm>
          <a:prstGeom prst="rect">
            <a:avLst/>
          </a:prstGeom>
          <a:noFill/>
        </p:spPr>
        <p:txBody>
          <a:bodyPr wrap="none" rtlCol="0">
            <a:spAutoFit/>
          </a:bodyPr>
          <a:lstStyle/>
          <a:p>
            <a:r>
              <a:rPr lang="en-US" sz="3200" b="1" dirty="0">
                <a:solidFill>
                  <a:srgbClr val="0B5323"/>
                </a:solidFill>
              </a:rPr>
              <a:t>Step 7 First meeting with children</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1200329"/>
          </a:xfrm>
          <a:prstGeom prst="rect">
            <a:avLst/>
          </a:prstGeom>
        </p:spPr>
        <p:txBody>
          <a:bodyPr wrap="square">
            <a:spAutoFit/>
          </a:bodyPr>
          <a:lstStyle/>
          <a:p>
            <a:pPr marL="342900" indent="-342900">
              <a:buFont typeface="Arial" panose="020B0604020202020204" pitchFamily="34" charset="0"/>
              <a:buChar char="•"/>
            </a:pPr>
            <a:r>
              <a:rPr lang="en-US" sz="2400" dirty="0"/>
              <a:t>Safeguarding Information and training (Guidance 5.5A)</a:t>
            </a:r>
          </a:p>
          <a:p>
            <a:pPr marL="342900" indent="-342900">
              <a:buFont typeface="Arial" panose="020B0604020202020204" pitchFamily="34" charset="0"/>
              <a:buChar char="•"/>
            </a:pPr>
            <a:r>
              <a:rPr lang="en-US" sz="2400" dirty="0"/>
              <a:t>Clear code of conduct (Guidance 1.3A)</a:t>
            </a:r>
          </a:p>
          <a:p>
            <a:pPr marL="342900" indent="-342900">
              <a:buFont typeface="Arial" panose="020B0604020202020204" pitchFamily="34" charset="0"/>
              <a:buChar char="•"/>
            </a:pPr>
            <a:r>
              <a:rPr lang="en-US" sz="2400" dirty="0"/>
              <a:t>Dealing with breaches of code of conduce (1.3B)</a:t>
            </a:r>
          </a:p>
        </p:txBody>
      </p:sp>
    </p:spTree>
    <p:extLst>
      <p:ext uri="{BB962C8B-B14F-4D97-AF65-F5344CB8AC3E}">
        <p14:creationId xmlns:p14="http://schemas.microsoft.com/office/powerpoint/2010/main" val="1420296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524" y="256558"/>
            <a:ext cx="8339334" cy="584775"/>
          </a:xfrm>
          <a:prstGeom prst="rect">
            <a:avLst/>
          </a:prstGeom>
          <a:noFill/>
        </p:spPr>
        <p:txBody>
          <a:bodyPr wrap="none" rtlCol="0">
            <a:spAutoFit/>
          </a:bodyPr>
          <a:lstStyle/>
          <a:p>
            <a:r>
              <a:rPr lang="en-US" sz="3200" b="1" dirty="0">
                <a:solidFill>
                  <a:srgbClr val="0B5323"/>
                </a:solidFill>
              </a:rPr>
              <a:t>Step 8 Complaints, Whistleblowing and First Aid</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1569660"/>
          </a:xfrm>
          <a:prstGeom prst="rect">
            <a:avLst/>
          </a:prstGeom>
        </p:spPr>
        <p:txBody>
          <a:bodyPr wrap="square">
            <a:spAutoFit/>
          </a:bodyPr>
          <a:lstStyle/>
          <a:p>
            <a:pPr marL="342900" indent="-342900">
              <a:buFont typeface="Arial" panose="020B0604020202020204" pitchFamily="34" charset="0"/>
              <a:buChar char="•"/>
            </a:pPr>
            <a:r>
              <a:rPr lang="en-US" sz="2400" dirty="0"/>
              <a:t>Procedures need to be in place for:</a:t>
            </a:r>
          </a:p>
          <a:p>
            <a:pPr marL="800100" lvl="1" indent="-342900">
              <a:buFont typeface="Arial" panose="020B0604020202020204" pitchFamily="34" charset="0"/>
              <a:buChar char="•"/>
            </a:pPr>
            <a:r>
              <a:rPr lang="en-US" sz="2400" dirty="0"/>
              <a:t>Complaints handling (1.7A)</a:t>
            </a:r>
          </a:p>
          <a:p>
            <a:pPr marL="800100" lvl="1" indent="-342900">
              <a:buFont typeface="Arial" panose="020B0604020202020204" pitchFamily="34" charset="0"/>
              <a:buChar char="•"/>
            </a:pPr>
            <a:r>
              <a:rPr lang="en-US" sz="2400" dirty="0"/>
              <a:t>Whistleblowing (1.6A)</a:t>
            </a:r>
          </a:p>
          <a:p>
            <a:pPr marL="800100" lvl="1" indent="-342900">
              <a:buFont typeface="Arial" panose="020B0604020202020204" pitchFamily="34" charset="0"/>
              <a:buChar char="•"/>
            </a:pPr>
            <a:r>
              <a:rPr lang="en-US" sz="2400" dirty="0"/>
              <a:t>First Aid (1.4B)</a:t>
            </a:r>
          </a:p>
        </p:txBody>
      </p:sp>
    </p:spTree>
    <p:extLst>
      <p:ext uri="{BB962C8B-B14F-4D97-AF65-F5344CB8AC3E}">
        <p14:creationId xmlns:p14="http://schemas.microsoft.com/office/powerpoint/2010/main" val="3376139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599" y="2636912"/>
            <a:ext cx="2114681" cy="1569660"/>
          </a:xfrm>
          <a:prstGeom prst="rect">
            <a:avLst/>
          </a:prstGeom>
          <a:noFill/>
        </p:spPr>
        <p:txBody>
          <a:bodyPr wrap="none" rtlCol="0">
            <a:spAutoFit/>
          </a:bodyPr>
          <a:lstStyle/>
          <a:p>
            <a:r>
              <a:rPr lang="en-US" sz="3200" b="1" dirty="0">
                <a:solidFill>
                  <a:srgbClr val="0B5323"/>
                </a:solidFill>
              </a:rPr>
              <a:t>Boundaries</a:t>
            </a:r>
          </a:p>
          <a:p>
            <a:endParaRPr lang="en-US" sz="3200" b="1" dirty="0">
              <a:solidFill>
                <a:srgbClr val="0B5323"/>
              </a:solidFill>
            </a:endParaRPr>
          </a:p>
          <a:p>
            <a:r>
              <a:rPr lang="en-US" sz="3200" b="1" dirty="0" smtClean="0">
                <a:solidFill>
                  <a:srgbClr val="0B5323"/>
                </a:solidFill>
              </a:rPr>
              <a:t>Colette</a:t>
            </a:r>
            <a:endParaRPr lang="en-US" sz="3200" b="1" dirty="0">
              <a:solidFill>
                <a:srgbClr val="0B5323"/>
              </a:solidFill>
            </a:endParaRPr>
          </a:p>
        </p:txBody>
      </p:sp>
    </p:spTree>
    <p:extLst>
      <p:ext uri="{BB962C8B-B14F-4D97-AF65-F5344CB8AC3E}">
        <p14:creationId xmlns:p14="http://schemas.microsoft.com/office/powerpoint/2010/main" val="2249011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2492896"/>
            <a:ext cx="3465179" cy="646331"/>
          </a:xfrm>
          <a:prstGeom prst="rect">
            <a:avLst/>
          </a:prstGeom>
        </p:spPr>
        <p:txBody>
          <a:bodyPr wrap="none">
            <a:spAutoFit/>
          </a:bodyPr>
          <a:lstStyle/>
          <a:p>
            <a:r>
              <a:rPr lang="en-US" sz="3600" dirty="0">
                <a:solidFill>
                  <a:srgbClr val="0B5323"/>
                </a:solidFill>
              </a:rPr>
              <a:t>What is Ministry?</a:t>
            </a:r>
          </a:p>
        </p:txBody>
      </p:sp>
      <p:sp>
        <p:nvSpPr>
          <p:cNvPr id="2" name="Title 1">
            <a:extLst>
              <a:ext uri="{FF2B5EF4-FFF2-40B4-BE49-F238E27FC236}">
                <a16:creationId xmlns:a16="http://schemas.microsoft.com/office/drawing/2014/main" xmlns="" id="{BF330E01-E454-B94B-8D7D-A3D4D8BC7B5A}"/>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xmlns="" id="{E4DD4CA1-DAA1-F948-9FA5-C3823DC22CE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397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0"/>
            <a:ext cx="7772400" cy="1089075"/>
          </a:xfrm>
        </p:spPr>
        <p:txBody>
          <a:bodyPr/>
          <a:lstStyle/>
          <a:p>
            <a:r>
              <a:rPr lang="en-GB" dirty="0"/>
              <a:t>What is Ministry?</a:t>
            </a:r>
            <a:endParaRPr lang="en-IE" dirty="0"/>
          </a:p>
        </p:txBody>
      </p:sp>
      <p:sp>
        <p:nvSpPr>
          <p:cNvPr id="4098" name="Rectangle 3"/>
          <p:cNvSpPr>
            <a:spLocks noGrp="1" noChangeArrowheads="1"/>
          </p:cNvSpPr>
          <p:nvPr>
            <p:ph type="subTitle" idx="1"/>
          </p:nvPr>
        </p:nvSpPr>
        <p:spPr>
          <a:xfrm>
            <a:off x="1187624" y="2636912"/>
            <a:ext cx="6858000" cy="1655762"/>
          </a:xfrm>
        </p:spPr>
        <p:txBody>
          <a:bodyPr/>
          <a:lstStyle/>
          <a:p>
            <a:pPr eaLnBrk="1" hangingPunct="1"/>
            <a:r>
              <a:rPr lang="en-US" altLang="en-US" dirty="0"/>
              <a:t>Comes from Greek word ‘</a:t>
            </a:r>
            <a:r>
              <a:rPr lang="en-US" altLang="en-US" dirty="0" err="1"/>
              <a:t>diakonia</a:t>
            </a:r>
            <a:r>
              <a:rPr lang="en-US" altLang="en-US" dirty="0"/>
              <a:t>’</a:t>
            </a:r>
          </a:p>
          <a:p>
            <a:pPr eaLnBrk="1" hangingPunct="1"/>
            <a:r>
              <a:rPr lang="en-US" altLang="en-US" dirty="0"/>
              <a:t>Serving another’s needs</a:t>
            </a:r>
          </a:p>
          <a:p>
            <a:pPr eaLnBrk="1" hangingPunct="1"/>
            <a:r>
              <a:rPr lang="en-US" altLang="en-US" dirty="0"/>
              <a:t>Responding to a Vocation</a:t>
            </a:r>
          </a:p>
          <a:p>
            <a:pPr eaLnBrk="1" hangingPunct="1"/>
            <a:r>
              <a:rPr lang="en-US" altLang="en-US" dirty="0"/>
              <a:t>Professional</a:t>
            </a:r>
          </a:p>
        </p:txBody>
      </p:sp>
    </p:spTree>
    <p:extLst>
      <p:ext uri="{BB962C8B-B14F-4D97-AF65-F5344CB8AC3E}">
        <p14:creationId xmlns:p14="http://schemas.microsoft.com/office/powerpoint/2010/main" val="249881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332656"/>
            <a:ext cx="7772400" cy="875432"/>
          </a:xfrm>
        </p:spPr>
        <p:txBody>
          <a:bodyPr/>
          <a:lstStyle/>
          <a:p>
            <a:pPr algn="ctr" eaLnBrk="1" hangingPunct="1"/>
            <a:r>
              <a:rPr lang="en-US" altLang="en-US" dirty="0"/>
              <a:t>Pastoral Ministry</a:t>
            </a:r>
          </a:p>
        </p:txBody>
      </p:sp>
      <p:sp>
        <p:nvSpPr>
          <p:cNvPr id="5123" name="Rectangle 3"/>
          <p:cNvSpPr>
            <a:spLocks noGrp="1" noChangeArrowheads="1"/>
          </p:cNvSpPr>
          <p:nvPr>
            <p:ph type="subTitle" idx="1"/>
          </p:nvPr>
        </p:nvSpPr>
        <p:spPr>
          <a:xfrm>
            <a:off x="1143000" y="2492896"/>
            <a:ext cx="6858000" cy="2764904"/>
          </a:xfrm>
        </p:spPr>
        <p:txBody>
          <a:bodyPr/>
          <a:lstStyle/>
          <a:p>
            <a:pPr eaLnBrk="1" hangingPunct="1">
              <a:defRPr/>
            </a:pPr>
            <a:r>
              <a:rPr lang="en-US" altLang="en-US" dirty="0"/>
              <a:t>Vocational</a:t>
            </a:r>
          </a:p>
          <a:p>
            <a:pPr marL="0" indent="0" eaLnBrk="1" hangingPunct="1">
              <a:buFont typeface="Wingdings" pitchFamily="2" charset="2"/>
              <a:buNone/>
              <a:defRPr/>
            </a:pPr>
            <a:r>
              <a:rPr lang="en-US" altLang="en-US" dirty="0"/>
              <a:t>Communal – within a Church – not a ‘private’ calling</a:t>
            </a:r>
          </a:p>
          <a:p>
            <a:pPr eaLnBrk="1" hangingPunct="1">
              <a:defRPr/>
            </a:pPr>
            <a:r>
              <a:rPr lang="en-US" altLang="en-US" dirty="0"/>
              <a:t>Professional</a:t>
            </a:r>
          </a:p>
          <a:p>
            <a:pPr marL="0" indent="0" eaLnBrk="1" hangingPunct="1">
              <a:buFont typeface="Wingdings" pitchFamily="2" charset="2"/>
              <a:buNone/>
              <a:defRPr/>
            </a:pPr>
            <a:r>
              <a:rPr lang="en-US" altLang="en-US" dirty="0"/>
              <a:t>Competence, integrity, dedication to serve</a:t>
            </a:r>
          </a:p>
        </p:txBody>
      </p:sp>
    </p:spTree>
    <p:extLst>
      <p:ext uri="{BB962C8B-B14F-4D97-AF65-F5344CB8AC3E}">
        <p14:creationId xmlns:p14="http://schemas.microsoft.com/office/powerpoint/2010/main" val="325592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476672"/>
            <a:ext cx="7772400" cy="657027"/>
          </a:xfrm>
        </p:spPr>
        <p:txBody>
          <a:bodyPr/>
          <a:lstStyle/>
          <a:p>
            <a:pPr algn="ctr"/>
            <a:r>
              <a:rPr lang="en-GB" altLang="en-US" dirty="0"/>
              <a:t>Ministry</a:t>
            </a:r>
            <a:endParaRPr lang="en-IE" altLang="en-US" dirty="0"/>
          </a:p>
        </p:txBody>
      </p:sp>
      <p:sp>
        <p:nvSpPr>
          <p:cNvPr id="3" name="Content Placeholder 2"/>
          <p:cNvSpPr>
            <a:spLocks noGrp="1"/>
          </p:cNvSpPr>
          <p:nvPr>
            <p:ph type="subTitle" idx="1"/>
          </p:nvPr>
        </p:nvSpPr>
        <p:spPr>
          <a:xfrm>
            <a:off x="1143000" y="2708920"/>
            <a:ext cx="6858000" cy="1655762"/>
          </a:xfrm>
        </p:spPr>
        <p:txBody>
          <a:bodyPr/>
          <a:lstStyle/>
          <a:p>
            <a:pPr>
              <a:defRPr/>
            </a:pPr>
            <a:r>
              <a:rPr lang="en-GB" dirty="0"/>
              <a:t>Always about the person being served</a:t>
            </a:r>
          </a:p>
          <a:p>
            <a:pPr marL="0" indent="0">
              <a:buFont typeface="Wingdings" pitchFamily="2" charset="2"/>
              <a:buNone/>
              <a:defRPr/>
            </a:pPr>
            <a:r>
              <a:rPr lang="en-GB" dirty="0"/>
              <a:t>(Important that Ministers have their personal needs met through other fora)</a:t>
            </a:r>
          </a:p>
          <a:p>
            <a:pPr marL="0" indent="0">
              <a:buFont typeface="Wingdings" pitchFamily="2" charset="2"/>
              <a:buNone/>
              <a:defRPr/>
            </a:pPr>
            <a:r>
              <a:rPr lang="en-GB" dirty="0"/>
              <a:t>The Minister needs to care for the self</a:t>
            </a:r>
            <a:endParaRPr lang="en-IE" dirty="0"/>
          </a:p>
        </p:txBody>
      </p:sp>
    </p:spTree>
    <p:extLst>
      <p:ext uri="{BB962C8B-B14F-4D97-AF65-F5344CB8AC3E}">
        <p14:creationId xmlns:p14="http://schemas.microsoft.com/office/powerpoint/2010/main" val="3659306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11560" y="332656"/>
            <a:ext cx="7772400" cy="873051"/>
          </a:xfrm>
        </p:spPr>
        <p:txBody>
          <a:bodyPr/>
          <a:lstStyle/>
          <a:p>
            <a:pPr algn="ctr"/>
            <a:r>
              <a:rPr lang="en-GB" altLang="en-US" dirty="0"/>
              <a:t>Use of Power</a:t>
            </a:r>
            <a:endParaRPr lang="en-IE" altLang="en-US" dirty="0"/>
          </a:p>
        </p:txBody>
      </p:sp>
      <p:sp>
        <p:nvSpPr>
          <p:cNvPr id="7171" name="Content Placeholder 2"/>
          <p:cNvSpPr>
            <a:spLocks noGrp="1"/>
          </p:cNvSpPr>
          <p:nvPr>
            <p:ph type="subTitle" idx="1"/>
          </p:nvPr>
        </p:nvSpPr>
        <p:spPr>
          <a:xfrm>
            <a:off x="1187624" y="2204864"/>
            <a:ext cx="6858000" cy="1655762"/>
          </a:xfrm>
        </p:spPr>
        <p:txBody>
          <a:bodyPr/>
          <a:lstStyle/>
          <a:p>
            <a:endParaRPr lang="en-GB" altLang="en-US" dirty="0"/>
          </a:p>
          <a:p>
            <a:r>
              <a:rPr lang="en-GB" altLang="en-US" dirty="0"/>
              <a:t>Always an imbalance of Power</a:t>
            </a:r>
          </a:p>
          <a:p>
            <a:endParaRPr lang="en-GB" altLang="en-US" dirty="0"/>
          </a:p>
          <a:p>
            <a:r>
              <a:rPr lang="en-GB" altLang="en-US" dirty="0"/>
              <a:t>Clear boundaries are needed</a:t>
            </a:r>
          </a:p>
          <a:p>
            <a:endParaRPr lang="en-GB" altLang="en-US" dirty="0"/>
          </a:p>
          <a:p>
            <a:r>
              <a:rPr lang="en-GB" altLang="en-US" dirty="0"/>
              <a:t>Avoid – in as far as possible – ‘Dual Relationships’</a:t>
            </a:r>
            <a:endParaRPr lang="en-IE" altLang="en-US" dirty="0"/>
          </a:p>
        </p:txBody>
      </p:sp>
    </p:spTree>
    <p:extLst>
      <p:ext uri="{BB962C8B-B14F-4D97-AF65-F5344CB8AC3E}">
        <p14:creationId xmlns:p14="http://schemas.microsoft.com/office/powerpoint/2010/main" val="2716938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260648"/>
            <a:ext cx="7772400" cy="801043"/>
          </a:xfrm>
        </p:spPr>
        <p:txBody>
          <a:bodyPr/>
          <a:lstStyle/>
          <a:p>
            <a:pPr algn="ctr"/>
            <a:r>
              <a:rPr lang="en-GB" altLang="en-US" dirty="0"/>
              <a:t>Boundaries</a:t>
            </a:r>
            <a:endParaRPr lang="en-IE" altLang="en-US" dirty="0"/>
          </a:p>
        </p:txBody>
      </p:sp>
      <p:sp>
        <p:nvSpPr>
          <p:cNvPr id="3" name="Content Placeholder 2"/>
          <p:cNvSpPr>
            <a:spLocks noGrp="1"/>
          </p:cNvSpPr>
          <p:nvPr>
            <p:ph type="subTitle" idx="1"/>
          </p:nvPr>
        </p:nvSpPr>
        <p:spPr>
          <a:xfrm>
            <a:off x="1259632" y="2492896"/>
            <a:ext cx="6858000" cy="1655762"/>
          </a:xfrm>
        </p:spPr>
        <p:txBody>
          <a:bodyPr/>
          <a:lstStyle/>
          <a:p>
            <a:pPr marL="0" indent="0">
              <a:buFont typeface="Wingdings" pitchFamily="2" charset="2"/>
              <a:buNone/>
              <a:defRPr/>
            </a:pPr>
            <a:r>
              <a:rPr lang="en-GB" b="1" dirty="0"/>
              <a:t>Violations –</a:t>
            </a:r>
          </a:p>
          <a:p>
            <a:pPr>
              <a:defRPr/>
            </a:pPr>
            <a:r>
              <a:rPr lang="en-GB" dirty="0"/>
              <a:t>emotional,</a:t>
            </a:r>
          </a:p>
          <a:p>
            <a:pPr>
              <a:defRPr/>
            </a:pPr>
            <a:r>
              <a:rPr lang="en-GB" dirty="0"/>
              <a:t>physical,</a:t>
            </a:r>
          </a:p>
          <a:p>
            <a:pPr>
              <a:defRPr/>
            </a:pPr>
            <a:r>
              <a:rPr lang="en-GB" dirty="0"/>
              <a:t>spiritual or </a:t>
            </a:r>
          </a:p>
          <a:p>
            <a:pPr>
              <a:defRPr/>
            </a:pPr>
            <a:r>
              <a:rPr lang="en-GB" dirty="0"/>
              <a:t>sexual</a:t>
            </a:r>
            <a:endParaRPr lang="en-IE" dirty="0"/>
          </a:p>
        </p:txBody>
      </p:sp>
    </p:spTree>
    <p:extLst>
      <p:ext uri="{BB962C8B-B14F-4D97-AF65-F5344CB8AC3E}">
        <p14:creationId xmlns:p14="http://schemas.microsoft.com/office/powerpoint/2010/main" val="107356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827584" y="188640"/>
            <a:ext cx="7772400" cy="1017067"/>
          </a:xfrm>
        </p:spPr>
        <p:txBody>
          <a:bodyPr/>
          <a:lstStyle/>
          <a:p>
            <a:pPr algn="ctr"/>
            <a:r>
              <a:rPr lang="en-GB" altLang="en-US" dirty="0"/>
              <a:t>Boundaries</a:t>
            </a:r>
            <a:endParaRPr lang="en-IE" altLang="en-US" dirty="0"/>
          </a:p>
        </p:txBody>
      </p:sp>
      <p:sp>
        <p:nvSpPr>
          <p:cNvPr id="9219" name="Content Placeholder 2"/>
          <p:cNvSpPr>
            <a:spLocks noGrp="1"/>
          </p:cNvSpPr>
          <p:nvPr>
            <p:ph type="subTitle" idx="1"/>
          </p:nvPr>
        </p:nvSpPr>
        <p:spPr>
          <a:xfrm>
            <a:off x="1284784" y="2708920"/>
            <a:ext cx="6858000" cy="1655762"/>
          </a:xfrm>
        </p:spPr>
        <p:txBody>
          <a:bodyPr/>
          <a:lstStyle/>
          <a:p>
            <a:pPr marL="0" indent="0">
              <a:buFont typeface="Wingdings" pitchFamily="2" charset="2"/>
              <a:buNone/>
            </a:pPr>
            <a:r>
              <a:rPr lang="en-GB" altLang="en-US" dirty="0"/>
              <a:t>The minister is ALWAYS responsible for maintaining appropriate boundaries</a:t>
            </a:r>
          </a:p>
          <a:p>
            <a:pPr marL="0" indent="0">
              <a:buFont typeface="Wingdings" pitchFamily="2" charset="2"/>
              <a:buNone/>
            </a:pPr>
            <a:endParaRPr lang="en-GB" altLang="en-US" dirty="0"/>
          </a:p>
          <a:p>
            <a:pPr marL="0" indent="0">
              <a:buFont typeface="Wingdings" pitchFamily="2" charset="2"/>
              <a:buNone/>
            </a:pPr>
            <a:r>
              <a:rPr lang="en-GB" altLang="en-US" dirty="0"/>
              <a:t>Ministers choose an appropriate physical environment in which to exercise ministry</a:t>
            </a:r>
            <a:endParaRPr lang="en-IE" altLang="en-US" dirty="0"/>
          </a:p>
        </p:txBody>
      </p:sp>
    </p:spTree>
    <p:extLst>
      <p:ext uri="{BB962C8B-B14F-4D97-AF65-F5344CB8AC3E}">
        <p14:creationId xmlns:p14="http://schemas.microsoft.com/office/powerpoint/2010/main" val="413182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DB5E19D-D196-FE4F-AA96-88CFEAB94097}"/>
              </a:ext>
            </a:extLst>
          </p:cNvPr>
          <p:cNvSpPr/>
          <p:nvPr/>
        </p:nvSpPr>
        <p:spPr>
          <a:xfrm>
            <a:off x="827584" y="1772816"/>
            <a:ext cx="7200800" cy="1200329"/>
          </a:xfrm>
          <a:prstGeom prst="rect">
            <a:avLst/>
          </a:prstGeom>
        </p:spPr>
        <p:txBody>
          <a:bodyPr wrap="square">
            <a:spAutoFit/>
          </a:bodyPr>
          <a:lstStyle/>
          <a:p>
            <a:r>
              <a:rPr lang="en-US" sz="2400" dirty="0"/>
              <a:t>Aims:</a:t>
            </a:r>
          </a:p>
          <a:p>
            <a:endParaRPr lang="en-US" sz="2400" dirty="0"/>
          </a:p>
          <a:p>
            <a:pPr marL="342900" indent="-3429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xmlns="" id="{40222191-73B5-B040-B5A6-0C48AAD6A2CB}"/>
              </a:ext>
            </a:extLst>
          </p:cNvPr>
          <p:cNvSpPr txBox="1"/>
          <p:nvPr/>
        </p:nvSpPr>
        <p:spPr>
          <a:xfrm>
            <a:off x="971600" y="2973145"/>
            <a:ext cx="7704856" cy="1754326"/>
          </a:xfrm>
          <a:prstGeom prst="rect">
            <a:avLst/>
          </a:prstGeom>
          <a:noFill/>
        </p:spPr>
        <p:txBody>
          <a:bodyPr wrap="square" rtlCol="0">
            <a:spAutoFit/>
          </a:bodyPr>
          <a:lstStyle/>
          <a:p>
            <a:pPr marL="285750" indent="-285750">
              <a:buFont typeface="Arial" panose="020B0604020202020204" pitchFamily="34" charset="0"/>
              <a:buChar char="•"/>
            </a:pPr>
            <a:r>
              <a:rPr lang="en-GB" dirty="0"/>
              <a:t>To highlight the link between </a:t>
            </a:r>
            <a:r>
              <a:rPr lang="en-GB" dirty="0" smtClean="0"/>
              <a:t>children’s </a:t>
            </a:r>
            <a:r>
              <a:rPr lang="en-GB" dirty="0"/>
              <a:t>rights and safeguarding</a:t>
            </a:r>
          </a:p>
          <a:p>
            <a:pPr marL="285750" indent="-285750">
              <a:buFont typeface="Arial" panose="020B0604020202020204" pitchFamily="34" charset="0"/>
              <a:buChar char="•"/>
            </a:pPr>
            <a:r>
              <a:rPr lang="en-GB" dirty="0"/>
              <a:t>To discuss step by step the safeguards that need to be in place to work with children safely</a:t>
            </a:r>
          </a:p>
          <a:p>
            <a:pPr marL="285750" indent="-285750">
              <a:buFont typeface="Arial" panose="020B0604020202020204" pitchFamily="34" charset="0"/>
              <a:buChar char="•"/>
            </a:pPr>
            <a:r>
              <a:rPr lang="en-GB" dirty="0"/>
              <a:t>To discuss </a:t>
            </a:r>
            <a:r>
              <a:rPr lang="en-GB" dirty="0" smtClean="0"/>
              <a:t>boundaries </a:t>
            </a:r>
            <a:r>
              <a:rPr lang="en-GB" dirty="0"/>
              <a:t>and serious incident planning</a:t>
            </a:r>
          </a:p>
          <a:p>
            <a:pPr marL="285750" indent="-285750">
              <a:buFont typeface="Arial" panose="020B0604020202020204" pitchFamily="34" charset="0"/>
              <a:buChar char="•"/>
            </a:pPr>
            <a:r>
              <a:rPr lang="en-GB" dirty="0"/>
              <a:t>To hear from others about resources they have used for encouraging safe youth ministry</a:t>
            </a:r>
          </a:p>
        </p:txBody>
      </p:sp>
    </p:spTree>
    <p:extLst>
      <p:ext uri="{BB962C8B-B14F-4D97-AF65-F5344CB8AC3E}">
        <p14:creationId xmlns:p14="http://schemas.microsoft.com/office/powerpoint/2010/main" val="388031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899592" y="404664"/>
            <a:ext cx="7772400" cy="729035"/>
          </a:xfrm>
        </p:spPr>
        <p:txBody>
          <a:bodyPr/>
          <a:lstStyle/>
          <a:p>
            <a:pPr algn="ctr"/>
            <a:r>
              <a:rPr lang="en-GB" altLang="en-US" dirty="0"/>
              <a:t>Boundaries</a:t>
            </a:r>
            <a:endParaRPr lang="en-IE" altLang="en-US" dirty="0"/>
          </a:p>
        </p:txBody>
      </p:sp>
      <p:sp>
        <p:nvSpPr>
          <p:cNvPr id="10243" name="Content Placeholder 2"/>
          <p:cNvSpPr>
            <a:spLocks noGrp="1"/>
          </p:cNvSpPr>
          <p:nvPr>
            <p:ph type="subTitle" idx="1"/>
          </p:nvPr>
        </p:nvSpPr>
        <p:spPr>
          <a:xfrm>
            <a:off x="1115616" y="2204864"/>
            <a:ext cx="6858000" cy="1655762"/>
          </a:xfrm>
        </p:spPr>
        <p:txBody>
          <a:bodyPr/>
          <a:lstStyle/>
          <a:p>
            <a:pPr marL="0" indent="0">
              <a:buFont typeface="Wingdings" pitchFamily="2" charset="2"/>
              <a:buNone/>
            </a:pPr>
            <a:endParaRPr lang="en-GB" altLang="en-US" dirty="0"/>
          </a:p>
          <a:p>
            <a:pPr marL="0" indent="0">
              <a:buFont typeface="Wingdings" pitchFamily="2" charset="2"/>
              <a:buNone/>
            </a:pPr>
            <a:r>
              <a:rPr lang="en-GB" altLang="en-US" dirty="0"/>
              <a:t>Confidentiality </a:t>
            </a:r>
          </a:p>
          <a:p>
            <a:pPr marL="0" indent="0">
              <a:buFont typeface="Wingdings" pitchFamily="2" charset="2"/>
              <a:buNone/>
            </a:pPr>
            <a:r>
              <a:rPr lang="en-GB" altLang="en-US" dirty="0"/>
              <a:t>The seal of Confession is absolute</a:t>
            </a:r>
          </a:p>
          <a:p>
            <a:pPr marL="0" indent="0">
              <a:buFont typeface="Wingdings" pitchFamily="2" charset="2"/>
              <a:buNone/>
            </a:pPr>
            <a:r>
              <a:rPr lang="en-GB" altLang="en-US" dirty="0"/>
              <a:t>Other information disclosed in ministry is confidential except in very limited circumstances</a:t>
            </a:r>
            <a:endParaRPr lang="en-IE" altLang="en-US" dirty="0"/>
          </a:p>
        </p:txBody>
      </p:sp>
    </p:spTree>
    <p:extLst>
      <p:ext uri="{BB962C8B-B14F-4D97-AF65-F5344CB8AC3E}">
        <p14:creationId xmlns:p14="http://schemas.microsoft.com/office/powerpoint/2010/main" val="3584229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971600" y="188640"/>
            <a:ext cx="7772400" cy="1017067"/>
          </a:xfrm>
        </p:spPr>
        <p:txBody>
          <a:bodyPr/>
          <a:lstStyle/>
          <a:p>
            <a:pPr algn="ctr"/>
            <a:r>
              <a:rPr lang="en-GB" altLang="en-US" dirty="0"/>
              <a:t>Limits to confidentiality</a:t>
            </a:r>
            <a:endParaRPr lang="en-IE" altLang="en-US" dirty="0"/>
          </a:p>
        </p:txBody>
      </p:sp>
      <p:sp>
        <p:nvSpPr>
          <p:cNvPr id="11267" name="Content Placeholder 2"/>
          <p:cNvSpPr>
            <a:spLocks noGrp="1"/>
          </p:cNvSpPr>
          <p:nvPr>
            <p:ph type="subTitle" idx="1"/>
          </p:nvPr>
        </p:nvSpPr>
        <p:spPr>
          <a:xfrm>
            <a:off x="1187624" y="2780928"/>
            <a:ext cx="6858000" cy="1655762"/>
          </a:xfrm>
        </p:spPr>
        <p:txBody>
          <a:bodyPr/>
          <a:lstStyle/>
          <a:p>
            <a:r>
              <a:rPr lang="en-GB" altLang="en-US" dirty="0"/>
              <a:t>Clear and imminent danger to the self or others</a:t>
            </a:r>
          </a:p>
          <a:p>
            <a:r>
              <a:rPr lang="en-GB" altLang="en-US" dirty="0"/>
              <a:t>When abuse is involved</a:t>
            </a:r>
          </a:p>
          <a:p>
            <a:r>
              <a:rPr lang="en-GB" altLang="en-US" dirty="0"/>
              <a:t>For supervisory purposes</a:t>
            </a:r>
            <a:endParaRPr lang="en-IE" altLang="en-US" dirty="0"/>
          </a:p>
        </p:txBody>
      </p:sp>
    </p:spTree>
    <p:extLst>
      <p:ext uri="{BB962C8B-B14F-4D97-AF65-F5344CB8AC3E}">
        <p14:creationId xmlns:p14="http://schemas.microsoft.com/office/powerpoint/2010/main" val="107331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t>Boundaries and The Pastoral Relationship </a:t>
            </a:r>
          </a:p>
        </p:txBody>
      </p:sp>
      <p:sp>
        <p:nvSpPr>
          <p:cNvPr id="3" name="Oval 2"/>
          <p:cNvSpPr/>
          <p:nvPr/>
        </p:nvSpPr>
        <p:spPr>
          <a:xfrm>
            <a:off x="323528" y="2348892"/>
            <a:ext cx="3096344" cy="2736304"/>
          </a:xfrm>
          <a:prstGeom prst="ellipse">
            <a:avLst/>
          </a:prstGeom>
          <a:noFill/>
          <a:ln w="762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79912" y="2574044"/>
            <a:ext cx="432048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t>Rigid</a:t>
            </a:r>
          </a:p>
          <a:p>
            <a:r>
              <a:rPr lang="en-GB" sz="3600" dirty="0"/>
              <a:t>Strong Role Identity</a:t>
            </a:r>
          </a:p>
          <a:p>
            <a:r>
              <a:rPr lang="en-GB" sz="3600" dirty="0"/>
              <a:t>Maintains Distance</a:t>
            </a:r>
          </a:p>
        </p:txBody>
      </p:sp>
      <p:sp>
        <p:nvSpPr>
          <p:cNvPr id="5" name="Title 4">
            <a:extLst>
              <a:ext uri="{FF2B5EF4-FFF2-40B4-BE49-F238E27FC236}">
                <a16:creationId xmlns:a16="http://schemas.microsoft.com/office/drawing/2014/main" xmlns="" id="{B637C32E-78BF-6348-AEF4-8B26E40EF5A7}"/>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xmlns="" id="{E18EDD80-3229-A64F-86AC-D0DA8749EB5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5348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t>Boundaries and The Pastoral Relationship </a:t>
            </a:r>
          </a:p>
        </p:txBody>
      </p:sp>
      <p:sp>
        <p:nvSpPr>
          <p:cNvPr id="3" name="Oval 2"/>
          <p:cNvSpPr/>
          <p:nvPr/>
        </p:nvSpPr>
        <p:spPr>
          <a:xfrm>
            <a:off x="323528" y="2348892"/>
            <a:ext cx="3096344" cy="2736304"/>
          </a:xfrm>
          <a:prstGeom prst="ellipse">
            <a:avLst/>
          </a:prstGeom>
          <a:noFill/>
          <a:ln w="762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60456" y="2132856"/>
            <a:ext cx="4824536"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t>Porous</a:t>
            </a:r>
          </a:p>
          <a:p>
            <a:r>
              <a:rPr lang="en-GB" sz="3600" dirty="0"/>
              <a:t>Can’t say no</a:t>
            </a:r>
          </a:p>
          <a:p>
            <a:r>
              <a:rPr lang="en-GB" sz="3600" dirty="0"/>
              <a:t>No time structure</a:t>
            </a:r>
          </a:p>
          <a:p>
            <a:r>
              <a:rPr lang="en-GB" sz="3600" dirty="0"/>
              <a:t>Goes beyond competence </a:t>
            </a:r>
          </a:p>
        </p:txBody>
      </p:sp>
      <p:sp>
        <p:nvSpPr>
          <p:cNvPr id="5" name="Title 4">
            <a:extLst>
              <a:ext uri="{FF2B5EF4-FFF2-40B4-BE49-F238E27FC236}">
                <a16:creationId xmlns:a16="http://schemas.microsoft.com/office/drawing/2014/main" xmlns="" id="{A24D77E4-A1A5-5344-BE10-FDBFAE58B63B}"/>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xmlns="" id="{49503B8A-0FB6-394C-B7D3-2E7283E50F9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5423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t>Boundaries and The Pastoral Relationship </a:t>
            </a:r>
          </a:p>
        </p:txBody>
      </p:sp>
      <p:sp>
        <p:nvSpPr>
          <p:cNvPr id="3" name="Oval 2"/>
          <p:cNvSpPr/>
          <p:nvPr/>
        </p:nvSpPr>
        <p:spPr>
          <a:xfrm>
            <a:off x="323528" y="2348892"/>
            <a:ext cx="3096344" cy="2736304"/>
          </a:xfrm>
          <a:prstGeom prst="ellipse">
            <a:avLst/>
          </a:prstGeom>
          <a:noFill/>
          <a:ln w="762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Rectangle 16"/>
          <p:cNvSpPr txBox="1">
            <a:spLocks noChangeArrowheads="1"/>
          </p:cNvSpPr>
          <p:nvPr/>
        </p:nvSpPr>
        <p:spPr>
          <a:xfrm>
            <a:off x="3760456" y="2132856"/>
            <a:ext cx="4824536"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t>Flexible</a:t>
            </a:r>
          </a:p>
          <a:p>
            <a:r>
              <a:rPr lang="en-GB" sz="3600" dirty="0"/>
              <a:t>Knows how to manage</a:t>
            </a:r>
          </a:p>
          <a:p>
            <a:r>
              <a:rPr lang="en-GB" sz="3600" dirty="0"/>
              <a:t>Dual Relations</a:t>
            </a:r>
          </a:p>
          <a:p>
            <a:r>
              <a:rPr lang="en-GB" sz="3600" dirty="0"/>
              <a:t>Confidentiality</a:t>
            </a:r>
          </a:p>
        </p:txBody>
      </p:sp>
      <p:sp>
        <p:nvSpPr>
          <p:cNvPr id="5" name="Title 4">
            <a:extLst>
              <a:ext uri="{FF2B5EF4-FFF2-40B4-BE49-F238E27FC236}">
                <a16:creationId xmlns:a16="http://schemas.microsoft.com/office/drawing/2014/main" xmlns="" id="{2CF9973E-4B2C-6848-8C52-BD1DCBFEC4CB}"/>
              </a:ext>
            </a:extLst>
          </p:cNvPr>
          <p:cNvSpPr>
            <a:spLocks noGrp="1"/>
          </p:cNvSpPr>
          <p:nvPr>
            <p:ph type="ctrTitle"/>
          </p:nvPr>
        </p:nvSpPr>
        <p:spPr/>
        <p:txBody>
          <a:bodyPr/>
          <a:lstStyle/>
          <a:p>
            <a:endParaRPr lang="en-GB"/>
          </a:p>
        </p:txBody>
      </p:sp>
      <p:sp>
        <p:nvSpPr>
          <p:cNvPr id="6" name="Subtitle 5">
            <a:extLst>
              <a:ext uri="{FF2B5EF4-FFF2-40B4-BE49-F238E27FC236}">
                <a16:creationId xmlns:a16="http://schemas.microsoft.com/office/drawing/2014/main" xmlns="" id="{D3F9ECFC-6E1F-1A4C-A3A0-7EF24115096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39472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27584" y="404664"/>
            <a:ext cx="7772400" cy="801043"/>
          </a:xfrm>
        </p:spPr>
        <p:txBody>
          <a:bodyPr/>
          <a:lstStyle/>
          <a:p>
            <a:pPr algn="ctr"/>
            <a:r>
              <a:rPr lang="en-GB" altLang="en-US" dirty="0"/>
              <a:t>Boundaries</a:t>
            </a:r>
            <a:endParaRPr lang="en-IE" altLang="en-US" dirty="0"/>
          </a:p>
        </p:txBody>
      </p:sp>
      <p:sp>
        <p:nvSpPr>
          <p:cNvPr id="13315" name="Content Placeholder 2"/>
          <p:cNvSpPr>
            <a:spLocks noGrp="1"/>
          </p:cNvSpPr>
          <p:nvPr>
            <p:ph type="subTitle" idx="1"/>
          </p:nvPr>
        </p:nvSpPr>
        <p:spPr>
          <a:xfrm>
            <a:off x="1115616" y="1988840"/>
            <a:ext cx="6858000" cy="1655762"/>
          </a:xfrm>
        </p:spPr>
        <p:txBody>
          <a:bodyPr/>
          <a:lstStyle/>
          <a:p>
            <a:r>
              <a:rPr lang="en-GB" altLang="en-US" dirty="0"/>
              <a:t>Respect/dignity</a:t>
            </a:r>
          </a:p>
          <a:p>
            <a:r>
              <a:rPr lang="en-GB" altLang="en-US" dirty="0"/>
              <a:t>Space</a:t>
            </a:r>
          </a:p>
          <a:p>
            <a:r>
              <a:rPr lang="en-GB" altLang="en-US" dirty="0"/>
              <a:t>Time</a:t>
            </a:r>
          </a:p>
          <a:p>
            <a:r>
              <a:rPr lang="en-GB" altLang="en-US" dirty="0"/>
              <a:t>Competence and Age</a:t>
            </a:r>
          </a:p>
          <a:p>
            <a:r>
              <a:rPr lang="en-GB" altLang="en-US" dirty="0"/>
              <a:t>Appropriate Dress</a:t>
            </a:r>
          </a:p>
          <a:p>
            <a:r>
              <a:rPr lang="en-GB" altLang="en-US" dirty="0"/>
              <a:t>Talk/Communication</a:t>
            </a:r>
          </a:p>
          <a:p>
            <a:r>
              <a:rPr lang="en-GB" altLang="en-US" dirty="0"/>
              <a:t>Touch</a:t>
            </a:r>
          </a:p>
          <a:p>
            <a:r>
              <a:rPr lang="en-GB" altLang="en-US" dirty="0"/>
              <a:t>Social Media Friends</a:t>
            </a:r>
          </a:p>
          <a:p>
            <a:endParaRPr lang="en-IE" altLang="en-US" dirty="0"/>
          </a:p>
        </p:txBody>
      </p:sp>
    </p:spTree>
    <p:extLst>
      <p:ext uri="{BB962C8B-B14F-4D97-AF65-F5344CB8AC3E}">
        <p14:creationId xmlns:p14="http://schemas.microsoft.com/office/powerpoint/2010/main" val="3964650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60648"/>
            <a:ext cx="7772400" cy="1017067"/>
          </a:xfrm>
        </p:spPr>
        <p:txBody>
          <a:bodyPr/>
          <a:lstStyle/>
          <a:p>
            <a:pPr algn="ctr"/>
            <a:r>
              <a:rPr lang="en-GB" altLang="en-US" dirty="0"/>
              <a:t>Boundaries</a:t>
            </a:r>
            <a:endParaRPr lang="en-IE" altLang="en-US" dirty="0"/>
          </a:p>
        </p:txBody>
      </p:sp>
      <p:sp>
        <p:nvSpPr>
          <p:cNvPr id="14339" name="Content Placeholder 2"/>
          <p:cNvSpPr>
            <a:spLocks noGrp="1"/>
          </p:cNvSpPr>
          <p:nvPr>
            <p:ph type="subTitle" idx="1"/>
          </p:nvPr>
        </p:nvSpPr>
        <p:spPr>
          <a:xfrm>
            <a:off x="1143000" y="2636912"/>
            <a:ext cx="6858000" cy="1655762"/>
          </a:xfrm>
        </p:spPr>
        <p:txBody>
          <a:bodyPr/>
          <a:lstStyle/>
          <a:p>
            <a:r>
              <a:rPr lang="en-GB" altLang="en-US" dirty="0"/>
              <a:t>Clarity around role</a:t>
            </a:r>
          </a:p>
          <a:p>
            <a:endParaRPr lang="en-GB" altLang="en-US" dirty="0"/>
          </a:p>
          <a:p>
            <a:r>
              <a:rPr lang="en-GB" altLang="en-US" dirty="0"/>
              <a:t>In Ministry priority is the other</a:t>
            </a:r>
          </a:p>
          <a:p>
            <a:endParaRPr lang="en-GB" altLang="en-US" dirty="0"/>
          </a:p>
          <a:p>
            <a:r>
              <a:rPr lang="en-GB" altLang="en-US" dirty="0"/>
              <a:t>Evaluation/Supervision</a:t>
            </a:r>
            <a:endParaRPr lang="en-IE" altLang="en-US" dirty="0"/>
          </a:p>
        </p:txBody>
      </p:sp>
    </p:spTree>
    <p:extLst>
      <p:ext uri="{BB962C8B-B14F-4D97-AF65-F5344CB8AC3E}">
        <p14:creationId xmlns:p14="http://schemas.microsoft.com/office/powerpoint/2010/main" val="517165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996952"/>
            <a:ext cx="7776864" cy="584775"/>
          </a:xfrm>
          <a:prstGeom prst="rect">
            <a:avLst/>
          </a:prstGeom>
          <a:noFill/>
        </p:spPr>
        <p:txBody>
          <a:bodyPr wrap="square" rtlCol="0">
            <a:spAutoFit/>
          </a:bodyPr>
          <a:lstStyle/>
          <a:p>
            <a:pPr algn="ctr"/>
            <a:r>
              <a:rPr lang="en-US" sz="3200" b="1" dirty="0">
                <a:solidFill>
                  <a:srgbClr val="0B5323"/>
                </a:solidFill>
              </a:rPr>
              <a:t>LUNCH</a:t>
            </a:r>
          </a:p>
        </p:txBody>
      </p:sp>
    </p:spTree>
    <p:extLst>
      <p:ext uri="{BB962C8B-B14F-4D97-AF65-F5344CB8AC3E}">
        <p14:creationId xmlns:p14="http://schemas.microsoft.com/office/powerpoint/2010/main" val="1257810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492896"/>
            <a:ext cx="7776864" cy="1569660"/>
          </a:xfrm>
          <a:prstGeom prst="rect">
            <a:avLst/>
          </a:prstGeom>
          <a:noFill/>
        </p:spPr>
        <p:txBody>
          <a:bodyPr wrap="square" rtlCol="0">
            <a:spAutoFit/>
          </a:bodyPr>
          <a:lstStyle/>
          <a:p>
            <a:pPr algn="ctr"/>
            <a:r>
              <a:rPr lang="en-US" sz="3200" b="1" dirty="0">
                <a:solidFill>
                  <a:srgbClr val="0B5323"/>
                </a:solidFill>
              </a:rPr>
              <a:t>Safeguarding Training for Young Leaders</a:t>
            </a:r>
          </a:p>
          <a:p>
            <a:pPr algn="ctr"/>
            <a:endParaRPr lang="en-US" sz="3200" b="1" dirty="0">
              <a:solidFill>
                <a:srgbClr val="0B5323"/>
              </a:solidFill>
            </a:endParaRPr>
          </a:p>
          <a:p>
            <a:pPr algn="ctr"/>
            <a:r>
              <a:rPr lang="en-US" sz="3200" b="1" dirty="0">
                <a:solidFill>
                  <a:srgbClr val="0B5323"/>
                </a:solidFill>
              </a:rPr>
              <a:t>Diocese of Down and Connor</a:t>
            </a:r>
          </a:p>
        </p:txBody>
      </p:sp>
    </p:spTree>
    <p:extLst>
      <p:ext uri="{BB962C8B-B14F-4D97-AF65-F5344CB8AC3E}">
        <p14:creationId xmlns:p14="http://schemas.microsoft.com/office/powerpoint/2010/main" val="3598166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Safeguarding in Youth Ministry</a:t>
            </a:r>
            <a:endParaRPr lang="en-US" dirty="0"/>
          </a:p>
        </p:txBody>
      </p:sp>
      <p:sp>
        <p:nvSpPr>
          <p:cNvPr id="3" name="Subtitle 2"/>
          <p:cNvSpPr>
            <a:spLocks noGrp="1"/>
          </p:cNvSpPr>
          <p:nvPr>
            <p:ph type="subTitle" idx="1"/>
          </p:nvPr>
        </p:nvSpPr>
        <p:spPr/>
        <p:txBody>
          <a:bodyPr/>
          <a:lstStyle/>
          <a:p>
            <a:r>
              <a:rPr lang="en-US" dirty="0" smtClean="0"/>
              <a:t>Pauline Dowd</a:t>
            </a:r>
          </a:p>
          <a:p>
            <a:r>
              <a:rPr lang="en-US" dirty="0" smtClean="0"/>
              <a:t>Living Youth</a:t>
            </a:r>
            <a:endParaRPr lang="en-US" dirty="0"/>
          </a:p>
        </p:txBody>
      </p:sp>
    </p:spTree>
    <p:extLst>
      <p:ext uri="{BB962C8B-B14F-4D97-AF65-F5344CB8AC3E}">
        <p14:creationId xmlns:p14="http://schemas.microsoft.com/office/powerpoint/2010/main" val="412598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Children’s Rights</a:t>
            </a:r>
          </a:p>
          <a:p>
            <a:endParaRPr lang="en-US" sz="3200" b="1" dirty="0">
              <a:solidFill>
                <a:srgbClr val="0B5323"/>
              </a:solidFill>
            </a:endParaRPr>
          </a:p>
          <a:p>
            <a:r>
              <a:rPr lang="en-US" sz="3200" b="1" dirty="0">
                <a:solidFill>
                  <a:srgbClr val="0B5323"/>
                </a:solidFill>
              </a:rPr>
              <a:t>Niall Moore</a:t>
            </a:r>
          </a:p>
        </p:txBody>
      </p:sp>
    </p:spTree>
    <p:extLst>
      <p:ext uri="{BB962C8B-B14F-4D97-AF65-F5344CB8AC3E}">
        <p14:creationId xmlns:p14="http://schemas.microsoft.com/office/powerpoint/2010/main" val="901550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National Standards</a:t>
            </a:r>
            <a:endParaRPr lang="en-US" dirty="0"/>
          </a:p>
        </p:txBody>
      </p:sp>
      <p:sp>
        <p:nvSpPr>
          <p:cNvPr id="3" name="Content Placeholder 2"/>
          <p:cNvSpPr>
            <a:spLocks noGrp="1"/>
          </p:cNvSpPr>
          <p:nvPr>
            <p:ph idx="1"/>
          </p:nvPr>
        </p:nvSpPr>
        <p:spPr>
          <a:xfrm>
            <a:off x="-1" y="1600200"/>
            <a:ext cx="9319737" cy="5257800"/>
          </a:xfrm>
        </p:spPr>
        <p:txBody>
          <a:bodyPr>
            <a:normAutofit fontScale="92500" lnSpcReduction="20000"/>
          </a:bodyPr>
          <a:lstStyle/>
          <a:p>
            <a:r>
              <a:rPr lang="en-US" dirty="0" smtClean="0"/>
              <a:t>Why I became a National Trainer</a:t>
            </a:r>
          </a:p>
          <a:p>
            <a:r>
              <a:rPr lang="en-US" dirty="0" smtClean="0"/>
              <a:t>The benefits of being a National Trainer</a:t>
            </a:r>
          </a:p>
          <a:p>
            <a:r>
              <a:rPr lang="en-US" dirty="0" smtClean="0"/>
              <a:t>Effectiveness of the Training</a:t>
            </a:r>
          </a:p>
          <a:p>
            <a:pPr lvl="1"/>
            <a:r>
              <a:rPr lang="en-US" dirty="0" smtClean="0"/>
              <a:t>Clear</a:t>
            </a:r>
          </a:p>
          <a:p>
            <a:pPr lvl="1"/>
            <a:r>
              <a:rPr lang="en-US" dirty="0" smtClean="0"/>
              <a:t>Comprehensive</a:t>
            </a:r>
          </a:p>
          <a:p>
            <a:pPr lvl="1"/>
            <a:r>
              <a:rPr lang="en-US" dirty="0" smtClean="0"/>
              <a:t>Well Explained</a:t>
            </a:r>
          </a:p>
          <a:p>
            <a:pPr lvl="1"/>
            <a:r>
              <a:rPr lang="en-US" dirty="0" smtClean="0"/>
              <a:t>Shared one Church Policy</a:t>
            </a:r>
          </a:p>
          <a:p>
            <a:pPr lvl="1"/>
            <a:r>
              <a:rPr lang="en-US" dirty="0" smtClean="0"/>
              <a:t>Helpful/Useful</a:t>
            </a:r>
          </a:p>
          <a:p>
            <a:pPr lvl="1"/>
            <a:r>
              <a:rPr lang="en-US" dirty="0" smtClean="0"/>
              <a:t>Actions required are simple but direct</a:t>
            </a:r>
          </a:p>
          <a:p>
            <a:pPr lvl="1"/>
            <a:r>
              <a:rPr lang="en-US" dirty="0" smtClean="0"/>
              <a:t>Training is easy to deliver</a:t>
            </a:r>
          </a:p>
          <a:p>
            <a:pPr lvl="1"/>
            <a:r>
              <a:rPr lang="en-US" dirty="0" smtClean="0"/>
              <a:t>People can talk about the Safeguarding with confidence</a:t>
            </a:r>
          </a:p>
          <a:p>
            <a:r>
              <a:rPr lang="en-US" dirty="0" smtClean="0"/>
              <a:t>Alternative?</a:t>
            </a:r>
          </a:p>
        </p:txBody>
      </p:sp>
    </p:spTree>
    <p:extLst>
      <p:ext uri="{BB962C8B-B14F-4D97-AF65-F5344CB8AC3E}">
        <p14:creationId xmlns:p14="http://schemas.microsoft.com/office/powerpoint/2010/main" val="2766495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p:txBody>
          <a:bodyPr/>
          <a:lstStyle/>
          <a:p>
            <a:r>
              <a:rPr lang="en-US" dirty="0" smtClean="0"/>
              <a:t>Why?</a:t>
            </a:r>
          </a:p>
          <a:p>
            <a:pPr lvl="1"/>
            <a:r>
              <a:rPr lang="en-US" dirty="0" smtClean="0"/>
              <a:t>too long to deliver</a:t>
            </a:r>
          </a:p>
          <a:p>
            <a:pPr lvl="1"/>
            <a:r>
              <a:rPr lang="en-US" dirty="0"/>
              <a:t>t</a:t>
            </a:r>
            <a:r>
              <a:rPr lang="en-US" dirty="0" smtClean="0"/>
              <a:t>oo much detail</a:t>
            </a:r>
          </a:p>
          <a:p>
            <a:pPr lvl="1"/>
            <a:r>
              <a:rPr lang="en-US" dirty="0"/>
              <a:t>s</a:t>
            </a:r>
            <a:r>
              <a:rPr lang="en-US" dirty="0" smtClean="0"/>
              <a:t>ome of the tasks weren’t helpful for them as they weren’t experienced </a:t>
            </a:r>
          </a:p>
          <a:p>
            <a:pPr lvl="1"/>
            <a:r>
              <a:rPr lang="en-US" dirty="0" smtClean="0"/>
              <a:t>They wanted help with reporting a disclosure</a:t>
            </a:r>
          </a:p>
          <a:p>
            <a:pPr lvl="1"/>
            <a:r>
              <a:rPr lang="en-US" dirty="0"/>
              <a:t>n</a:t>
            </a:r>
            <a:r>
              <a:rPr lang="en-US" dirty="0" smtClean="0"/>
              <a:t>eeded a snappy session that delivered the same message as the adult training</a:t>
            </a:r>
          </a:p>
          <a:p>
            <a:pPr marL="457200" lvl="1" indent="0">
              <a:buNone/>
            </a:pPr>
            <a:endParaRPr lang="en-US" dirty="0"/>
          </a:p>
        </p:txBody>
      </p:sp>
    </p:spTree>
    <p:extLst>
      <p:ext uri="{BB962C8B-B14F-4D97-AF65-F5344CB8AC3E}">
        <p14:creationId xmlns:p14="http://schemas.microsoft.com/office/powerpoint/2010/main" val="4196791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What we did</a:t>
            </a:r>
          </a:p>
          <a:p>
            <a:pPr lvl="1"/>
            <a:r>
              <a:rPr lang="en-US" dirty="0" smtClean="0"/>
              <a:t>Discussion with Niall</a:t>
            </a:r>
          </a:p>
          <a:p>
            <a:pPr lvl="1"/>
            <a:r>
              <a:rPr lang="en-US" dirty="0" smtClean="0"/>
              <a:t>I shortened the session</a:t>
            </a:r>
          </a:p>
          <a:p>
            <a:pPr lvl="1"/>
            <a:r>
              <a:rPr lang="en-US" dirty="0" smtClean="0"/>
              <a:t>Met with Niall to agree changes</a:t>
            </a:r>
          </a:p>
          <a:p>
            <a:pPr lvl="1"/>
            <a:r>
              <a:rPr lang="en-US" dirty="0" smtClean="0"/>
              <a:t>Piloted with 2 groups</a:t>
            </a:r>
          </a:p>
          <a:p>
            <a:pPr lvl="1"/>
            <a:r>
              <a:rPr lang="en-US" dirty="0" smtClean="0"/>
              <a:t>Evaluated with young leaders</a:t>
            </a:r>
          </a:p>
          <a:p>
            <a:pPr lvl="1"/>
            <a:r>
              <a:rPr lang="en-US" dirty="0" smtClean="0"/>
              <a:t>Amendments made</a:t>
            </a:r>
          </a:p>
          <a:p>
            <a:pPr lvl="1"/>
            <a:r>
              <a:rPr lang="en-US" dirty="0" smtClean="0"/>
              <a:t>Meeting with Niall</a:t>
            </a:r>
          </a:p>
          <a:p>
            <a:pPr lvl="1"/>
            <a:r>
              <a:rPr lang="en-US" dirty="0" smtClean="0"/>
              <a:t>Niall amended</a:t>
            </a:r>
          </a:p>
          <a:p>
            <a:pPr lvl="1"/>
            <a:r>
              <a:rPr lang="en-US" dirty="0" smtClean="0"/>
              <a:t>Almost ready for use</a:t>
            </a:r>
          </a:p>
          <a:p>
            <a:pPr lvl="1"/>
            <a:r>
              <a:rPr lang="en-US" dirty="0" smtClean="0"/>
              <a:t>Training the trainers</a:t>
            </a:r>
          </a:p>
          <a:p>
            <a:pPr lvl="1"/>
            <a:endParaRPr lang="en-US" dirty="0" smtClean="0"/>
          </a:p>
          <a:p>
            <a:pPr lvl="1"/>
            <a:endParaRPr lang="en-US" dirty="0"/>
          </a:p>
        </p:txBody>
      </p:sp>
    </p:spTree>
    <p:extLst>
      <p:ext uri="{BB962C8B-B14F-4D97-AF65-F5344CB8AC3E}">
        <p14:creationId xmlns:p14="http://schemas.microsoft.com/office/powerpoint/2010/main" val="3031434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229600" cy="4977129"/>
          </a:xfrm>
        </p:spPr>
        <p:txBody>
          <a:bodyPr>
            <a:normAutofit/>
          </a:bodyPr>
          <a:lstStyle/>
          <a:p>
            <a:pPr marL="0" indent="0">
              <a:buNone/>
            </a:pPr>
            <a:r>
              <a:rPr lang="en-US" dirty="0" smtClean="0"/>
              <a:t>CURRENT</a:t>
            </a:r>
          </a:p>
          <a:p>
            <a:r>
              <a:rPr lang="en-US" dirty="0" smtClean="0"/>
              <a:t>Living Youth Young Leaders</a:t>
            </a:r>
          </a:p>
          <a:p>
            <a:r>
              <a:rPr lang="en-US" dirty="0" smtClean="0"/>
              <a:t>Lourdes Youth Team Leaders</a:t>
            </a:r>
          </a:p>
          <a:p>
            <a:r>
              <a:rPr lang="en-US" dirty="0" smtClean="0"/>
              <a:t>Summer Pilgrimage Leaders</a:t>
            </a:r>
          </a:p>
          <a:p>
            <a:r>
              <a:rPr lang="en-US" dirty="0" smtClean="0"/>
              <a:t>World Meeting of Families Leaders</a:t>
            </a:r>
            <a:br>
              <a:rPr lang="en-US" dirty="0" smtClean="0"/>
            </a:br>
            <a:endParaRPr lang="en-US" dirty="0" smtClean="0"/>
          </a:p>
          <a:p>
            <a:pPr marL="0" indent="0">
              <a:buNone/>
            </a:pPr>
            <a:r>
              <a:rPr lang="en-US" dirty="0" smtClean="0"/>
              <a:t>GOING FORWARD</a:t>
            </a:r>
          </a:p>
          <a:p>
            <a:r>
              <a:rPr lang="en-US" dirty="0" smtClean="0"/>
              <a:t>PJPII Award Students – Award Leaders </a:t>
            </a:r>
            <a:endParaRPr lang="en-US" dirty="0"/>
          </a:p>
        </p:txBody>
      </p:sp>
    </p:spTree>
    <p:extLst>
      <p:ext uri="{BB962C8B-B14F-4D97-AF65-F5344CB8AC3E}">
        <p14:creationId xmlns:p14="http://schemas.microsoft.com/office/powerpoint/2010/main" val="664835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229600" cy="4977129"/>
          </a:xfrm>
        </p:spPr>
        <p:txBody>
          <a:bodyPr>
            <a:normAutofit/>
          </a:bodyPr>
          <a:lstStyle/>
          <a:p>
            <a:pPr marL="0" indent="0">
              <a:buNone/>
            </a:pPr>
            <a:r>
              <a:rPr lang="en-US" dirty="0" smtClean="0"/>
              <a:t>RESPONSIBILITIES</a:t>
            </a:r>
          </a:p>
          <a:p>
            <a:r>
              <a:rPr lang="en-US" dirty="0" smtClean="0"/>
              <a:t>Parish GIFT Celebration Days X 2 100+ </a:t>
            </a:r>
          </a:p>
          <a:p>
            <a:r>
              <a:rPr lang="en-US" dirty="0" smtClean="0"/>
              <a:t>Summer Pilgrimage – 50 16-25</a:t>
            </a:r>
          </a:p>
          <a:p>
            <a:r>
              <a:rPr lang="en-US" dirty="0" smtClean="0"/>
              <a:t>WMoF – 50 volunteering – 1 week</a:t>
            </a:r>
          </a:p>
          <a:p>
            <a:r>
              <a:rPr lang="en-US" dirty="0" smtClean="0"/>
              <a:t>Youth Alpha &amp; Residential – 120 16-18</a:t>
            </a:r>
            <a:endParaRPr lang="en-US" dirty="0"/>
          </a:p>
        </p:txBody>
      </p:sp>
    </p:spTree>
    <p:extLst>
      <p:ext uri="{BB962C8B-B14F-4D97-AF65-F5344CB8AC3E}">
        <p14:creationId xmlns:p14="http://schemas.microsoft.com/office/powerpoint/2010/main" val="854372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686800" cy="5067851"/>
          </a:xfrm>
        </p:spPr>
        <p:txBody>
          <a:bodyPr>
            <a:normAutofit fontScale="92500" lnSpcReduction="10000"/>
          </a:bodyPr>
          <a:lstStyle/>
          <a:p>
            <a:r>
              <a:rPr lang="en-US" dirty="0" smtClean="0"/>
              <a:t>Current Set-up – SLT &amp; Leadership Team</a:t>
            </a:r>
          </a:p>
          <a:p>
            <a:r>
              <a:rPr lang="en-US" dirty="0" smtClean="0"/>
              <a:t>Training Crucial</a:t>
            </a:r>
          </a:p>
          <a:p>
            <a:pPr lvl="1"/>
            <a:r>
              <a:rPr lang="en-US" dirty="0" smtClean="0"/>
              <a:t>Donegal Weekend</a:t>
            </a:r>
          </a:p>
          <a:p>
            <a:pPr lvl="2"/>
            <a:r>
              <a:rPr lang="en-US" dirty="0" smtClean="0"/>
              <a:t>Music &amp; Games</a:t>
            </a:r>
          </a:p>
          <a:p>
            <a:pPr lvl="2"/>
            <a:r>
              <a:rPr lang="en-US" dirty="0" smtClean="0"/>
              <a:t>Risk Management</a:t>
            </a:r>
          </a:p>
          <a:p>
            <a:pPr lvl="2"/>
            <a:r>
              <a:rPr lang="en-US" dirty="0" smtClean="0"/>
              <a:t>Leadership</a:t>
            </a:r>
          </a:p>
          <a:p>
            <a:pPr lvl="2"/>
            <a:r>
              <a:rPr lang="en-US" dirty="0" smtClean="0"/>
              <a:t>Faith</a:t>
            </a:r>
          </a:p>
          <a:p>
            <a:pPr lvl="2"/>
            <a:r>
              <a:rPr lang="en-US" dirty="0" smtClean="0"/>
              <a:t>Safeguarding</a:t>
            </a:r>
          </a:p>
          <a:p>
            <a:pPr lvl="1"/>
            <a:r>
              <a:rPr lang="en-US" dirty="0" smtClean="0"/>
              <a:t>Pre-event check-in and end of event review</a:t>
            </a:r>
          </a:p>
          <a:p>
            <a:pPr lvl="1"/>
            <a:r>
              <a:rPr lang="en-US" dirty="0" smtClean="0"/>
              <a:t>Residential – end of day check in and planned actions</a:t>
            </a:r>
          </a:p>
          <a:p>
            <a:pPr lvl="1"/>
            <a:r>
              <a:rPr lang="en-US" dirty="0" smtClean="0"/>
              <a:t>Light the Blue Touch Paper</a:t>
            </a:r>
          </a:p>
          <a:p>
            <a:pPr lvl="1"/>
            <a:r>
              <a:rPr lang="en-US" dirty="0" smtClean="0"/>
              <a:t>Flame Festival 2019</a:t>
            </a:r>
          </a:p>
          <a:p>
            <a:pPr lvl="2"/>
            <a:endParaRPr lang="en-US" dirty="0"/>
          </a:p>
          <a:p>
            <a:endParaRPr lang="en-US" dirty="0" smtClean="0"/>
          </a:p>
        </p:txBody>
      </p:sp>
    </p:spTree>
    <p:extLst>
      <p:ext uri="{BB962C8B-B14F-4D97-AF65-F5344CB8AC3E}">
        <p14:creationId xmlns:p14="http://schemas.microsoft.com/office/powerpoint/2010/main" val="398588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755650" y="2492375"/>
            <a:ext cx="7937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en-US" sz="1800">
              <a:solidFill>
                <a:prstClr val="black"/>
              </a:solidFill>
            </a:endParaRPr>
          </a:p>
          <a:p>
            <a:endParaRPr lang="en-US" sz="2800" i="1">
              <a:solidFill>
                <a:prstClr val="black"/>
              </a:solidFill>
            </a:endParaRPr>
          </a:p>
        </p:txBody>
      </p:sp>
      <p:sp>
        <p:nvSpPr>
          <p:cNvPr id="39938" name="Rectangle 2"/>
          <p:cNvSpPr>
            <a:spLocks noChangeArrowheads="1"/>
          </p:cNvSpPr>
          <p:nvPr/>
        </p:nvSpPr>
        <p:spPr bwMode="auto">
          <a:xfrm>
            <a:off x="0" y="14128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0B5323"/>
                </a:solidFill>
                <a:latin typeface="Arial" charset="0"/>
                <a:cs typeface="Arial" charset="0"/>
              </a:rPr>
              <a:t>Role of the Young Assisting Leader - responsibilities</a:t>
            </a:r>
          </a:p>
        </p:txBody>
      </p:sp>
      <p:sp>
        <p:nvSpPr>
          <p:cNvPr id="2" name="TextBox 1"/>
          <p:cNvSpPr txBox="1"/>
          <p:nvPr/>
        </p:nvSpPr>
        <p:spPr>
          <a:xfrm>
            <a:off x="0" y="1989138"/>
            <a:ext cx="9144000" cy="4708525"/>
          </a:xfrm>
          <a:prstGeom prst="rect">
            <a:avLst/>
          </a:prstGeom>
          <a:noFill/>
        </p:spPr>
        <p:txBody>
          <a:bodyPr>
            <a:spAutoFit/>
          </a:bodyPr>
          <a:lstStyle/>
          <a:p>
            <a:pPr algn="just">
              <a:defRPr/>
            </a:pPr>
            <a:r>
              <a:rPr lang="en-US" sz="2400" dirty="0">
                <a:solidFill>
                  <a:prstClr val="black"/>
                </a:solidFill>
              </a:rPr>
              <a:t>As a young, assisting leader you have a responsibility to:</a:t>
            </a:r>
          </a:p>
          <a:p>
            <a:pPr algn="just">
              <a:defRPr/>
            </a:pPr>
            <a:endParaRPr lang="en-US" sz="1200" dirty="0">
              <a:solidFill>
                <a:prstClr val="black"/>
              </a:solidFill>
            </a:endParaRPr>
          </a:p>
          <a:p>
            <a:pPr marL="914400" lvl="1" indent="-457200" algn="just">
              <a:buFont typeface="+mj-lt"/>
              <a:buAutoNum type="arabicPeriod"/>
              <a:defRPr/>
            </a:pPr>
            <a:r>
              <a:rPr lang="en-US" sz="2000" dirty="0">
                <a:solidFill>
                  <a:prstClr val="black"/>
                </a:solidFill>
              </a:rPr>
              <a:t>attend the National Board Safeguarding Training Session for Young Assisting Leaders.</a:t>
            </a:r>
          </a:p>
          <a:p>
            <a:pPr marL="914400" lvl="1" indent="-457200" algn="just">
              <a:buFont typeface="+mj-lt"/>
              <a:buAutoNum type="arabicPeriod"/>
              <a:defRPr/>
            </a:pPr>
            <a:r>
              <a:rPr lang="en-US" sz="2000" dirty="0">
                <a:solidFill>
                  <a:prstClr val="black"/>
                </a:solidFill>
              </a:rPr>
              <a:t>become familiar with the Church’s Safeguarding Message and feel confident about sharing this message.</a:t>
            </a:r>
          </a:p>
          <a:p>
            <a:pPr marL="914400" lvl="1" indent="-457200" algn="just">
              <a:buFont typeface="+mj-lt"/>
              <a:buAutoNum type="arabicPeriod"/>
              <a:defRPr/>
            </a:pPr>
            <a:r>
              <a:rPr lang="en-US" sz="2000" dirty="0">
                <a:solidFill>
                  <a:prstClr val="black"/>
                </a:solidFill>
              </a:rPr>
              <a:t>work with the team to create and maintain a safe environment for children, young people and leaders.</a:t>
            </a:r>
          </a:p>
          <a:p>
            <a:pPr marL="914400" lvl="1" indent="-457200" algn="just">
              <a:buFont typeface="+mj-lt"/>
              <a:buAutoNum type="arabicPeriod"/>
              <a:defRPr/>
            </a:pPr>
            <a:r>
              <a:rPr lang="en-US" sz="2000" dirty="0">
                <a:solidFill>
                  <a:prstClr val="black"/>
                </a:solidFill>
              </a:rPr>
              <a:t>know how to respond to a child or young person who discloses an incident of abuse to you. </a:t>
            </a:r>
          </a:p>
          <a:p>
            <a:pPr marL="914400" lvl="1" indent="-457200" algn="just">
              <a:buFont typeface="+mj-lt"/>
              <a:buAutoNum type="arabicPeriod"/>
              <a:defRPr/>
            </a:pPr>
            <a:r>
              <a:rPr lang="en-US" sz="2000" dirty="0">
                <a:solidFill>
                  <a:prstClr val="black"/>
                </a:solidFill>
              </a:rPr>
              <a:t>inform the </a:t>
            </a:r>
            <a:r>
              <a:rPr lang="en-US" sz="2000" b="1" dirty="0">
                <a:solidFill>
                  <a:prstClr val="black"/>
                </a:solidFill>
              </a:rPr>
              <a:t>Safeguarding Contact Person </a:t>
            </a:r>
            <a:r>
              <a:rPr lang="en-US" sz="2000" dirty="0">
                <a:solidFill>
                  <a:prstClr val="black"/>
                </a:solidFill>
              </a:rPr>
              <a:t>immediately</a:t>
            </a:r>
            <a:r>
              <a:rPr lang="en-US" sz="2000" dirty="0">
                <a:solidFill>
                  <a:srgbClr val="FF0000"/>
                </a:solidFill>
              </a:rPr>
              <a:t> </a:t>
            </a:r>
            <a:r>
              <a:rPr lang="en-US" sz="2000" dirty="0">
                <a:solidFill>
                  <a:prstClr val="black"/>
                </a:solidFill>
              </a:rPr>
              <a:t>if a child or young person discloses an incident of abuse to you. </a:t>
            </a:r>
          </a:p>
          <a:p>
            <a:pPr marL="914400" lvl="1" indent="-457200">
              <a:buFont typeface="+mj-lt"/>
              <a:buAutoNum type="arabicPeriod"/>
              <a:defRPr/>
            </a:pPr>
            <a:r>
              <a:rPr lang="en-US" sz="2000" dirty="0">
                <a:solidFill>
                  <a:prstClr val="black"/>
                </a:solidFill>
              </a:rPr>
              <a:t>report immediately to the</a:t>
            </a:r>
            <a:r>
              <a:rPr lang="en-US" sz="2000" b="1" dirty="0">
                <a:solidFill>
                  <a:prstClr val="black"/>
                </a:solidFill>
              </a:rPr>
              <a:t> Safeguarding Contact Person</a:t>
            </a:r>
            <a:r>
              <a:rPr lang="en-US" sz="2000" b="1" dirty="0">
                <a:solidFill>
                  <a:srgbClr val="FF0000"/>
                </a:solidFill>
              </a:rPr>
              <a:t> </a:t>
            </a:r>
            <a:r>
              <a:rPr lang="en-US" sz="2000" dirty="0">
                <a:solidFill>
                  <a:prstClr val="black"/>
                </a:solidFill>
              </a:rPr>
              <a:t>any                 concerns you have that might indicate abuse.</a:t>
            </a:r>
          </a:p>
          <a:p>
            <a:pPr marL="800100" lvl="1" indent="-342900" algn="just">
              <a:buFont typeface="Arial"/>
              <a:buChar char="•"/>
              <a:defRPr/>
            </a:pPr>
            <a:endParaRPr lang="en-US" sz="2400" dirty="0">
              <a:solidFill>
                <a:prstClr val="black"/>
              </a:solidFill>
            </a:endParaRPr>
          </a:p>
        </p:txBody>
      </p:sp>
    </p:spTree>
    <p:extLst>
      <p:ext uri="{BB962C8B-B14F-4D97-AF65-F5344CB8AC3E}">
        <p14:creationId xmlns:p14="http://schemas.microsoft.com/office/powerpoint/2010/main" val="29076814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755650" y="2492375"/>
            <a:ext cx="7937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en-US" sz="1800">
              <a:solidFill>
                <a:prstClr val="black"/>
              </a:solidFill>
            </a:endParaRPr>
          </a:p>
          <a:p>
            <a:endParaRPr lang="en-US" sz="2800" i="1">
              <a:solidFill>
                <a:prstClr val="black"/>
              </a:solidFill>
            </a:endParaRPr>
          </a:p>
        </p:txBody>
      </p:sp>
      <p:sp>
        <p:nvSpPr>
          <p:cNvPr id="2" name="TextBox 1"/>
          <p:cNvSpPr txBox="1"/>
          <p:nvPr/>
        </p:nvSpPr>
        <p:spPr>
          <a:xfrm>
            <a:off x="0" y="1989138"/>
            <a:ext cx="9144000" cy="4338637"/>
          </a:xfrm>
          <a:prstGeom prst="rect">
            <a:avLst/>
          </a:prstGeom>
          <a:noFill/>
        </p:spPr>
        <p:txBody>
          <a:bodyPr>
            <a:spAutoFit/>
          </a:bodyPr>
          <a:lstStyle/>
          <a:p>
            <a:pPr algn="just">
              <a:defRPr/>
            </a:pPr>
            <a:r>
              <a:rPr lang="en-US" sz="2400" dirty="0">
                <a:solidFill>
                  <a:prstClr val="black"/>
                </a:solidFill>
              </a:rPr>
              <a:t>As a young, assisting leader you can expect the following:</a:t>
            </a:r>
          </a:p>
          <a:p>
            <a:pPr algn="just">
              <a:defRPr/>
            </a:pPr>
            <a:endParaRPr lang="en-US" sz="1200" dirty="0">
              <a:solidFill>
                <a:prstClr val="black"/>
              </a:solidFill>
            </a:endParaRPr>
          </a:p>
          <a:p>
            <a:pPr marL="914400" lvl="1" indent="-457200" algn="just">
              <a:buFont typeface="+mj-lt"/>
              <a:buAutoNum type="arabicPeriod"/>
              <a:defRPr/>
            </a:pPr>
            <a:r>
              <a:rPr lang="en-US" sz="2000" dirty="0">
                <a:solidFill>
                  <a:prstClr val="black"/>
                </a:solidFill>
              </a:rPr>
              <a:t>National Board Safeguarding Training Session for Young Assisting Leaders.</a:t>
            </a:r>
          </a:p>
          <a:p>
            <a:pPr marL="914400" lvl="1" indent="-457200" algn="just">
              <a:buFont typeface="+mj-lt"/>
              <a:buAutoNum type="arabicPeriod"/>
              <a:defRPr/>
            </a:pPr>
            <a:r>
              <a:rPr lang="en-US" sz="2000" dirty="0">
                <a:solidFill>
                  <a:prstClr val="black"/>
                </a:solidFill>
              </a:rPr>
              <a:t>An outline of the Church’s Safeguarding Message and the opportunity to clarify any aspect of it so that you feel confident about sharing this message.</a:t>
            </a:r>
          </a:p>
          <a:p>
            <a:pPr marL="914400" lvl="1" indent="-457200" algn="just">
              <a:buFont typeface="+mj-lt"/>
              <a:buAutoNum type="arabicPeriod"/>
              <a:defRPr/>
            </a:pPr>
            <a:r>
              <a:rPr lang="en-US" sz="2000" dirty="0">
                <a:solidFill>
                  <a:prstClr val="black"/>
                </a:solidFill>
              </a:rPr>
              <a:t>A clear outline from the </a:t>
            </a:r>
            <a:r>
              <a:rPr lang="en-US" sz="2000" b="1" dirty="0">
                <a:solidFill>
                  <a:prstClr val="black"/>
                </a:solidFill>
              </a:rPr>
              <a:t>Safeguarding Contact Person </a:t>
            </a:r>
            <a:r>
              <a:rPr lang="en-US" sz="2000" dirty="0">
                <a:solidFill>
                  <a:prstClr val="black"/>
                </a:solidFill>
              </a:rPr>
              <a:t>of how the team will work together to create and maintain a safe environment for children, young people and leaders.</a:t>
            </a:r>
          </a:p>
          <a:p>
            <a:pPr marL="914400" lvl="1" indent="-457200" algn="just">
              <a:buFont typeface="+mj-lt"/>
              <a:buAutoNum type="arabicPeriod"/>
              <a:defRPr/>
            </a:pPr>
            <a:r>
              <a:rPr lang="en-US" sz="2000" dirty="0">
                <a:solidFill>
                  <a:prstClr val="black"/>
                </a:solidFill>
              </a:rPr>
              <a:t>Assistance from the </a:t>
            </a:r>
            <a:r>
              <a:rPr lang="en-US" sz="2000" b="1" dirty="0">
                <a:solidFill>
                  <a:prstClr val="black"/>
                </a:solidFill>
              </a:rPr>
              <a:t>Safeguarding Contact Person </a:t>
            </a:r>
            <a:r>
              <a:rPr lang="en-US" sz="2000" dirty="0">
                <a:solidFill>
                  <a:prstClr val="black"/>
                </a:solidFill>
              </a:rPr>
              <a:t>in responding to, recording and reporting a disclosure of abuse.</a:t>
            </a:r>
          </a:p>
          <a:p>
            <a:pPr marL="914400" lvl="1" indent="-457200">
              <a:buFont typeface="+mj-lt"/>
              <a:buAutoNum type="arabicPeriod"/>
              <a:defRPr/>
            </a:pPr>
            <a:r>
              <a:rPr lang="en-US" sz="2000" dirty="0">
                <a:solidFill>
                  <a:prstClr val="black"/>
                </a:solidFill>
              </a:rPr>
              <a:t>Assistance from the </a:t>
            </a:r>
            <a:r>
              <a:rPr lang="en-US" sz="2000" b="1" dirty="0">
                <a:solidFill>
                  <a:prstClr val="black"/>
                </a:solidFill>
              </a:rPr>
              <a:t>Safeguarding Contact Person </a:t>
            </a:r>
            <a:r>
              <a:rPr lang="en-US" sz="2000" dirty="0">
                <a:solidFill>
                  <a:prstClr val="black"/>
                </a:solidFill>
              </a:rPr>
              <a:t>in considering concerns you have that might indicate abuse.</a:t>
            </a:r>
          </a:p>
          <a:p>
            <a:pPr marL="914400" lvl="1" indent="-457200">
              <a:buFont typeface="+mj-lt"/>
              <a:buAutoNum type="arabicPeriod"/>
              <a:defRPr/>
            </a:pPr>
            <a:r>
              <a:rPr lang="en-US" sz="2000" dirty="0">
                <a:solidFill>
                  <a:prstClr val="black"/>
                </a:solidFill>
              </a:rPr>
              <a:t>Assistance from the </a:t>
            </a:r>
            <a:r>
              <a:rPr lang="en-US" sz="2000" b="1" dirty="0">
                <a:solidFill>
                  <a:prstClr val="black"/>
                </a:solidFill>
              </a:rPr>
              <a:t>Safeguarding Contact Person </a:t>
            </a:r>
            <a:r>
              <a:rPr lang="en-US" sz="2000" dirty="0">
                <a:solidFill>
                  <a:prstClr val="black"/>
                </a:solidFill>
              </a:rPr>
              <a:t>in contacting </a:t>
            </a:r>
          </a:p>
          <a:p>
            <a:pPr lvl="1">
              <a:defRPr/>
            </a:pPr>
            <a:r>
              <a:rPr lang="en-US" sz="2000" dirty="0">
                <a:solidFill>
                  <a:prstClr val="black"/>
                </a:solidFill>
              </a:rPr>
              <a:t>	the DLP to report concerns or to seek advice and guidance.</a:t>
            </a:r>
          </a:p>
        </p:txBody>
      </p:sp>
      <p:sp>
        <p:nvSpPr>
          <p:cNvPr id="41987" name="Rectangle 2"/>
          <p:cNvSpPr>
            <a:spLocks noChangeArrowheads="1"/>
          </p:cNvSpPr>
          <p:nvPr/>
        </p:nvSpPr>
        <p:spPr bwMode="auto">
          <a:xfrm>
            <a:off x="0" y="1412875"/>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700" b="1">
                <a:solidFill>
                  <a:srgbClr val="0B5323"/>
                </a:solidFill>
                <a:latin typeface="Arial" charset="0"/>
                <a:cs typeface="Arial" charset="0"/>
              </a:rPr>
              <a:t>Role of the Young Assisting Leader – support from us</a:t>
            </a:r>
          </a:p>
        </p:txBody>
      </p:sp>
    </p:spTree>
    <p:extLst>
      <p:ext uri="{BB962C8B-B14F-4D97-AF65-F5344CB8AC3E}">
        <p14:creationId xmlns:p14="http://schemas.microsoft.com/office/powerpoint/2010/main" val="1790429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1"/>
          <p:cNvSpPr txBox="1">
            <a:spLocks noChangeArrowheads="1"/>
          </p:cNvSpPr>
          <p:nvPr/>
        </p:nvSpPr>
        <p:spPr bwMode="auto">
          <a:xfrm>
            <a:off x="0" y="1557338"/>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000" b="1">
                <a:solidFill>
                  <a:srgbClr val="0B5323"/>
                </a:solidFill>
                <a:latin typeface="Arial" charset="0"/>
                <a:cs typeface="Arial" charset="0"/>
              </a:rPr>
              <a:t>Breach of Code of Conduct V Safeguarding Issue</a:t>
            </a:r>
            <a:endParaRPr lang="en-US" sz="3000" b="1">
              <a:solidFill>
                <a:srgbClr val="0B5323"/>
              </a:solidFill>
              <a:latin typeface="Arial" charset="0"/>
              <a:cs typeface="Arial" charset="0"/>
            </a:endParaRPr>
          </a:p>
        </p:txBody>
      </p:sp>
      <p:sp>
        <p:nvSpPr>
          <p:cNvPr id="4" name="Subtitle 2"/>
          <p:cNvSpPr txBox="1">
            <a:spLocks/>
          </p:cNvSpPr>
          <p:nvPr/>
        </p:nvSpPr>
        <p:spPr bwMode="auto">
          <a:xfrm>
            <a:off x="-35495" y="2637086"/>
            <a:ext cx="9143999" cy="3528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eaLnBrk="1" hangingPunct="1">
              <a:lnSpc>
                <a:spcPct val="120000"/>
              </a:lnSpc>
              <a:buFont typeface="Arial"/>
              <a:buChar char="•"/>
              <a:defRPr/>
            </a:pPr>
            <a:r>
              <a:rPr lang="en-GB" sz="2300" dirty="0" smtClean="0">
                <a:solidFill>
                  <a:prstClr val="black"/>
                </a:solidFill>
                <a:latin typeface="Arial" charset="0"/>
                <a:cs typeface="Arial" charset="0"/>
              </a:rPr>
              <a:t>Discussion Group Scenarios – 	Breach / Safeguarding</a:t>
            </a:r>
          </a:p>
          <a:p>
            <a:pPr marL="3143250" lvl="7" indent="0" algn="just">
              <a:lnSpc>
                <a:spcPct val="120000"/>
              </a:lnSpc>
              <a:buFont typeface="Arial"/>
              <a:buNone/>
              <a:defRPr/>
            </a:pPr>
            <a:r>
              <a:rPr lang="en-GB" sz="1100" dirty="0">
                <a:solidFill>
                  <a:prstClr val="black"/>
                </a:solidFill>
                <a:latin typeface="Arial" charset="0"/>
                <a:cs typeface="Arial" charset="0"/>
              </a:rPr>
              <a:t>	</a:t>
            </a:r>
            <a:r>
              <a:rPr lang="en-GB" sz="1100" dirty="0" smtClean="0">
                <a:solidFill>
                  <a:prstClr val="black"/>
                </a:solidFill>
                <a:latin typeface="Arial" charset="0"/>
                <a:cs typeface="Arial" charset="0"/>
              </a:rPr>
              <a:t>			</a:t>
            </a:r>
            <a:r>
              <a:rPr lang="en-GB" sz="2300" dirty="0">
                <a:solidFill>
                  <a:prstClr val="black"/>
                </a:solidFill>
                <a:latin typeface="Arial" charset="0"/>
                <a:ea typeface="ＭＳ Ｐゴシック" charset="0"/>
                <a:cs typeface="Arial" charset="0"/>
              </a:rPr>
              <a:t>Action Required</a:t>
            </a:r>
          </a:p>
          <a:p>
            <a:pPr marL="857250" lvl="1" indent="-457200" algn="just" eaLnBrk="1" hangingPunct="1">
              <a:lnSpc>
                <a:spcPct val="120000"/>
              </a:lnSpc>
              <a:buFont typeface="+mj-lt"/>
              <a:buAutoNum type="arabicPeriod"/>
              <a:defRPr/>
            </a:pPr>
            <a:r>
              <a:rPr lang="en-GB" sz="1900" dirty="0">
                <a:solidFill>
                  <a:prstClr val="black"/>
                </a:solidFill>
                <a:latin typeface="Arial" charset="0"/>
                <a:cs typeface="Arial" charset="0"/>
              </a:rPr>
              <a:t>2 young people </a:t>
            </a:r>
            <a:r>
              <a:rPr lang="en-GB" sz="1900" dirty="0" smtClean="0">
                <a:solidFill>
                  <a:prstClr val="black"/>
                </a:solidFill>
                <a:latin typeface="Arial" charset="0"/>
                <a:cs typeface="Arial" charset="0"/>
              </a:rPr>
              <a:t>going out together - separate </a:t>
            </a:r>
            <a:r>
              <a:rPr lang="en-GB" sz="1900" dirty="0">
                <a:solidFill>
                  <a:prstClr val="black"/>
                </a:solidFill>
                <a:latin typeface="Arial" charset="0"/>
                <a:cs typeface="Arial" charset="0"/>
              </a:rPr>
              <a:t>themselves from the </a:t>
            </a:r>
            <a:r>
              <a:rPr lang="en-GB" sz="1900" dirty="0" smtClean="0">
                <a:solidFill>
                  <a:prstClr val="black"/>
                </a:solidFill>
                <a:latin typeface="Arial" charset="0"/>
                <a:cs typeface="Arial" charset="0"/>
              </a:rPr>
              <a:t>group</a:t>
            </a: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Young person tells you that they are being abused at home</a:t>
            </a: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Young person has cuts and bruises</a:t>
            </a:r>
            <a:endParaRPr lang="en-GB" sz="1900" dirty="0">
              <a:solidFill>
                <a:prstClr val="black"/>
              </a:solidFill>
              <a:latin typeface="Arial" charset="0"/>
              <a:cs typeface="Arial" charset="0"/>
            </a:endParaRP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Boy leaving a girl’s room</a:t>
            </a: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Young person wearing pyjamas underwear visible</a:t>
            </a: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2 young people in the common area under a blanket</a:t>
            </a:r>
          </a:p>
          <a:p>
            <a:pPr marL="857250" lvl="1" indent="-457200" algn="just" eaLnBrk="1" hangingPunct="1">
              <a:lnSpc>
                <a:spcPct val="120000"/>
              </a:lnSpc>
              <a:buFont typeface="+mj-lt"/>
              <a:buAutoNum type="arabicPeriod"/>
              <a:defRPr/>
            </a:pPr>
            <a:r>
              <a:rPr lang="en-GB" sz="1900" dirty="0" smtClean="0">
                <a:solidFill>
                  <a:prstClr val="black"/>
                </a:solidFill>
                <a:latin typeface="Arial" charset="0"/>
                <a:cs typeface="Arial" charset="0"/>
              </a:rPr>
              <a:t>Young person tells you that they are worried about their friend.</a:t>
            </a:r>
          </a:p>
          <a:p>
            <a:pPr marL="857250" lvl="1" indent="-457200" algn="just" eaLnBrk="1" hangingPunct="1">
              <a:lnSpc>
                <a:spcPct val="120000"/>
              </a:lnSpc>
              <a:buFont typeface="+mj-lt"/>
              <a:buAutoNum type="arabicPeriod"/>
              <a:defRPr/>
            </a:pPr>
            <a:endParaRPr lang="en-GB" sz="1900" dirty="0" smtClean="0">
              <a:solidFill>
                <a:prstClr val="black"/>
              </a:solidFill>
              <a:latin typeface="Arial" charset="0"/>
              <a:cs typeface="Arial" charset="0"/>
            </a:endParaRPr>
          </a:p>
          <a:p>
            <a:pPr algn="just" eaLnBrk="1" hangingPunct="1">
              <a:defRPr/>
            </a:pPr>
            <a:endParaRPr lang="en-IE" sz="2300" dirty="0">
              <a:solidFill>
                <a:prstClr val="black"/>
              </a:solidFill>
              <a:latin typeface="Arial" charset="0"/>
              <a:cs typeface="Arial" charset="0"/>
            </a:endParaRPr>
          </a:p>
        </p:txBody>
      </p:sp>
    </p:spTree>
    <p:extLst>
      <p:ext uri="{BB962C8B-B14F-4D97-AF65-F5344CB8AC3E}">
        <p14:creationId xmlns:p14="http://schemas.microsoft.com/office/powerpoint/2010/main" val="88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1"/>
          <p:cNvSpPr txBox="1">
            <a:spLocks noChangeArrowheads="1"/>
          </p:cNvSpPr>
          <p:nvPr/>
        </p:nvSpPr>
        <p:spPr bwMode="auto">
          <a:xfrm>
            <a:off x="0" y="1547813"/>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200" b="1">
                <a:solidFill>
                  <a:srgbClr val="0B5323"/>
                </a:solidFill>
                <a:latin typeface="Arial" charset="0"/>
                <a:cs typeface="Arial" charset="0"/>
              </a:rPr>
              <a:t>Responding to an Allegation: DOs</a:t>
            </a:r>
          </a:p>
        </p:txBody>
      </p:sp>
      <p:sp>
        <p:nvSpPr>
          <p:cNvPr id="91138" name="TextBox 2"/>
          <p:cNvSpPr txBox="1">
            <a:spLocks noChangeArrowheads="1"/>
          </p:cNvSpPr>
          <p:nvPr/>
        </p:nvSpPr>
        <p:spPr bwMode="auto">
          <a:xfrm>
            <a:off x="0" y="213360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Aft>
                <a:spcPts val="1200"/>
              </a:spcAft>
              <a:buFont typeface="Arial" charset="0"/>
              <a:buChar char="•"/>
            </a:pPr>
            <a:r>
              <a:rPr lang="en-US" sz="2000">
                <a:solidFill>
                  <a:srgbClr val="000000"/>
                </a:solidFill>
                <a:latin typeface="Arial" charset="0"/>
                <a:cs typeface="Arial" charset="0"/>
              </a:rPr>
              <a:t>Stay calm, listen carefully and patiently.</a:t>
            </a:r>
          </a:p>
          <a:p>
            <a:pPr>
              <a:spcAft>
                <a:spcPts val="1200"/>
              </a:spcAft>
              <a:buFont typeface="Arial" charset="0"/>
              <a:buChar char="•"/>
            </a:pPr>
            <a:r>
              <a:rPr lang="en-US" sz="2000">
                <a:solidFill>
                  <a:srgbClr val="000000"/>
                </a:solidFill>
                <a:latin typeface="Arial" charset="0"/>
                <a:cs typeface="Arial" charset="0"/>
              </a:rPr>
              <a:t>Reassure the complainant that it was right to tell you.</a:t>
            </a:r>
          </a:p>
          <a:p>
            <a:pPr>
              <a:spcAft>
                <a:spcPts val="1200"/>
              </a:spcAft>
              <a:buFont typeface="Arial" charset="0"/>
              <a:buChar char="•"/>
            </a:pPr>
            <a:r>
              <a:rPr lang="en-US" sz="2000">
                <a:solidFill>
                  <a:srgbClr val="000000"/>
                </a:solidFill>
                <a:latin typeface="Arial" charset="0"/>
                <a:cs typeface="Arial" charset="0"/>
              </a:rPr>
              <a:t>Explain that you will have to inform the </a:t>
            </a:r>
            <a:r>
              <a:rPr lang="en-US" sz="2000" b="1">
                <a:solidFill>
                  <a:srgbClr val="000000"/>
                </a:solidFill>
              </a:rPr>
              <a:t>Safeguarding Contact Person </a:t>
            </a:r>
            <a:r>
              <a:rPr lang="en-US" sz="2000">
                <a:solidFill>
                  <a:srgbClr val="000000"/>
                </a:solidFill>
                <a:latin typeface="Arial" charset="0"/>
                <a:cs typeface="Arial" charset="0"/>
              </a:rPr>
              <a:t>who will help support them and you to record what has happened and to get help.</a:t>
            </a:r>
          </a:p>
          <a:p>
            <a:pPr>
              <a:spcAft>
                <a:spcPts val="1200"/>
              </a:spcAft>
              <a:buFont typeface="Arial" charset="0"/>
              <a:buChar char="•"/>
            </a:pPr>
            <a:r>
              <a:rPr lang="en-US" sz="2000">
                <a:solidFill>
                  <a:srgbClr val="000000"/>
                </a:solidFill>
                <a:latin typeface="Arial" charset="0"/>
                <a:cs typeface="Arial" charset="0"/>
              </a:rPr>
              <a:t>Immediately invite the </a:t>
            </a:r>
            <a:r>
              <a:rPr lang="en-US" sz="2000" b="1">
                <a:solidFill>
                  <a:srgbClr val="000000"/>
                </a:solidFill>
              </a:rPr>
              <a:t>Safeguarding Contact Person </a:t>
            </a:r>
            <a:r>
              <a:rPr lang="en-US" sz="2000">
                <a:solidFill>
                  <a:srgbClr val="000000"/>
                </a:solidFill>
                <a:latin typeface="Arial" charset="0"/>
                <a:cs typeface="Arial" charset="0"/>
              </a:rPr>
              <a:t>to join the two of you, explain to them that an incident of abuse has been disclosed.</a:t>
            </a:r>
          </a:p>
          <a:p>
            <a:pPr>
              <a:spcAft>
                <a:spcPts val="1200"/>
              </a:spcAft>
              <a:buFont typeface="Arial" charset="0"/>
              <a:buChar char="•"/>
            </a:pPr>
            <a:r>
              <a:rPr lang="en-US" sz="2000">
                <a:solidFill>
                  <a:srgbClr val="000000"/>
                </a:solidFill>
                <a:latin typeface="Arial" charset="0"/>
                <a:cs typeface="Arial" charset="0"/>
              </a:rPr>
              <a:t>Remain with the child as you report to the </a:t>
            </a:r>
            <a:r>
              <a:rPr lang="en-US" sz="2000" b="1">
                <a:solidFill>
                  <a:srgbClr val="000000"/>
                </a:solidFill>
              </a:rPr>
              <a:t>Safeguarding Contact Person </a:t>
            </a:r>
            <a:r>
              <a:rPr lang="en-US" sz="2000">
                <a:solidFill>
                  <a:srgbClr val="000000"/>
                </a:solidFill>
                <a:latin typeface="Arial" charset="0"/>
                <a:cs typeface="Arial" charset="0"/>
              </a:rPr>
              <a:t>what has been said and they record the details.</a:t>
            </a:r>
          </a:p>
          <a:p>
            <a:pPr>
              <a:spcAft>
                <a:spcPts val="1200"/>
              </a:spcAft>
              <a:buFont typeface="Arial" charset="0"/>
              <a:buChar char="•"/>
            </a:pPr>
            <a:r>
              <a:rPr lang="en-US" sz="2000">
                <a:solidFill>
                  <a:srgbClr val="000000"/>
                </a:solidFill>
                <a:latin typeface="Arial" charset="0"/>
                <a:cs typeface="Arial" charset="0"/>
              </a:rPr>
              <a:t>If the claimant is not happy to involve the </a:t>
            </a:r>
            <a:r>
              <a:rPr lang="en-US" sz="2000" b="1">
                <a:solidFill>
                  <a:prstClr val="black"/>
                </a:solidFill>
              </a:rPr>
              <a:t>Safeguarding Contact Person </a:t>
            </a:r>
            <a:r>
              <a:rPr lang="en-US" sz="2000">
                <a:solidFill>
                  <a:srgbClr val="000000"/>
                </a:solidFill>
                <a:latin typeface="Arial" charset="0"/>
                <a:cs typeface="Arial" charset="0"/>
              </a:rPr>
              <a:t>during the disclosure, you will need to complete the form and the          </a:t>
            </a:r>
            <a:r>
              <a:rPr lang="en-US" sz="2000" b="1">
                <a:solidFill>
                  <a:prstClr val="black"/>
                </a:solidFill>
              </a:rPr>
              <a:t>Safeguarding Contact Person</a:t>
            </a:r>
            <a:r>
              <a:rPr lang="en-US" sz="2000">
                <a:solidFill>
                  <a:prstClr val="black"/>
                </a:solidFill>
              </a:rPr>
              <a:t> will assist you in reporting it to the                          DLP</a:t>
            </a:r>
            <a:r>
              <a:rPr lang="en-US" sz="2000" b="1">
                <a:solidFill>
                  <a:prstClr val="black"/>
                </a:solidFill>
              </a:rPr>
              <a:t>.</a:t>
            </a:r>
            <a:r>
              <a:rPr lang="en-US" sz="2000">
                <a:solidFill>
                  <a:srgbClr val="000000"/>
                </a:solidFill>
                <a:latin typeface="Arial" charset="0"/>
                <a:cs typeface="Arial" charset="0"/>
              </a:rPr>
              <a:t>  </a:t>
            </a:r>
          </a:p>
        </p:txBody>
      </p:sp>
    </p:spTree>
    <p:extLst>
      <p:ext uri="{BB962C8B-B14F-4D97-AF65-F5344CB8AC3E}">
        <p14:creationId xmlns:p14="http://schemas.microsoft.com/office/powerpoint/2010/main" val="264924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332656"/>
            <a:ext cx="3051669" cy="584775"/>
          </a:xfrm>
          <a:prstGeom prst="rect">
            <a:avLst/>
          </a:prstGeom>
          <a:noFill/>
        </p:spPr>
        <p:txBody>
          <a:bodyPr wrap="none" rtlCol="0">
            <a:spAutoFit/>
          </a:bodyPr>
          <a:lstStyle/>
          <a:p>
            <a:r>
              <a:rPr lang="en-US" sz="3200" b="1" dirty="0">
                <a:solidFill>
                  <a:srgbClr val="0B5323"/>
                </a:solidFill>
              </a:rPr>
              <a:t>Policy Statement</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3447098"/>
          </a:xfrm>
          <a:prstGeom prst="rect">
            <a:avLst/>
          </a:prstGeom>
        </p:spPr>
        <p:txBody>
          <a:bodyPr wrap="square">
            <a:spAutoFit/>
          </a:bodyPr>
          <a:lstStyle/>
          <a:p>
            <a:r>
              <a:rPr lang="en-GB" dirty="0">
                <a:latin typeface="KarminaSans"/>
              </a:rPr>
              <a:t>As a constituent member of the Catholic Church in Ireland, we recognise and </a:t>
            </a:r>
            <a:r>
              <a:rPr lang="en-GB" sz="2000" b="1" dirty="0">
                <a:solidFill>
                  <a:srgbClr val="FF0000"/>
                </a:solidFill>
                <a:latin typeface="KarminaSans"/>
              </a:rPr>
              <a:t>uphold the dignity and rights </a:t>
            </a:r>
            <a:r>
              <a:rPr lang="en-GB" dirty="0">
                <a:latin typeface="KarminaSans"/>
              </a:rPr>
              <a:t>of all children, are committed to ensuring their safety and well-being, and will work in partnership with parents/guardians to do this. We recognise each child as a gift from God, and we value and encourage the participation of children in all activities that enhance their spiritual, physical, emotional, intellectual and social development.</a:t>
            </a:r>
          </a:p>
          <a:p>
            <a:r>
              <a:rPr lang="en-GB" dirty="0">
                <a:latin typeface="KarminaSans"/>
              </a:rPr>
              <a:t> </a:t>
            </a:r>
            <a:endParaRPr lang="en-GB" dirty="0"/>
          </a:p>
          <a:p>
            <a:r>
              <a:rPr lang="en-GB" dirty="0">
                <a:latin typeface="KarminaSans"/>
              </a:rPr>
              <a:t>All Church personnel (including clergy, religious, staff and volunteers) have a responsibility to safeguard children through promoting their welfare, health and development in a safe and caring environment that supports their best interests and prevents abuse. </a:t>
            </a:r>
            <a:endParaRPr lang="en-GB" dirty="0"/>
          </a:p>
        </p:txBody>
      </p:sp>
    </p:spTree>
    <p:extLst>
      <p:ext uri="{BB962C8B-B14F-4D97-AF65-F5344CB8AC3E}">
        <p14:creationId xmlns:p14="http://schemas.microsoft.com/office/powerpoint/2010/main" val="961595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1"/>
          <p:cNvSpPr txBox="1">
            <a:spLocks noChangeArrowheads="1"/>
          </p:cNvSpPr>
          <p:nvPr/>
        </p:nvSpPr>
        <p:spPr bwMode="auto">
          <a:xfrm>
            <a:off x="0" y="15573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200" b="1">
                <a:solidFill>
                  <a:srgbClr val="0B5323"/>
                </a:solidFill>
                <a:latin typeface="Arial" charset="0"/>
                <a:cs typeface="Arial" charset="0"/>
              </a:rPr>
              <a:t>Responding to an Allegation: DON</a:t>
            </a:r>
            <a:r>
              <a:rPr lang="ja-JP" altLang="en-US" sz="3200" b="1">
                <a:solidFill>
                  <a:srgbClr val="0B5323"/>
                </a:solidFill>
                <a:latin typeface="Arial" charset="0"/>
                <a:cs typeface="Arial" charset="0"/>
              </a:rPr>
              <a:t>’</a:t>
            </a:r>
            <a:r>
              <a:rPr lang="en-US" altLang="ja-JP" sz="3200" b="1">
                <a:solidFill>
                  <a:srgbClr val="0B5323"/>
                </a:solidFill>
                <a:latin typeface="Arial" charset="0"/>
                <a:cs typeface="Arial" charset="0"/>
              </a:rPr>
              <a:t>Ts</a:t>
            </a:r>
            <a:endParaRPr lang="en-US" sz="3200" b="1">
              <a:solidFill>
                <a:srgbClr val="0B5323"/>
              </a:solidFill>
              <a:latin typeface="Arial" charset="0"/>
              <a:cs typeface="Arial" charset="0"/>
            </a:endParaRPr>
          </a:p>
        </p:txBody>
      </p:sp>
      <p:sp>
        <p:nvSpPr>
          <p:cNvPr id="93186" name="TextBox 2"/>
          <p:cNvSpPr txBox="1">
            <a:spLocks noChangeArrowheads="1"/>
          </p:cNvSpPr>
          <p:nvPr/>
        </p:nvSpPr>
        <p:spPr bwMode="auto">
          <a:xfrm>
            <a:off x="0" y="2349500"/>
            <a:ext cx="91440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Aft>
                <a:spcPts val="600"/>
              </a:spcAft>
              <a:buFont typeface="Arial" charset="0"/>
              <a:buChar char="•"/>
            </a:pPr>
            <a:r>
              <a:rPr lang="en-US" sz="2200">
                <a:solidFill>
                  <a:prstClr val="black"/>
                </a:solidFill>
                <a:latin typeface="Arial" charset="0"/>
                <a:cs typeface="Arial" charset="0"/>
              </a:rPr>
              <a:t>Make judgements about the alleged abuser.</a:t>
            </a:r>
          </a:p>
          <a:p>
            <a:pPr>
              <a:spcAft>
                <a:spcPts val="600"/>
              </a:spcAft>
              <a:buFont typeface="Arial" charset="0"/>
              <a:buChar char="•"/>
            </a:pPr>
            <a:r>
              <a:rPr lang="en-US" sz="2200">
                <a:solidFill>
                  <a:prstClr val="black"/>
                </a:solidFill>
                <a:latin typeface="Arial" charset="0"/>
                <a:cs typeface="Arial" charset="0"/>
              </a:rPr>
              <a:t>Promise to keep secrets.</a:t>
            </a:r>
          </a:p>
          <a:p>
            <a:pPr>
              <a:spcAft>
                <a:spcPts val="600"/>
              </a:spcAft>
              <a:buFont typeface="Arial" charset="0"/>
              <a:buChar char="•"/>
            </a:pPr>
            <a:r>
              <a:rPr lang="en-US" sz="2200">
                <a:solidFill>
                  <a:prstClr val="black"/>
                </a:solidFill>
                <a:latin typeface="Arial" charset="0"/>
                <a:cs typeface="Arial" charset="0"/>
              </a:rPr>
              <a:t>Tell them stories about other people.</a:t>
            </a:r>
          </a:p>
          <a:p>
            <a:pPr>
              <a:spcAft>
                <a:spcPts val="600"/>
              </a:spcAft>
              <a:buFont typeface="Arial" charset="0"/>
              <a:buChar char="•"/>
            </a:pPr>
            <a:r>
              <a:rPr lang="en-US" sz="2200">
                <a:solidFill>
                  <a:prstClr val="black"/>
                </a:solidFill>
                <a:latin typeface="Arial" charset="0"/>
                <a:cs typeface="Arial" charset="0"/>
              </a:rPr>
              <a:t>Tell them that everything will be fixed straight away.</a:t>
            </a:r>
          </a:p>
          <a:p>
            <a:pPr>
              <a:spcAft>
                <a:spcPts val="600"/>
              </a:spcAft>
              <a:buFont typeface="Arial" charset="0"/>
              <a:buChar char="•"/>
            </a:pPr>
            <a:r>
              <a:rPr lang="en-US" sz="2200">
                <a:solidFill>
                  <a:prstClr val="black"/>
                </a:solidFill>
                <a:latin typeface="Arial" charset="0"/>
                <a:cs typeface="Arial" charset="0"/>
              </a:rPr>
              <a:t>Don</a:t>
            </a:r>
            <a:r>
              <a:rPr lang="ja-JP" altLang="en-US" sz="2200">
                <a:solidFill>
                  <a:prstClr val="black"/>
                </a:solidFill>
                <a:latin typeface="Arial" charset="0"/>
                <a:cs typeface="Arial" charset="0"/>
              </a:rPr>
              <a:t>’</a:t>
            </a:r>
            <a:r>
              <a:rPr lang="en-US" altLang="ja-JP" sz="2200">
                <a:solidFill>
                  <a:prstClr val="black"/>
                </a:solidFill>
                <a:latin typeface="Arial" charset="0"/>
                <a:cs typeface="Arial" charset="0"/>
              </a:rPr>
              <a:t>t press for details, except to clarify.</a:t>
            </a:r>
          </a:p>
          <a:p>
            <a:pPr>
              <a:spcAft>
                <a:spcPts val="600"/>
              </a:spcAft>
              <a:buFont typeface="Arial" charset="0"/>
              <a:buChar char="•"/>
            </a:pPr>
            <a:r>
              <a:rPr lang="en-US" sz="2200">
                <a:solidFill>
                  <a:prstClr val="black"/>
                </a:solidFill>
                <a:latin typeface="Arial" charset="0"/>
                <a:cs typeface="Arial" charset="0"/>
              </a:rPr>
              <a:t>Don</a:t>
            </a:r>
            <a:r>
              <a:rPr lang="ja-JP" altLang="en-US" sz="2200">
                <a:solidFill>
                  <a:prstClr val="black"/>
                </a:solidFill>
                <a:latin typeface="Arial" charset="0"/>
                <a:cs typeface="Arial" charset="0"/>
              </a:rPr>
              <a:t>’</a:t>
            </a:r>
            <a:r>
              <a:rPr lang="en-US" altLang="ja-JP" sz="2200">
                <a:solidFill>
                  <a:prstClr val="black"/>
                </a:solidFill>
                <a:latin typeface="Arial" charset="0"/>
                <a:cs typeface="Arial" charset="0"/>
              </a:rPr>
              <a:t>t fill in words or finish sentences.</a:t>
            </a:r>
          </a:p>
          <a:p>
            <a:pPr>
              <a:spcAft>
                <a:spcPts val="600"/>
              </a:spcAft>
              <a:buFont typeface="Arial" charset="0"/>
              <a:buChar char="•"/>
            </a:pPr>
            <a:r>
              <a:rPr lang="en-US" sz="2200">
                <a:solidFill>
                  <a:prstClr val="black"/>
                </a:solidFill>
                <a:latin typeface="Arial" charset="0"/>
                <a:cs typeface="Arial" charset="0"/>
              </a:rPr>
              <a:t>Don</a:t>
            </a:r>
            <a:r>
              <a:rPr lang="ja-JP" altLang="en-US" sz="2200">
                <a:solidFill>
                  <a:prstClr val="black"/>
                </a:solidFill>
                <a:latin typeface="Arial" charset="0"/>
                <a:cs typeface="Arial" charset="0"/>
              </a:rPr>
              <a:t>’</a:t>
            </a:r>
            <a:r>
              <a:rPr lang="en-US" altLang="ja-JP" sz="2200">
                <a:solidFill>
                  <a:prstClr val="black"/>
                </a:solidFill>
                <a:latin typeface="Arial" charset="0"/>
                <a:cs typeface="Arial" charset="0"/>
              </a:rPr>
              <a:t>t convey your anger, shock or embarrassment, or give your opinion.</a:t>
            </a:r>
          </a:p>
          <a:p>
            <a:pPr>
              <a:spcAft>
                <a:spcPts val="600"/>
              </a:spcAft>
              <a:buFont typeface="Arial" charset="0"/>
              <a:buChar char="•"/>
            </a:pPr>
            <a:r>
              <a:rPr lang="en-US" sz="2200">
                <a:solidFill>
                  <a:prstClr val="black"/>
                </a:solidFill>
                <a:latin typeface="Arial" charset="0"/>
                <a:cs typeface="Arial" charset="0"/>
              </a:rPr>
              <a:t>Don’t delay in involving the </a:t>
            </a:r>
            <a:r>
              <a:rPr lang="en-US" sz="2200" b="1">
                <a:solidFill>
                  <a:prstClr val="black"/>
                </a:solidFill>
                <a:latin typeface="Arial" charset="0"/>
                <a:cs typeface="Arial" charset="0"/>
              </a:rPr>
              <a:t>Safeguarding Contact Person </a:t>
            </a:r>
          </a:p>
        </p:txBody>
      </p:sp>
    </p:spTree>
    <p:extLst>
      <p:ext uri="{BB962C8B-B14F-4D97-AF65-F5344CB8AC3E}">
        <p14:creationId xmlns:p14="http://schemas.microsoft.com/office/powerpoint/2010/main" val="1707300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229600" cy="5067851"/>
          </a:xfrm>
        </p:spPr>
        <p:txBody>
          <a:bodyPr/>
          <a:lstStyle/>
          <a:p>
            <a:r>
              <a:rPr lang="en-US" dirty="0" smtClean="0"/>
              <a:t>20 young adult leaders 18 – 25yrs</a:t>
            </a:r>
          </a:p>
          <a:p>
            <a:pPr lvl="1"/>
            <a:r>
              <a:rPr lang="en-US" dirty="0" smtClean="0"/>
              <a:t>Introductions</a:t>
            </a:r>
          </a:p>
          <a:p>
            <a:pPr marL="457200" lvl="1" indent="0">
              <a:buNone/>
            </a:pPr>
            <a:endParaRPr lang="en-US" dirty="0" smtClean="0"/>
          </a:p>
          <a:p>
            <a:pPr marL="914400" lvl="2" indent="0">
              <a:buNone/>
            </a:pPr>
            <a:r>
              <a:rPr lang="en-US" sz="3200" dirty="0" err="1" smtClean="0"/>
              <a:t>Treise</a:t>
            </a:r>
            <a:r>
              <a:rPr lang="en-US" sz="3200" dirty="0"/>
              <a:t>	</a:t>
            </a:r>
            <a:r>
              <a:rPr lang="en-US" sz="3200" dirty="0" smtClean="0"/>
              <a:t>	Joel 		 </a:t>
            </a:r>
            <a:r>
              <a:rPr lang="en-US" sz="3200" dirty="0" err="1" smtClean="0"/>
              <a:t>Caoimhe</a:t>
            </a:r>
            <a:endParaRPr lang="en-US" sz="3200" dirty="0" smtClean="0"/>
          </a:p>
          <a:p>
            <a:pPr lvl="2"/>
            <a:endParaRPr lang="en-US" dirty="0"/>
          </a:p>
          <a:p>
            <a:endParaRPr lang="en-US" dirty="0" smtClean="0"/>
          </a:p>
        </p:txBody>
      </p:sp>
    </p:spTree>
    <p:extLst>
      <p:ext uri="{BB962C8B-B14F-4D97-AF65-F5344CB8AC3E}">
        <p14:creationId xmlns:p14="http://schemas.microsoft.com/office/powerpoint/2010/main" val="479103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Feedback on the </a:t>
            </a:r>
            <a:r>
              <a:rPr lang="en-US" dirty="0"/>
              <a:t>T</a:t>
            </a:r>
            <a:r>
              <a:rPr lang="en-US" dirty="0" smtClean="0"/>
              <a:t>raining Session</a:t>
            </a:r>
          </a:p>
          <a:p>
            <a:pPr lvl="1"/>
            <a:r>
              <a:rPr lang="en-US" dirty="0" smtClean="0"/>
              <a:t>POSITIVES</a:t>
            </a:r>
          </a:p>
          <a:p>
            <a:pPr lvl="2"/>
            <a:r>
              <a:rPr lang="en-US" dirty="0" smtClean="0"/>
              <a:t>Very informative - new information</a:t>
            </a:r>
          </a:p>
          <a:p>
            <a:pPr lvl="2"/>
            <a:r>
              <a:rPr lang="en-US" dirty="0" smtClean="0"/>
              <a:t>Doing training with people we knew &amp; same age/level</a:t>
            </a:r>
          </a:p>
          <a:p>
            <a:pPr lvl="2"/>
            <a:r>
              <a:rPr lang="en-US" dirty="0" smtClean="0"/>
              <a:t>Doing the training on a residential weekend so stayed together afterwards to check back in again</a:t>
            </a:r>
          </a:p>
          <a:p>
            <a:pPr lvl="1"/>
            <a:r>
              <a:rPr lang="en-US" dirty="0" smtClean="0"/>
              <a:t>CHALLENGES</a:t>
            </a:r>
          </a:p>
          <a:p>
            <a:pPr lvl="2"/>
            <a:r>
              <a:rPr lang="en-US" dirty="0" smtClean="0"/>
              <a:t>Some information/activities not relevant or too much detail</a:t>
            </a:r>
          </a:p>
          <a:p>
            <a:pPr lvl="2"/>
            <a:r>
              <a:rPr lang="en-US" dirty="0" smtClean="0"/>
              <a:t>Not enough opportunities during the session to talk with each other about what we were hearing</a:t>
            </a:r>
          </a:p>
          <a:p>
            <a:pPr lvl="2"/>
            <a:r>
              <a:rPr lang="en-US" dirty="0" smtClean="0"/>
              <a:t>Session too long</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a:p>
          <a:p>
            <a:endParaRPr lang="en-US" dirty="0" smtClean="0"/>
          </a:p>
        </p:txBody>
      </p:sp>
    </p:spTree>
    <p:extLst>
      <p:ext uri="{BB962C8B-B14F-4D97-AF65-F5344CB8AC3E}">
        <p14:creationId xmlns:p14="http://schemas.microsoft.com/office/powerpoint/2010/main" val="1139195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Young Leaders</a:t>
            </a:r>
            <a:endParaRPr lang="en-US" dirty="0"/>
          </a:p>
        </p:txBody>
      </p:sp>
      <p:sp>
        <p:nvSpPr>
          <p:cNvPr id="3" name="Content Placeholder 2"/>
          <p:cNvSpPr>
            <a:spLocks noGrp="1"/>
          </p:cNvSpPr>
          <p:nvPr>
            <p:ph idx="1"/>
          </p:nvPr>
        </p:nvSpPr>
        <p:spPr>
          <a:xfrm>
            <a:off x="457200" y="1600200"/>
            <a:ext cx="8686800" cy="5257800"/>
          </a:xfrm>
        </p:spPr>
        <p:txBody>
          <a:bodyPr/>
          <a:lstStyle/>
          <a:p>
            <a:r>
              <a:rPr lang="en-US" dirty="0" smtClean="0"/>
              <a:t>Why was the training important?</a:t>
            </a:r>
          </a:p>
          <a:p>
            <a:pPr lvl="2"/>
            <a:r>
              <a:rPr lang="en-US" dirty="0" smtClean="0"/>
              <a:t>Keeping children safe – most important </a:t>
            </a:r>
          </a:p>
          <a:p>
            <a:pPr lvl="2"/>
            <a:r>
              <a:rPr lang="en-US" dirty="0" smtClean="0"/>
              <a:t>Helps with step from young person to leader</a:t>
            </a:r>
          </a:p>
          <a:p>
            <a:pPr lvl="2"/>
            <a:r>
              <a:rPr lang="en-US" dirty="0" smtClean="0"/>
              <a:t>Realise we now have responsibility for safeguarding</a:t>
            </a:r>
          </a:p>
          <a:p>
            <a:pPr lvl="2"/>
            <a:r>
              <a:rPr lang="en-US" dirty="0" smtClean="0"/>
              <a:t>Clarified how to keep children safe</a:t>
            </a:r>
          </a:p>
          <a:p>
            <a:pPr lvl="2"/>
            <a:r>
              <a:rPr lang="en-US" dirty="0" smtClean="0"/>
              <a:t>Gave us practical help</a:t>
            </a:r>
          </a:p>
          <a:p>
            <a:pPr lvl="3"/>
            <a:r>
              <a:rPr lang="en-US" dirty="0" smtClean="0"/>
              <a:t>the DLPs phone number</a:t>
            </a:r>
          </a:p>
          <a:p>
            <a:pPr lvl="3"/>
            <a:r>
              <a:rPr lang="en-US" dirty="0"/>
              <a:t>h</a:t>
            </a:r>
            <a:r>
              <a:rPr lang="en-US" dirty="0" smtClean="0"/>
              <a:t>ow to support someone who is disclosing</a:t>
            </a:r>
          </a:p>
          <a:p>
            <a:pPr lvl="3"/>
            <a:r>
              <a:rPr lang="en-US" dirty="0"/>
              <a:t>h</a:t>
            </a:r>
            <a:r>
              <a:rPr lang="en-US" dirty="0" smtClean="0"/>
              <a:t>ow to complete the form</a:t>
            </a:r>
          </a:p>
          <a:p>
            <a:pPr lvl="3"/>
            <a:r>
              <a:rPr lang="en-US" dirty="0"/>
              <a:t>h</a:t>
            </a:r>
            <a:r>
              <a:rPr lang="en-US" dirty="0" smtClean="0"/>
              <a:t>ow to get them help</a:t>
            </a:r>
          </a:p>
          <a:p>
            <a:pPr lvl="2"/>
            <a:r>
              <a:rPr lang="en-US" dirty="0" smtClean="0"/>
              <a:t>Gave us confidence to speak about how safeguarding works in our diocese and across Ireland</a:t>
            </a:r>
          </a:p>
          <a:p>
            <a:pPr lvl="2"/>
            <a:endParaRPr lang="en-US" dirty="0" smtClean="0"/>
          </a:p>
          <a:p>
            <a:pPr lvl="2"/>
            <a:endParaRPr lang="en-US" dirty="0" smtClean="0"/>
          </a:p>
          <a:p>
            <a:pPr lvl="2"/>
            <a:endParaRPr lang="en-US" dirty="0"/>
          </a:p>
          <a:p>
            <a:endParaRPr lang="en-US" dirty="0" smtClean="0"/>
          </a:p>
        </p:txBody>
      </p:sp>
    </p:spTree>
    <p:extLst>
      <p:ext uri="{BB962C8B-B14F-4D97-AF65-F5344CB8AC3E}">
        <p14:creationId xmlns:p14="http://schemas.microsoft.com/office/powerpoint/2010/main" val="3774054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a:t>
            </a:r>
            <a:r>
              <a:rPr lang="en-US" dirty="0"/>
              <a:t>Y</a:t>
            </a:r>
            <a:r>
              <a:rPr lang="en-US" dirty="0" smtClean="0"/>
              <a:t>oung Leaders</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t>Session Takeaways</a:t>
            </a:r>
          </a:p>
          <a:p>
            <a:pPr lvl="1"/>
            <a:r>
              <a:rPr lang="en-US" dirty="0" smtClean="0"/>
              <a:t>Everyone is responsible for safeguarding children</a:t>
            </a:r>
          </a:p>
          <a:p>
            <a:pPr lvl="1"/>
            <a:r>
              <a:rPr lang="en-US" dirty="0" smtClean="0"/>
              <a:t>We are part of a much bigger network of experts</a:t>
            </a:r>
          </a:p>
          <a:p>
            <a:pPr lvl="1"/>
            <a:r>
              <a:rPr lang="en-US" dirty="0" smtClean="0"/>
              <a:t>Safeguarding isn’t a negative it helps keep us and the children we work with safe</a:t>
            </a:r>
          </a:p>
          <a:p>
            <a:pPr lvl="1"/>
            <a:r>
              <a:rPr lang="en-US" dirty="0" smtClean="0"/>
              <a:t>The senior leader responsible for SG can help me if  someone discloses abuse to me </a:t>
            </a:r>
          </a:p>
          <a:p>
            <a:pPr lvl="1"/>
            <a:r>
              <a:rPr lang="en-US" dirty="0" smtClean="0"/>
              <a:t>The guidance on handling a disclosure is clear</a:t>
            </a:r>
          </a:p>
          <a:p>
            <a:pPr lvl="1"/>
            <a:r>
              <a:rPr lang="en-US" dirty="0" smtClean="0"/>
              <a:t>I know who to ring if someone discloses to me – DLP</a:t>
            </a:r>
          </a:p>
          <a:p>
            <a:pPr lvl="1"/>
            <a:r>
              <a:rPr lang="en-US" dirty="0" smtClean="0"/>
              <a:t>I have the DLPs phone number with me when leading  </a:t>
            </a:r>
            <a:endParaRPr lang="en-US" dirty="0"/>
          </a:p>
        </p:txBody>
      </p:sp>
    </p:spTree>
    <p:extLst>
      <p:ext uri="{BB962C8B-B14F-4D97-AF65-F5344CB8AC3E}">
        <p14:creationId xmlns:p14="http://schemas.microsoft.com/office/powerpoint/2010/main" val="854939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776864" cy="584775"/>
          </a:xfrm>
          <a:prstGeom prst="rect">
            <a:avLst/>
          </a:prstGeom>
          <a:noFill/>
        </p:spPr>
        <p:txBody>
          <a:bodyPr wrap="square" rtlCol="0">
            <a:spAutoFit/>
          </a:bodyPr>
          <a:lstStyle/>
          <a:p>
            <a:pPr algn="ctr"/>
            <a:r>
              <a:rPr lang="en-US" sz="3200" b="1" dirty="0">
                <a:solidFill>
                  <a:srgbClr val="0B5323"/>
                </a:solidFill>
              </a:rPr>
              <a:t>Serious Incident Review</a:t>
            </a:r>
          </a:p>
        </p:txBody>
      </p:sp>
    </p:spTree>
    <p:extLst>
      <p:ext uri="{BB962C8B-B14F-4D97-AF65-F5344CB8AC3E}">
        <p14:creationId xmlns:p14="http://schemas.microsoft.com/office/powerpoint/2010/main" val="4034380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2308324"/>
          </a:xfrm>
          <a:prstGeom prst="rect">
            <a:avLst/>
          </a:prstGeom>
        </p:spPr>
        <p:txBody>
          <a:bodyPr wrap="square">
            <a:spAutoFit/>
          </a:bodyPr>
          <a:lstStyle/>
          <a:p>
            <a:pPr marL="342900" indent="-342900">
              <a:buFont typeface="Arial" panose="020B0604020202020204" pitchFamily="34" charset="0"/>
              <a:buChar char="•"/>
            </a:pPr>
            <a:r>
              <a:rPr lang="en-US" sz="2400" dirty="0"/>
              <a:t>When something happens that you didn’t anticipate it is important you learn from it and review your processes, procedures and practice for future learning</a:t>
            </a:r>
          </a:p>
          <a:p>
            <a:pPr marL="342900" indent="-342900">
              <a:buFont typeface="Arial" panose="020B0604020202020204" pitchFamily="34" charset="0"/>
              <a:buChar char="•"/>
            </a:pPr>
            <a:r>
              <a:rPr lang="en-US" sz="2400" dirty="0"/>
              <a:t>An approach to the following is outlined in the guidance on your table.</a:t>
            </a:r>
          </a:p>
          <a:p>
            <a:r>
              <a:rPr lang="en-US" sz="2400" dirty="0"/>
              <a:t>	</a:t>
            </a:r>
          </a:p>
        </p:txBody>
      </p:sp>
    </p:spTree>
    <p:extLst>
      <p:ext uri="{BB962C8B-B14F-4D97-AF65-F5344CB8AC3E}">
        <p14:creationId xmlns:p14="http://schemas.microsoft.com/office/powerpoint/2010/main" val="3294221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1938992"/>
          </a:xfrm>
          <a:prstGeom prst="rect">
            <a:avLst/>
          </a:prstGeom>
        </p:spPr>
        <p:txBody>
          <a:bodyPr wrap="square">
            <a:spAutoFit/>
          </a:bodyPr>
          <a:lstStyle/>
          <a:p>
            <a:pPr marL="457200" indent="-457200">
              <a:buAutoNum type="arabicPeriod"/>
            </a:pPr>
            <a:r>
              <a:rPr lang="en-US" sz="2400" dirty="0"/>
              <a:t>Set Terms of Reference</a:t>
            </a:r>
          </a:p>
          <a:p>
            <a:pPr marL="457200" indent="-457200">
              <a:buAutoNum type="arabicPeriod"/>
            </a:pPr>
            <a:r>
              <a:rPr lang="en-US" sz="2400" dirty="0"/>
              <a:t>Appoint a Review Team</a:t>
            </a:r>
          </a:p>
          <a:p>
            <a:pPr marL="457200" indent="-457200">
              <a:buAutoNum type="arabicPeriod"/>
            </a:pPr>
            <a:r>
              <a:rPr lang="en-US" sz="2400" dirty="0"/>
              <a:t>Carry out the Review</a:t>
            </a:r>
          </a:p>
          <a:p>
            <a:pPr marL="457200" indent="-457200">
              <a:buAutoNum type="arabicPeriod"/>
            </a:pPr>
            <a:r>
              <a:rPr lang="en-US" sz="2400" dirty="0"/>
              <a:t>Produce a report</a:t>
            </a:r>
          </a:p>
          <a:p>
            <a:pPr marL="457200" indent="-457200">
              <a:buAutoNum type="arabicPeriod"/>
            </a:pPr>
            <a:r>
              <a:rPr lang="en-US" sz="2400" dirty="0"/>
              <a:t>Implement Actions	</a:t>
            </a:r>
          </a:p>
        </p:txBody>
      </p:sp>
    </p:spTree>
    <p:extLst>
      <p:ext uri="{BB962C8B-B14F-4D97-AF65-F5344CB8AC3E}">
        <p14:creationId xmlns:p14="http://schemas.microsoft.com/office/powerpoint/2010/main" val="19751945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646331"/>
          </a:xfrm>
          <a:prstGeom prst="rect">
            <a:avLst/>
          </a:prstGeom>
        </p:spPr>
        <p:txBody>
          <a:bodyPr wrap="square">
            <a:spAutoFit/>
          </a:bodyPr>
          <a:lstStyle/>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78AD34B4-16B3-C64E-B3C8-033CDE70E60D}"/>
              </a:ext>
            </a:extLst>
          </p:cNvPr>
          <p:cNvSpPr/>
          <p:nvPr/>
        </p:nvSpPr>
        <p:spPr>
          <a:xfrm>
            <a:off x="539552" y="1340768"/>
            <a:ext cx="8136904" cy="873509"/>
          </a:xfrm>
          <a:prstGeom prst="rect">
            <a:avLst/>
          </a:prstGeom>
        </p:spPr>
        <p:txBody>
          <a:bodyPr wrap="square">
            <a:spAutoFit/>
          </a:bodyPr>
          <a:lstStyle/>
          <a:p>
            <a:pPr algn="just">
              <a:lnSpc>
                <a:spcPct val="150000"/>
              </a:lnSpc>
            </a:pPr>
            <a:endParaRPr lang="en-GB" dirty="0">
              <a:latin typeface="Times New Roman" panose="02020603050405020304" pitchFamily="18" charset="0"/>
              <a:ea typeface="Calibri" panose="020F0502020204030204" pitchFamily="34" charset="0"/>
            </a:endParaRPr>
          </a:p>
          <a:p>
            <a:pPr algn="just">
              <a:lnSpc>
                <a:spcPct val="150000"/>
              </a:lnSpc>
            </a:pPr>
            <a:endParaRPr lang="en-GB"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xmlns="" id="{EFD1A0CC-6F07-4F46-8CCC-97315032830B}"/>
              </a:ext>
            </a:extLst>
          </p:cNvPr>
          <p:cNvSpPr/>
          <p:nvPr/>
        </p:nvSpPr>
        <p:spPr>
          <a:xfrm>
            <a:off x="1051926" y="1728173"/>
            <a:ext cx="7624530" cy="1938992"/>
          </a:xfrm>
          <a:prstGeom prst="rect">
            <a:avLst/>
          </a:prstGeom>
        </p:spPr>
        <p:txBody>
          <a:bodyPr wrap="square">
            <a:spAutoFit/>
          </a:bodyPr>
          <a:lstStyle/>
          <a:p>
            <a:pPr marL="342900" indent="-342900">
              <a:buFont typeface="Arial" panose="020B0604020202020204" pitchFamily="34" charset="0"/>
              <a:buChar char="•"/>
            </a:pPr>
            <a:r>
              <a:rPr lang="en-US" sz="2400" dirty="0"/>
              <a:t>Not every incident requires as formal a response as this</a:t>
            </a:r>
          </a:p>
          <a:p>
            <a:pPr marL="342900" indent="-342900">
              <a:buFont typeface="Arial" panose="020B0604020202020204" pitchFamily="34" charset="0"/>
              <a:buChar char="•"/>
            </a:pPr>
            <a:r>
              <a:rPr lang="en-US" sz="2400" dirty="0"/>
              <a:t>You should be offered help and support to carry out this review</a:t>
            </a:r>
          </a:p>
          <a:p>
            <a:pPr marL="342900" indent="-342900">
              <a:buFont typeface="Arial" panose="020B0604020202020204" pitchFamily="34" charset="0"/>
              <a:buChar char="•"/>
            </a:pPr>
            <a:r>
              <a:rPr lang="en-US" sz="2400" dirty="0"/>
              <a:t>The important principle is that when an incident occurs, you need to review and then action any outcome.</a:t>
            </a:r>
          </a:p>
        </p:txBody>
      </p:sp>
    </p:spTree>
    <p:extLst>
      <p:ext uri="{BB962C8B-B14F-4D97-AF65-F5344CB8AC3E}">
        <p14:creationId xmlns:p14="http://schemas.microsoft.com/office/powerpoint/2010/main" val="42980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492896"/>
            <a:ext cx="7776864" cy="584775"/>
          </a:xfrm>
          <a:prstGeom prst="rect">
            <a:avLst/>
          </a:prstGeom>
          <a:noFill/>
        </p:spPr>
        <p:txBody>
          <a:bodyPr wrap="square" rtlCol="0">
            <a:spAutoFit/>
          </a:bodyPr>
          <a:lstStyle/>
          <a:p>
            <a:pPr algn="ctr"/>
            <a:r>
              <a:rPr lang="en-US" sz="3200" b="1" dirty="0">
                <a:solidFill>
                  <a:srgbClr val="0B5323"/>
                </a:solidFill>
              </a:rPr>
              <a:t>Evaluation and Close</a:t>
            </a:r>
          </a:p>
        </p:txBody>
      </p:sp>
    </p:spTree>
    <p:extLst>
      <p:ext uri="{BB962C8B-B14F-4D97-AF65-F5344CB8AC3E}">
        <p14:creationId xmlns:p14="http://schemas.microsoft.com/office/powerpoint/2010/main" val="36097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584775"/>
          </a:xfrm>
          <a:prstGeom prst="rect">
            <a:avLst/>
          </a:prstGeom>
          <a:noFill/>
        </p:spPr>
        <p:txBody>
          <a:bodyPr wrap="square" rtlCol="0">
            <a:spAutoFit/>
          </a:bodyPr>
          <a:lstStyle/>
          <a:p>
            <a:r>
              <a:rPr lang="en-US" sz="3200" b="1" dirty="0">
                <a:solidFill>
                  <a:srgbClr val="0B5323"/>
                </a:solidFill>
              </a:rPr>
              <a:t>How many rights do children have?</a:t>
            </a:r>
          </a:p>
        </p:txBody>
      </p:sp>
    </p:spTree>
    <p:extLst>
      <p:ext uri="{BB962C8B-B14F-4D97-AF65-F5344CB8AC3E}">
        <p14:creationId xmlns:p14="http://schemas.microsoft.com/office/powerpoint/2010/main" val="153064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332656"/>
            <a:ext cx="1387111" cy="584775"/>
          </a:xfrm>
          <a:prstGeom prst="rect">
            <a:avLst/>
          </a:prstGeom>
          <a:noFill/>
        </p:spPr>
        <p:txBody>
          <a:bodyPr wrap="none" rtlCol="0">
            <a:spAutoFit/>
          </a:bodyPr>
          <a:lstStyle/>
          <a:p>
            <a:r>
              <a:rPr lang="en-US" sz="3200" b="1" dirty="0">
                <a:solidFill>
                  <a:srgbClr val="0B5323"/>
                </a:solidFill>
              </a:rPr>
              <a:t>UNCRC</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2492990"/>
          </a:xfrm>
          <a:prstGeom prst="rect">
            <a:avLst/>
          </a:prstGeom>
        </p:spPr>
        <p:txBody>
          <a:bodyPr wrap="square">
            <a:spAutoFit/>
          </a:bodyPr>
          <a:lstStyle/>
          <a:p>
            <a:r>
              <a:rPr lang="en-GB" sz="2400" dirty="0">
                <a:latin typeface="KarminaSans"/>
              </a:rPr>
              <a:t>The UNCRC has been signed and ratified by</a:t>
            </a:r>
          </a:p>
          <a:p>
            <a:endParaRPr lang="en-GB" sz="2400" dirty="0">
              <a:latin typeface="KarminaSans"/>
            </a:endParaRPr>
          </a:p>
          <a:p>
            <a:pPr marL="285750" indent="-285750">
              <a:buFont typeface="Arial" panose="020B0604020202020204" pitchFamily="34" charset="0"/>
              <a:buChar char="•"/>
            </a:pPr>
            <a:r>
              <a:rPr lang="en-GB" sz="2400" dirty="0">
                <a:latin typeface="KarminaSans"/>
              </a:rPr>
              <a:t>Ireland- 1992</a:t>
            </a:r>
          </a:p>
          <a:p>
            <a:pPr marL="285750" indent="-285750">
              <a:buFont typeface="Arial" panose="020B0604020202020204" pitchFamily="34" charset="0"/>
              <a:buChar char="•"/>
            </a:pPr>
            <a:r>
              <a:rPr lang="en-GB" sz="2400" dirty="0">
                <a:latin typeface="KarminaSans"/>
              </a:rPr>
              <a:t>UK (Northern Ireland)- 1991</a:t>
            </a:r>
          </a:p>
          <a:p>
            <a:pPr marL="285750" indent="-285750">
              <a:buFont typeface="Arial" panose="020B0604020202020204" pitchFamily="34" charset="0"/>
              <a:buChar char="•"/>
            </a:pPr>
            <a:r>
              <a:rPr lang="en-GB" sz="2400" dirty="0">
                <a:latin typeface="KarminaSans"/>
              </a:rPr>
              <a:t>Holy See - 1990</a:t>
            </a:r>
          </a:p>
          <a:p>
            <a:pPr marL="285750" indent="-285750">
              <a:buFont typeface="Arial" panose="020B0604020202020204" pitchFamily="34" charset="0"/>
              <a:buChar char="•"/>
            </a:pPr>
            <a:endParaRPr lang="en-GB" dirty="0">
              <a:latin typeface="KarminaSans"/>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100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332656"/>
            <a:ext cx="1387111" cy="584775"/>
          </a:xfrm>
          <a:prstGeom prst="rect">
            <a:avLst/>
          </a:prstGeom>
          <a:noFill/>
        </p:spPr>
        <p:txBody>
          <a:bodyPr wrap="none" rtlCol="0">
            <a:spAutoFit/>
          </a:bodyPr>
          <a:lstStyle/>
          <a:p>
            <a:r>
              <a:rPr lang="en-US" sz="3200" b="1" dirty="0">
                <a:solidFill>
                  <a:srgbClr val="0B5323"/>
                </a:solidFill>
              </a:rPr>
              <a:t>UNCRC</a:t>
            </a:r>
          </a:p>
        </p:txBody>
      </p:sp>
      <p:sp>
        <p:nvSpPr>
          <p:cNvPr id="2" name="Rectangle 1">
            <a:extLst>
              <a:ext uri="{FF2B5EF4-FFF2-40B4-BE49-F238E27FC236}">
                <a16:creationId xmlns:a16="http://schemas.microsoft.com/office/drawing/2014/main" xmlns="" id="{8A6F42FF-E273-B44C-8EE2-1C27B8DB4033}"/>
              </a:ext>
            </a:extLst>
          </p:cNvPr>
          <p:cNvSpPr/>
          <p:nvPr/>
        </p:nvSpPr>
        <p:spPr>
          <a:xfrm>
            <a:off x="827584" y="1700808"/>
            <a:ext cx="7488832" cy="2215991"/>
          </a:xfrm>
          <a:prstGeom prst="rect">
            <a:avLst/>
          </a:prstGeom>
        </p:spPr>
        <p:txBody>
          <a:bodyPr wrap="square">
            <a:spAutoFit/>
          </a:bodyPr>
          <a:lstStyle/>
          <a:p>
            <a:r>
              <a:rPr lang="en-GB" sz="2400" dirty="0">
                <a:latin typeface="KarminaSans"/>
              </a:rPr>
              <a:t>Principles of Human Rights</a:t>
            </a:r>
          </a:p>
          <a:p>
            <a:endParaRPr lang="en-GB" sz="2400" dirty="0">
              <a:latin typeface="KarminaSans"/>
            </a:endParaRPr>
          </a:p>
          <a:p>
            <a:pPr marL="285750" indent="-285750">
              <a:buFont typeface="Arial" panose="020B0604020202020204" pitchFamily="34" charset="0"/>
              <a:buChar char="•"/>
            </a:pPr>
            <a:r>
              <a:rPr lang="en-GB" sz="2400" dirty="0">
                <a:latin typeface="KarminaSans"/>
              </a:rPr>
              <a:t>Equal</a:t>
            </a:r>
          </a:p>
          <a:p>
            <a:pPr marL="285750" indent="-285750">
              <a:buFont typeface="Arial" panose="020B0604020202020204" pitchFamily="34" charset="0"/>
              <a:buChar char="•"/>
            </a:pPr>
            <a:r>
              <a:rPr lang="en-GB" sz="2400" dirty="0">
                <a:latin typeface="KarminaSans"/>
              </a:rPr>
              <a:t>Inalienable</a:t>
            </a:r>
          </a:p>
          <a:p>
            <a:pPr marL="285750" indent="-285750">
              <a:buFont typeface="Arial" panose="020B0604020202020204" pitchFamily="34" charset="0"/>
              <a:buChar char="•"/>
            </a:pPr>
            <a:r>
              <a:rPr lang="en-GB" sz="2400" dirty="0">
                <a:latin typeface="KarminaSans"/>
              </a:rPr>
              <a:t>Indivisible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513305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TotalTime>
  <Words>2461</Words>
  <Application>Microsoft Office PowerPoint</Application>
  <PresentationFormat>On-screen Show (4:3)</PresentationFormat>
  <Paragraphs>423</Paragraphs>
  <Slides>69</Slides>
  <Notes>42</Notes>
  <HiddenSlides>0</HiddenSlides>
  <MMClips>0</MMClips>
  <ScaleCrop>false</ScaleCrop>
  <HeadingPairs>
    <vt:vector size="4" baseType="variant">
      <vt:variant>
        <vt:lpstr>Theme</vt:lpstr>
      </vt:variant>
      <vt:variant>
        <vt:i4>3</vt:i4>
      </vt:variant>
      <vt:variant>
        <vt:lpstr>Slide Titles</vt:lpstr>
      </vt:variant>
      <vt:variant>
        <vt:i4>69</vt:i4>
      </vt:variant>
    </vt:vector>
  </HeadingPairs>
  <TitlesOfParts>
    <vt:vector size="72" baseType="lpstr">
      <vt:lpstr>Office Theme</vt:lpstr>
      <vt:lpstr>Solstice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Safeguarding leaflet for children and parents </vt:lpstr>
      <vt:lpstr>How it came about</vt:lpstr>
      <vt:lpstr>Preparation</vt:lpstr>
      <vt:lpstr>The Result </vt:lpstr>
      <vt:lpstr>Difference it has made &amp;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Ministry?</vt:lpstr>
      <vt:lpstr>Pastoral Ministry</vt:lpstr>
      <vt:lpstr>Ministry</vt:lpstr>
      <vt:lpstr>Use of Power</vt:lpstr>
      <vt:lpstr>Boundaries</vt:lpstr>
      <vt:lpstr>Boundaries</vt:lpstr>
      <vt:lpstr>Boundaries</vt:lpstr>
      <vt:lpstr>Limits to confidentiality</vt:lpstr>
      <vt:lpstr>PowerPoint Presentation</vt:lpstr>
      <vt:lpstr>PowerPoint Presentation</vt:lpstr>
      <vt:lpstr>PowerPoint Presentation</vt:lpstr>
      <vt:lpstr>Boundaries</vt:lpstr>
      <vt:lpstr>Boundaries</vt:lpstr>
      <vt:lpstr>PowerPoint Presentation</vt:lpstr>
      <vt:lpstr>PowerPoint Presentation</vt:lpstr>
      <vt:lpstr>Safeguarding in Youth Ministry</vt:lpstr>
      <vt:lpstr>Benefits of the National Standards</vt:lpstr>
      <vt:lpstr>Training for Young Leaders</vt:lpstr>
      <vt:lpstr>Training for Young Leaders</vt:lpstr>
      <vt:lpstr>Training for Young Leaders</vt:lpstr>
      <vt:lpstr>Training for Young Leaders</vt:lpstr>
      <vt:lpstr>Training for Young Leaders</vt:lpstr>
      <vt:lpstr>PowerPoint Presentation</vt:lpstr>
      <vt:lpstr>PowerPoint Presentation</vt:lpstr>
      <vt:lpstr>PowerPoint Presentation</vt:lpstr>
      <vt:lpstr>PowerPoint Presentation</vt:lpstr>
      <vt:lpstr>PowerPoint Presentation</vt:lpstr>
      <vt:lpstr>Training for Young Leaders</vt:lpstr>
      <vt:lpstr>Training for Young Leaders</vt:lpstr>
      <vt:lpstr>Training for Young Leaders</vt:lpstr>
      <vt:lpstr>Training for Young Leaders</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239</cp:revision>
  <dcterms:created xsi:type="dcterms:W3CDTF">2011-12-09T20:21:14Z</dcterms:created>
  <dcterms:modified xsi:type="dcterms:W3CDTF">2018-09-25T21:15:29Z</dcterms:modified>
</cp:coreProperties>
</file>