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1" r:id="rId1"/>
  </p:sldMasterIdLst>
  <p:notesMasterIdLst>
    <p:notesMasterId r:id="rId64"/>
  </p:notesMasterIdLst>
  <p:sldIdLst>
    <p:sldId id="256" r:id="rId2"/>
    <p:sldId id="295" r:id="rId3"/>
    <p:sldId id="258" r:id="rId4"/>
    <p:sldId id="278" r:id="rId5"/>
    <p:sldId id="389" r:id="rId6"/>
    <p:sldId id="390" r:id="rId7"/>
    <p:sldId id="391" r:id="rId8"/>
    <p:sldId id="392" r:id="rId9"/>
    <p:sldId id="393" r:id="rId10"/>
    <p:sldId id="290" r:id="rId11"/>
    <p:sldId id="259" r:id="rId12"/>
    <p:sldId id="261" r:id="rId13"/>
    <p:sldId id="277" r:id="rId14"/>
    <p:sldId id="264" r:id="rId15"/>
    <p:sldId id="263" r:id="rId16"/>
    <p:sldId id="291" r:id="rId17"/>
    <p:sldId id="279" r:id="rId18"/>
    <p:sldId id="369" r:id="rId19"/>
    <p:sldId id="281" r:id="rId20"/>
    <p:sldId id="266" r:id="rId21"/>
    <p:sldId id="265" r:id="rId22"/>
    <p:sldId id="267" r:id="rId23"/>
    <p:sldId id="268" r:id="rId24"/>
    <p:sldId id="370" r:id="rId25"/>
    <p:sldId id="394" r:id="rId26"/>
    <p:sldId id="371" r:id="rId27"/>
    <p:sldId id="395" r:id="rId28"/>
    <p:sldId id="376" r:id="rId29"/>
    <p:sldId id="377" r:id="rId30"/>
    <p:sldId id="372" r:id="rId31"/>
    <p:sldId id="373" r:id="rId32"/>
    <p:sldId id="374" r:id="rId33"/>
    <p:sldId id="273" r:id="rId34"/>
    <p:sldId id="275" r:id="rId35"/>
    <p:sldId id="282" r:id="rId36"/>
    <p:sldId id="276" r:id="rId37"/>
    <p:sldId id="375" r:id="rId38"/>
    <p:sldId id="292" r:id="rId39"/>
    <p:sldId id="284" r:id="rId40"/>
    <p:sldId id="379" r:id="rId41"/>
    <p:sldId id="396" r:id="rId42"/>
    <p:sldId id="286" r:id="rId43"/>
    <p:sldId id="378" r:id="rId44"/>
    <p:sldId id="303" r:id="rId45"/>
    <p:sldId id="304" r:id="rId46"/>
    <p:sldId id="310" r:id="rId47"/>
    <p:sldId id="311" r:id="rId48"/>
    <p:sldId id="353" r:id="rId49"/>
    <p:sldId id="354" r:id="rId50"/>
    <p:sldId id="380" r:id="rId51"/>
    <p:sldId id="293" r:id="rId52"/>
    <p:sldId id="397" r:id="rId53"/>
    <p:sldId id="381" r:id="rId54"/>
    <p:sldId id="384" r:id="rId55"/>
    <p:sldId id="385" r:id="rId56"/>
    <p:sldId id="294" r:id="rId57"/>
    <p:sldId id="283" r:id="rId58"/>
    <p:sldId id="386" r:id="rId59"/>
    <p:sldId id="388" r:id="rId60"/>
    <p:sldId id="387" r:id="rId61"/>
    <p:sldId id="382" r:id="rId62"/>
    <p:sldId id="383" r:id="rId6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B532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63" autoAdjust="0"/>
    <p:restoredTop sz="94660"/>
  </p:normalViewPr>
  <p:slideViewPr>
    <p:cSldViewPr snapToObjects="1" showGuides="1">
      <p:cViewPr varScale="1">
        <p:scale>
          <a:sx n="74" d="100"/>
          <a:sy n="74" d="100"/>
        </p:scale>
        <p:origin x="-1308" y="-90"/>
      </p:cViewPr>
      <p:guideLst>
        <p:guide orient="horz"/>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882A426-FC1A-624A-B62D-1EEE5B9E7BD7}" type="datetimeFigureOut">
              <a:rPr lang="en-US" smtClean="0"/>
              <a:t>6/6/2018</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DA5CD-A433-7445-BB83-257BBD0D174F}" type="slidenum">
              <a:rPr lang="en-GB" smtClean="0"/>
              <a:t>‹#›</a:t>
            </a:fld>
            <a:endParaRPr lang="en-GB" dirty="0"/>
          </a:p>
        </p:txBody>
      </p:sp>
    </p:spTree>
    <p:extLst>
      <p:ext uri="{BB962C8B-B14F-4D97-AF65-F5344CB8AC3E}">
        <p14:creationId xmlns:p14="http://schemas.microsoft.com/office/powerpoint/2010/main" val="1879500289"/>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15</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16</a:t>
            </a:fld>
            <a:endParaRPr lang="en-GB" dirty="0"/>
          </a:p>
        </p:txBody>
      </p:sp>
    </p:spTree>
    <p:extLst>
      <p:ext uri="{BB962C8B-B14F-4D97-AF65-F5344CB8AC3E}">
        <p14:creationId xmlns:p14="http://schemas.microsoft.com/office/powerpoint/2010/main" val="26279055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20</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21</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22</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24</a:t>
            </a:fld>
            <a:endParaRPr lang="en-GB" dirty="0"/>
          </a:p>
        </p:txBody>
      </p:sp>
    </p:spTree>
    <p:extLst>
      <p:ext uri="{BB962C8B-B14F-4D97-AF65-F5344CB8AC3E}">
        <p14:creationId xmlns:p14="http://schemas.microsoft.com/office/powerpoint/2010/main" val="36856291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a:t>
            </a:fld>
            <a:endParaRPr lang="en-GB" dirty="0"/>
          </a:p>
        </p:txBody>
      </p:sp>
    </p:spTree>
    <p:extLst>
      <p:ext uri="{BB962C8B-B14F-4D97-AF65-F5344CB8AC3E}">
        <p14:creationId xmlns:p14="http://schemas.microsoft.com/office/powerpoint/2010/main" val="66204013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25</a:t>
            </a:fld>
            <a:endParaRPr lang="en-GB" dirty="0"/>
          </a:p>
        </p:txBody>
      </p:sp>
    </p:spTree>
    <p:extLst>
      <p:ext uri="{BB962C8B-B14F-4D97-AF65-F5344CB8AC3E}">
        <p14:creationId xmlns:p14="http://schemas.microsoft.com/office/powerpoint/2010/main" val="19531443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26</a:t>
            </a:fld>
            <a:endParaRPr lang="en-GB" dirty="0"/>
          </a:p>
        </p:txBody>
      </p:sp>
    </p:spTree>
    <p:extLst>
      <p:ext uri="{BB962C8B-B14F-4D97-AF65-F5344CB8AC3E}">
        <p14:creationId xmlns:p14="http://schemas.microsoft.com/office/powerpoint/2010/main" val="32346063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27</a:t>
            </a:fld>
            <a:endParaRPr lang="en-GB" dirty="0"/>
          </a:p>
        </p:txBody>
      </p:sp>
    </p:spTree>
    <p:extLst>
      <p:ext uri="{BB962C8B-B14F-4D97-AF65-F5344CB8AC3E}">
        <p14:creationId xmlns:p14="http://schemas.microsoft.com/office/powerpoint/2010/main" val="146478715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28</a:t>
            </a:fld>
            <a:endParaRPr lang="en-GB" dirty="0"/>
          </a:p>
        </p:txBody>
      </p:sp>
    </p:spTree>
    <p:extLst>
      <p:ext uri="{BB962C8B-B14F-4D97-AF65-F5344CB8AC3E}">
        <p14:creationId xmlns:p14="http://schemas.microsoft.com/office/powerpoint/2010/main" val="232387140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29</a:t>
            </a:fld>
            <a:endParaRPr lang="en-GB" dirty="0"/>
          </a:p>
        </p:txBody>
      </p:sp>
    </p:spTree>
    <p:extLst>
      <p:ext uri="{BB962C8B-B14F-4D97-AF65-F5344CB8AC3E}">
        <p14:creationId xmlns:p14="http://schemas.microsoft.com/office/powerpoint/2010/main" val="39625526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30</a:t>
            </a:fld>
            <a:endParaRPr lang="en-GB" dirty="0"/>
          </a:p>
        </p:txBody>
      </p:sp>
    </p:spTree>
    <p:extLst>
      <p:ext uri="{BB962C8B-B14F-4D97-AF65-F5344CB8AC3E}">
        <p14:creationId xmlns:p14="http://schemas.microsoft.com/office/powerpoint/2010/main" val="19582588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31</a:t>
            </a:fld>
            <a:endParaRPr lang="en-GB" dirty="0"/>
          </a:p>
        </p:txBody>
      </p:sp>
    </p:spTree>
    <p:extLst>
      <p:ext uri="{BB962C8B-B14F-4D97-AF65-F5344CB8AC3E}">
        <p14:creationId xmlns:p14="http://schemas.microsoft.com/office/powerpoint/2010/main" val="134824478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32</a:t>
            </a:fld>
            <a:endParaRPr lang="en-GB" dirty="0"/>
          </a:p>
        </p:txBody>
      </p:sp>
    </p:spTree>
    <p:extLst>
      <p:ext uri="{BB962C8B-B14F-4D97-AF65-F5344CB8AC3E}">
        <p14:creationId xmlns:p14="http://schemas.microsoft.com/office/powerpoint/2010/main" val="405797248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34</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35</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36</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37</a:t>
            </a:fld>
            <a:endParaRPr lang="en-GB" dirty="0"/>
          </a:p>
        </p:txBody>
      </p:sp>
    </p:spTree>
    <p:extLst>
      <p:ext uri="{BB962C8B-B14F-4D97-AF65-F5344CB8AC3E}">
        <p14:creationId xmlns:p14="http://schemas.microsoft.com/office/powerpoint/2010/main" val="284140564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38</a:t>
            </a:fld>
            <a:endParaRPr lang="en-GB" dirty="0"/>
          </a:p>
        </p:txBody>
      </p:sp>
    </p:spTree>
    <p:extLst>
      <p:ext uri="{BB962C8B-B14F-4D97-AF65-F5344CB8AC3E}">
        <p14:creationId xmlns:p14="http://schemas.microsoft.com/office/powerpoint/2010/main" val="241373989"/>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39</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40</a:t>
            </a:fld>
            <a:endParaRPr lang="en-GB" dirty="0"/>
          </a:p>
        </p:txBody>
      </p:sp>
    </p:spTree>
    <p:extLst>
      <p:ext uri="{BB962C8B-B14F-4D97-AF65-F5344CB8AC3E}">
        <p14:creationId xmlns:p14="http://schemas.microsoft.com/office/powerpoint/2010/main" val="3034428871"/>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41</a:t>
            </a:fld>
            <a:endParaRPr lang="en-GB" dirty="0"/>
          </a:p>
        </p:txBody>
      </p:sp>
    </p:spTree>
    <p:extLst>
      <p:ext uri="{BB962C8B-B14F-4D97-AF65-F5344CB8AC3E}">
        <p14:creationId xmlns:p14="http://schemas.microsoft.com/office/powerpoint/2010/main" val="2579494105"/>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51</a:t>
            </a:fld>
            <a:endParaRPr lang="en-GB" dirty="0"/>
          </a:p>
        </p:txBody>
      </p:sp>
    </p:spTree>
    <p:extLst>
      <p:ext uri="{BB962C8B-B14F-4D97-AF65-F5344CB8AC3E}">
        <p14:creationId xmlns:p14="http://schemas.microsoft.com/office/powerpoint/2010/main" val="168190805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52</a:t>
            </a:fld>
            <a:endParaRPr lang="en-GB" dirty="0"/>
          </a:p>
        </p:txBody>
      </p:sp>
    </p:spTree>
    <p:extLst>
      <p:ext uri="{BB962C8B-B14F-4D97-AF65-F5344CB8AC3E}">
        <p14:creationId xmlns:p14="http://schemas.microsoft.com/office/powerpoint/2010/main" val="367909753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53</a:t>
            </a:fld>
            <a:endParaRPr lang="en-GB" dirty="0"/>
          </a:p>
        </p:txBody>
      </p:sp>
    </p:spTree>
    <p:extLst>
      <p:ext uri="{BB962C8B-B14F-4D97-AF65-F5344CB8AC3E}">
        <p14:creationId xmlns:p14="http://schemas.microsoft.com/office/powerpoint/2010/main" val="322804575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a:t>
            </a:fld>
            <a:endParaRPr lang="en-GB" dirty="0"/>
          </a:p>
        </p:txBody>
      </p:sp>
    </p:spTree>
    <p:extLst>
      <p:ext uri="{BB962C8B-B14F-4D97-AF65-F5344CB8AC3E}">
        <p14:creationId xmlns:p14="http://schemas.microsoft.com/office/powerpoint/2010/main" val="420130017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54</a:t>
            </a:fld>
            <a:endParaRPr lang="en-GB" dirty="0"/>
          </a:p>
        </p:txBody>
      </p:sp>
    </p:spTree>
    <p:extLst>
      <p:ext uri="{BB962C8B-B14F-4D97-AF65-F5344CB8AC3E}">
        <p14:creationId xmlns:p14="http://schemas.microsoft.com/office/powerpoint/2010/main" val="49510996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56</a:t>
            </a:fld>
            <a:endParaRPr lang="en-GB" dirty="0"/>
          </a:p>
        </p:txBody>
      </p:sp>
    </p:spTree>
    <p:extLst>
      <p:ext uri="{BB962C8B-B14F-4D97-AF65-F5344CB8AC3E}">
        <p14:creationId xmlns:p14="http://schemas.microsoft.com/office/powerpoint/2010/main" val="134762699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57</a:t>
            </a:fld>
            <a:endParaRPr lang="en-GB" dirty="0"/>
          </a:p>
        </p:txBody>
      </p:sp>
    </p:spTree>
    <p:extLst>
      <p:ext uri="{BB962C8B-B14F-4D97-AF65-F5344CB8AC3E}">
        <p14:creationId xmlns:p14="http://schemas.microsoft.com/office/powerpoint/2010/main" val="3480988700"/>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58</a:t>
            </a:fld>
            <a:endParaRPr lang="en-GB" dirty="0"/>
          </a:p>
        </p:txBody>
      </p:sp>
    </p:spTree>
    <p:extLst>
      <p:ext uri="{BB962C8B-B14F-4D97-AF65-F5344CB8AC3E}">
        <p14:creationId xmlns:p14="http://schemas.microsoft.com/office/powerpoint/2010/main" val="279212435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59</a:t>
            </a:fld>
            <a:endParaRPr lang="en-GB" dirty="0"/>
          </a:p>
        </p:txBody>
      </p:sp>
    </p:spTree>
    <p:extLst>
      <p:ext uri="{BB962C8B-B14F-4D97-AF65-F5344CB8AC3E}">
        <p14:creationId xmlns:p14="http://schemas.microsoft.com/office/powerpoint/2010/main" val="25831609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61</a:t>
            </a:fld>
            <a:endParaRPr lang="en-GB" dirty="0"/>
          </a:p>
        </p:txBody>
      </p:sp>
    </p:spTree>
    <p:extLst>
      <p:ext uri="{BB962C8B-B14F-4D97-AF65-F5344CB8AC3E}">
        <p14:creationId xmlns:p14="http://schemas.microsoft.com/office/powerpoint/2010/main" val="3771349086"/>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62</a:t>
            </a:fld>
            <a:endParaRPr lang="en-GB" dirty="0"/>
          </a:p>
        </p:txBody>
      </p:sp>
    </p:spTree>
    <p:extLst>
      <p:ext uri="{BB962C8B-B14F-4D97-AF65-F5344CB8AC3E}">
        <p14:creationId xmlns:p14="http://schemas.microsoft.com/office/powerpoint/2010/main" val="9572634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6</a:t>
            </a:fld>
            <a:endParaRPr lang="en-GB" dirty="0"/>
          </a:p>
        </p:txBody>
      </p:sp>
    </p:spTree>
    <p:extLst>
      <p:ext uri="{BB962C8B-B14F-4D97-AF65-F5344CB8AC3E}">
        <p14:creationId xmlns:p14="http://schemas.microsoft.com/office/powerpoint/2010/main" val="27295375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7</a:t>
            </a:fld>
            <a:endParaRPr lang="en-GB" dirty="0"/>
          </a:p>
        </p:txBody>
      </p:sp>
    </p:spTree>
    <p:extLst>
      <p:ext uri="{BB962C8B-B14F-4D97-AF65-F5344CB8AC3E}">
        <p14:creationId xmlns:p14="http://schemas.microsoft.com/office/powerpoint/2010/main" val="107932063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8</a:t>
            </a:fld>
            <a:endParaRPr lang="en-GB" dirty="0"/>
          </a:p>
        </p:txBody>
      </p:sp>
    </p:spTree>
    <p:extLst>
      <p:ext uri="{BB962C8B-B14F-4D97-AF65-F5344CB8AC3E}">
        <p14:creationId xmlns:p14="http://schemas.microsoft.com/office/powerpoint/2010/main" val="293759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9</a:t>
            </a:fld>
            <a:endParaRPr lang="en-GB" dirty="0"/>
          </a:p>
        </p:txBody>
      </p:sp>
    </p:spTree>
    <p:extLst>
      <p:ext uri="{BB962C8B-B14F-4D97-AF65-F5344CB8AC3E}">
        <p14:creationId xmlns:p14="http://schemas.microsoft.com/office/powerpoint/2010/main" val="211538533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dirty="0"/>
          </a:p>
        </p:txBody>
      </p:sp>
      <p:sp>
        <p:nvSpPr>
          <p:cNvPr id="4" name="Slide Number Placeholder 3"/>
          <p:cNvSpPr>
            <a:spLocks noGrp="1"/>
          </p:cNvSpPr>
          <p:nvPr>
            <p:ph type="sldNum" sz="quarter" idx="10"/>
          </p:nvPr>
        </p:nvSpPr>
        <p:spPr/>
        <p:txBody>
          <a:bodyPr/>
          <a:lstStyle/>
          <a:p>
            <a:fld id="{9FDDA5CD-A433-7445-BB83-257BBD0D174F}" type="slidenum">
              <a:rPr lang="en-GB" smtClean="0"/>
              <a:t>10</a:t>
            </a:fld>
            <a:endParaRPr lang="en-GB" dirty="0"/>
          </a:p>
        </p:txBody>
      </p:sp>
    </p:spTree>
    <p:extLst>
      <p:ext uri="{BB962C8B-B14F-4D97-AF65-F5344CB8AC3E}">
        <p14:creationId xmlns:p14="http://schemas.microsoft.com/office/powerpoint/2010/main" val="208680282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a:prstGeom prst="rect">
            <a:avLst/>
          </a:prstGeo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C764DE79-268F-4C1A-8933-263129D2AF90}" type="datetimeFigureOut">
              <a:rPr lang="en-US" dirty="0"/>
              <a:t>6/6/2018</a:t>
            </a:fld>
            <a:endParaRPr lang="en-US" dirty="0"/>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US" dirty="0"/>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48F63A3B-78C7-47BE-AE5E-E10140E04643}" type="slidenum">
              <a:rPr lang="en-US" dirty="0"/>
              <a:t>‹#›</a:t>
            </a:fld>
            <a:endParaRPr lang="en-US" dirty="0"/>
          </a:p>
        </p:txBody>
      </p:sp>
      <p:sp>
        <p:nvSpPr>
          <p:cNvPr id="9" name="Rectangle 8"/>
          <p:cNvSpPr/>
          <p:nvPr userDrawn="1"/>
        </p:nvSpPr>
        <p:spPr>
          <a:xfrm>
            <a:off x="74596" y="70081"/>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0" name="Rectangle 9"/>
          <p:cNvSpPr/>
          <p:nvPr userDrawn="1"/>
        </p:nvSpPr>
        <p:spPr>
          <a:xfrm>
            <a:off x="74596" y="6657248"/>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11" name="Subtitle 2"/>
          <p:cNvSpPr txBox="1">
            <a:spLocks/>
          </p:cNvSpPr>
          <p:nvPr userDrawn="1"/>
        </p:nvSpPr>
        <p:spPr>
          <a:xfrm>
            <a:off x="1307833" y="2186198"/>
            <a:ext cx="6858000" cy="863407"/>
          </a:xfrm>
          <a:prstGeom prst="rect">
            <a:avLst/>
          </a:prstGeom>
        </p:spPr>
        <p:txBody>
          <a:bodyPr vert="horz" lIns="68580" tIns="34290" rIns="68580" bIns="34290" rtlCol="0">
            <a:normAutofit/>
          </a:bodyPr>
          <a:lstStyle>
            <a:lvl1pPr marL="0" indent="0" algn="ctr" defTabSz="914400" rtl="0" eaLnBrk="1" latinLnBrk="0" hangingPunct="1">
              <a:lnSpc>
                <a:spcPct val="90000"/>
              </a:lnSpc>
              <a:spcBef>
                <a:spcPts val="1000"/>
              </a:spcBef>
              <a:buFont typeface="Arial"/>
              <a:buNone/>
              <a:defRPr sz="3200" kern="1200">
                <a:solidFill>
                  <a:schemeClr val="accent6">
                    <a:lumMod val="50000"/>
                  </a:schemeClr>
                </a:solidFill>
                <a:latin typeface="Arial" charset="0"/>
                <a:ea typeface="Arial" charset="0"/>
                <a:cs typeface="Arial" charset="0"/>
              </a:defRPr>
            </a:lvl1pPr>
            <a:lvl2pPr marL="457200" indent="0" algn="ctr" defTabSz="914400" rtl="0" eaLnBrk="1" latinLnBrk="0" hangingPunct="1">
              <a:lnSpc>
                <a:spcPct val="90000"/>
              </a:lnSpc>
              <a:spcBef>
                <a:spcPts val="500"/>
              </a:spcBef>
              <a:buFont typeface="Arial"/>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a:buNone/>
              <a:defRPr sz="1600" kern="1200">
                <a:solidFill>
                  <a:schemeClr val="tx1"/>
                </a:solidFill>
                <a:latin typeface="+mn-lt"/>
                <a:ea typeface="+mn-ea"/>
                <a:cs typeface="+mn-cs"/>
              </a:defRPr>
            </a:lvl9pPr>
          </a:lstStyle>
          <a:p>
            <a:endParaRPr lang="en-GB" sz="2400" dirty="0"/>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4596" y="332656"/>
            <a:ext cx="2970932" cy="1148817"/>
          </a:xfrm>
          <a:prstGeom prst="rect">
            <a:avLst/>
          </a:prstGeom>
        </p:spPr>
      </p:pic>
      <p:pic>
        <p:nvPicPr>
          <p:cNvPr id="13" name="Picture 12"/>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7020272" y="5157192"/>
            <a:ext cx="2339917" cy="230696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765337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3849088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a:prstGeom prst="rect">
            <a:avLst/>
          </a:prstGeo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94238122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092847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userDrawn="1">
  <p:cSld name="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546906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83303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71689708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0598069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userDrawn="1">
  <p:cSld name="2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53109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8676318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a:prstGeom prst="rect">
            <a:avLst/>
          </a:prstGeo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27723291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userDrawn="1">
  <p:cSld name="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6668461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5853011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userDrawn="1">
  <p:cSld name="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152646985"/>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userDrawn="1">
  <p:cSld name="4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8789730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6879006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userDrawn="1">
  <p:cSld name="1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70704053"/>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userDrawn="1">
  <p:cSld name="1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954029847"/>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userDrawn="1">
  <p:cSld name="15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160087"/>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userDrawn="1">
  <p:cSld name="16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33876917"/>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userDrawn="1">
  <p:cSld name="17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74270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20698295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5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772928489"/>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userDrawn="1">
  <p:cSld name="18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480533920"/>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userDrawn="1">
  <p:cSld name="19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95080720"/>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userDrawn="1">
  <p:cSld name="21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960445571"/>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userDrawn="1">
  <p:cSld name="2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72162094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userDrawn="1">
  <p:cSld name="23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88562937"/>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userDrawn="1">
  <p:cSld name="24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71114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a:prstGeom prst="rect">
            <a:avLst/>
          </a:prstGeo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5" name="Footer Placeholder 4"/>
          <p:cNvSpPr>
            <a:spLocks noGrp="1"/>
          </p:cNvSpPr>
          <p:nvPr>
            <p:ph type="ftr" sz="quarter" idx="11"/>
          </p:nvPr>
        </p:nvSpPr>
        <p:spPr>
          <a:xfrm>
            <a:off x="3028950" y="6356350"/>
            <a:ext cx="30861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9865506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Content Placeholder 2"/>
          <p:cNvSpPr>
            <a:spLocks noGrp="1"/>
          </p:cNvSpPr>
          <p:nvPr>
            <p:ph sz="half" idx="1"/>
          </p:nvPr>
        </p:nvSpPr>
        <p:spPr>
          <a:xfrm>
            <a:off x="62865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825625"/>
            <a:ext cx="386715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0278927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a:prstGeom prst="rect">
            <a:avLst/>
          </a:prstGeo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8" name="Footer Placeholder 7"/>
          <p:cNvSpPr>
            <a:spLocks noGrp="1"/>
          </p:cNvSpPr>
          <p:nvPr>
            <p:ph type="ftr" sz="quarter" idx="11"/>
          </p:nvPr>
        </p:nvSpPr>
        <p:spPr>
          <a:xfrm>
            <a:off x="3028950" y="6356350"/>
            <a:ext cx="3086100" cy="365125"/>
          </a:xfrm>
          <a:prstGeom prst="rect">
            <a:avLst/>
          </a:prstGeom>
        </p:spPr>
        <p:txBody>
          <a:bodyPr/>
          <a:lstStyle/>
          <a:p>
            <a:endParaRPr lang="en-GB"/>
          </a:p>
        </p:txBody>
      </p:sp>
      <p:sp>
        <p:nvSpPr>
          <p:cNvPr id="9" name="Slide Number Placeholder 8"/>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435530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365125"/>
            <a:ext cx="7886700" cy="1325563"/>
          </a:xfrm>
          <a:prstGeom prst="rect">
            <a:avLst/>
          </a:prstGeom>
        </p:spPr>
        <p:txBody>
          <a:bodyPr/>
          <a:lstStyle/>
          <a:p>
            <a:r>
              <a:rPr lang="en-US"/>
              <a:t>Click to edit Master title style</a:t>
            </a:r>
            <a:endParaRPr lang="en-GB"/>
          </a:p>
        </p:txBody>
      </p:sp>
      <p:sp>
        <p:nvSpPr>
          <p:cNvPr id="3" name="Date Placeholder 2"/>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4" name="Footer Placeholder 3"/>
          <p:cNvSpPr>
            <a:spLocks noGrp="1"/>
          </p:cNvSpPr>
          <p:nvPr>
            <p:ph type="ftr" sz="quarter" idx="11"/>
          </p:nvPr>
        </p:nvSpPr>
        <p:spPr>
          <a:xfrm>
            <a:off x="3028950" y="6356350"/>
            <a:ext cx="3086100" cy="365125"/>
          </a:xfrm>
          <a:prstGeom prst="rect">
            <a:avLst/>
          </a:prstGeom>
        </p:spPr>
        <p:txBody>
          <a:bodyPr/>
          <a:lstStyle/>
          <a:p>
            <a:endParaRPr lang="en-GB"/>
          </a:p>
        </p:txBody>
      </p:sp>
      <p:sp>
        <p:nvSpPr>
          <p:cNvPr id="5" name="Slide Number Placeholder 4"/>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2131604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3" name="Footer Placeholder 2"/>
          <p:cNvSpPr>
            <a:spLocks noGrp="1"/>
          </p:cNvSpPr>
          <p:nvPr>
            <p:ph type="ftr" sz="quarter" idx="11"/>
          </p:nvPr>
        </p:nvSpPr>
        <p:spPr>
          <a:xfrm>
            <a:off x="3028950" y="6356350"/>
            <a:ext cx="3086100" cy="365125"/>
          </a:xfrm>
          <a:prstGeom prst="rect">
            <a:avLst/>
          </a:prstGeom>
        </p:spPr>
        <p:txBody>
          <a:bodyPr/>
          <a:lstStyle/>
          <a:p>
            <a:endParaRPr lang="en-GB"/>
          </a:p>
        </p:txBody>
      </p:sp>
      <p:sp>
        <p:nvSpPr>
          <p:cNvPr id="4" name="Slide Number Placeholder 3"/>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557052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a:prstGeom prst="rect">
            <a:avLst/>
          </a:prstGeo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628650" y="6356350"/>
            <a:ext cx="2057400" cy="365125"/>
          </a:xfrm>
          <a:prstGeom prst="rect">
            <a:avLst/>
          </a:prstGeom>
        </p:spPr>
        <p:txBody>
          <a:bodyPr/>
          <a:lstStyle/>
          <a:p>
            <a:fld id="{B0DCBB12-FCFB-F045-9B64-FE6AFD6CEA34}" type="datetimeFigureOut">
              <a:rPr lang="en-GB" smtClean="0"/>
              <a:t>06/06/2018</a:t>
            </a:fld>
            <a:endParaRPr lang="en-GB"/>
          </a:p>
        </p:txBody>
      </p:sp>
      <p:sp>
        <p:nvSpPr>
          <p:cNvPr id="6" name="Footer Placeholder 5"/>
          <p:cNvSpPr>
            <a:spLocks noGrp="1"/>
          </p:cNvSpPr>
          <p:nvPr>
            <p:ph type="ftr" sz="quarter" idx="11"/>
          </p:nvPr>
        </p:nvSpPr>
        <p:spPr>
          <a:xfrm>
            <a:off x="3028950" y="6356350"/>
            <a:ext cx="3086100" cy="365125"/>
          </a:xfrm>
          <a:prstGeom prst="rect">
            <a:avLst/>
          </a:prstGeom>
        </p:spPr>
        <p:txBody>
          <a:bodyPr/>
          <a:lstStyle/>
          <a:p>
            <a:endParaRPr lang="en-GB"/>
          </a:p>
        </p:txBody>
      </p:sp>
      <p:sp>
        <p:nvSpPr>
          <p:cNvPr id="7" name="Slide Number Placeholder 6"/>
          <p:cNvSpPr>
            <a:spLocks noGrp="1"/>
          </p:cNvSpPr>
          <p:nvPr>
            <p:ph type="sldNum" sz="quarter" idx="12"/>
          </p:nvPr>
        </p:nvSpPr>
        <p:spPr>
          <a:xfrm>
            <a:off x="6457950" y="6356350"/>
            <a:ext cx="2057400" cy="365125"/>
          </a:xfrm>
          <a:prstGeom prst="rect">
            <a:avLst/>
          </a:prstGeom>
        </p:spPr>
        <p:txBody>
          <a:bodyPr/>
          <a:lstStyle/>
          <a:p>
            <a:fld id="{5BA8AF6A-A038-8246-B9CB-E75A20B73AB4}" type="slidenum">
              <a:rPr lang="en-GB" smtClean="0"/>
              <a:t>‹#›</a:t>
            </a:fld>
            <a:endParaRPr lang="en-GB"/>
          </a:p>
        </p:txBody>
      </p:sp>
    </p:spTree>
    <p:extLst>
      <p:ext uri="{BB962C8B-B14F-4D97-AF65-F5344CB8AC3E}">
        <p14:creationId xmlns:p14="http://schemas.microsoft.com/office/powerpoint/2010/main" val="1448720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image" Target="../media/image2.emf"/><Relationship Id="rId3" Type="http://schemas.openxmlformats.org/officeDocument/2006/relationships/slideLayout" Target="../slideLayouts/slideLayout3.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image" Target="../media/image1.emf"/><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7" name="Rectangle 6"/>
          <p:cNvSpPr/>
          <p:nvPr userDrawn="1"/>
        </p:nvSpPr>
        <p:spPr>
          <a:xfrm>
            <a:off x="74596" y="70081"/>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sp>
        <p:nvSpPr>
          <p:cNvPr id="8" name="Rectangle 7"/>
          <p:cNvSpPr/>
          <p:nvPr userDrawn="1"/>
        </p:nvSpPr>
        <p:spPr>
          <a:xfrm>
            <a:off x="74596" y="6657248"/>
            <a:ext cx="8994809" cy="128454"/>
          </a:xfrm>
          <a:prstGeom prst="rect">
            <a:avLst/>
          </a:prstGeom>
          <a:solidFill>
            <a:srgbClr val="99CB3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dirty="0"/>
          </a:p>
        </p:txBody>
      </p:sp>
      <p:pic>
        <p:nvPicPr>
          <p:cNvPr id="9" name="Picture 8"/>
          <p:cNvPicPr>
            <a:picLocks noChangeAspect="1"/>
          </p:cNvPicPr>
          <p:nvPr userDrawn="1"/>
        </p:nvPicPr>
        <p:blipFill>
          <a:blip r:embed="rId38">
            <a:extLst>
              <a:ext uri="{28A0092B-C50C-407E-A947-70E740481C1C}">
                <a14:useLocalDpi xmlns:a14="http://schemas.microsoft.com/office/drawing/2010/main" val="0"/>
              </a:ext>
            </a:extLst>
          </a:blip>
          <a:stretch>
            <a:fillRect/>
          </a:stretch>
        </p:blipFill>
        <p:spPr>
          <a:xfrm>
            <a:off x="7020272" y="5157192"/>
            <a:ext cx="2339917" cy="2306960"/>
          </a:xfrm>
          <a:prstGeom prst="rect">
            <a:avLst/>
          </a:prstGeom>
        </p:spPr>
      </p:pic>
      <p:pic>
        <p:nvPicPr>
          <p:cNvPr id="10" name="Picture 9"/>
          <p:cNvPicPr>
            <a:picLocks noChangeAspect="1"/>
          </p:cNvPicPr>
          <p:nvPr userDrawn="1"/>
        </p:nvPicPr>
        <p:blipFill>
          <a:blip r:embed="rId39">
            <a:extLst>
              <a:ext uri="{28A0092B-C50C-407E-A947-70E740481C1C}">
                <a14:useLocalDpi xmlns:a14="http://schemas.microsoft.com/office/drawing/2010/main" val="0"/>
              </a:ext>
            </a:extLst>
          </a:blip>
          <a:stretch>
            <a:fillRect/>
          </a:stretch>
        </p:blipFill>
        <p:spPr>
          <a:xfrm>
            <a:off x="74596" y="332656"/>
            <a:ext cx="2970932" cy="1148817"/>
          </a:xfrm>
          <a:prstGeom prst="rect">
            <a:avLst/>
          </a:prstGeom>
        </p:spPr>
      </p:pic>
    </p:spTree>
    <p:extLst>
      <p:ext uri="{BB962C8B-B14F-4D97-AF65-F5344CB8AC3E}">
        <p14:creationId xmlns:p14="http://schemas.microsoft.com/office/powerpoint/2010/main" val="938953238"/>
      </p:ext>
    </p:extLst>
  </p:cSld>
  <p:clrMap bg1="lt1" tx1="dk1" bg2="lt2" tx2="dk2" accent1="accent1" accent2="accent2" accent3="accent3" accent4="accent4" accent5="accent5" accent6="accent6" hlink="hlink" folHlink="folHlink"/>
  <p:sldLayoutIdLst>
    <p:sldLayoutId id="2147483663" r:id="rId1"/>
    <p:sldLayoutId id="2147483652" r:id="rId2"/>
    <p:sldLayoutId id="2147483653" r:id="rId3"/>
    <p:sldLayoutId id="2147483654" r:id="rId4"/>
    <p:sldLayoutId id="2147483655" r:id="rId5"/>
    <p:sldLayoutId id="2147483656" r:id="rId6"/>
    <p:sldLayoutId id="2147483657" r:id="rId7"/>
    <p:sldLayoutId id="2147483658" r:id="rId8"/>
    <p:sldLayoutId id="2147483659" r:id="rId9"/>
    <p:sldLayoutId id="2147483660" r:id="rId10"/>
    <p:sldLayoutId id="2147483661" r:id="rId11"/>
    <p:sldLayoutId id="2147483662" r:id="rId12"/>
    <p:sldLayoutId id="2147483664" r:id="rId13"/>
    <p:sldLayoutId id="2147483665" r:id="rId14"/>
    <p:sldLayoutId id="2147483666" r:id="rId15"/>
    <p:sldLayoutId id="2147483667" r:id="rId16"/>
    <p:sldLayoutId id="2147483668" r:id="rId17"/>
    <p:sldLayoutId id="2147483669" r:id="rId18"/>
    <p:sldLayoutId id="2147483670" r:id="rId19"/>
    <p:sldLayoutId id="2147483671" r:id="rId20"/>
    <p:sldLayoutId id="2147483672" r:id="rId21"/>
    <p:sldLayoutId id="2147483673" r:id="rId22"/>
    <p:sldLayoutId id="2147483674" r:id="rId23"/>
    <p:sldLayoutId id="2147483675" r:id="rId24"/>
    <p:sldLayoutId id="2147483677" r:id="rId25"/>
    <p:sldLayoutId id="2147483678" r:id="rId26"/>
    <p:sldLayoutId id="2147483681" r:id="rId27"/>
    <p:sldLayoutId id="2147483682" r:id="rId28"/>
    <p:sldLayoutId id="2147483683" r:id="rId29"/>
    <p:sldLayoutId id="2147483684" r:id="rId30"/>
    <p:sldLayoutId id="2147483685" r:id="rId31"/>
    <p:sldLayoutId id="2147483686" r:id="rId32"/>
    <p:sldLayoutId id="2147483688" r:id="rId33"/>
    <p:sldLayoutId id="2147483689" r:id="rId34"/>
    <p:sldLayoutId id="2147483690" r:id="rId35"/>
    <p:sldLayoutId id="2147483691" r:id="rId36"/>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3.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9.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0.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2" Type="http://schemas.openxmlformats.org/officeDocument/2006/relationships/hyperlink" Target="https://www.safeguarding.ie/roles2?task=document.viewdoc&amp;id=293" TargetMode="External"/><Relationship Id="rId1" Type="http://schemas.openxmlformats.org/officeDocument/2006/relationships/slideLayout" Target="../slideLayouts/slideLayout2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5.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6.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2.xml"/></Relationships>
</file>

<file path=ppt/slides/_rels/slide25.xml.rels><?xml version="1.0" encoding="UTF-8" standalone="yes"?>
<Relationships xmlns="http://schemas.openxmlformats.org/package/2006/relationships"><Relationship Id="rId3" Type="http://schemas.openxmlformats.org/officeDocument/2006/relationships/hyperlink" Target="http://shura.shu.ac.uk/12857/" TargetMode="External"/><Relationship Id="rId2" Type="http://schemas.openxmlformats.org/officeDocument/2006/relationships/notesSlide" Target="../notesSlides/notesSlide20.xml"/><Relationship Id="rId1" Type="http://schemas.openxmlformats.org/officeDocument/2006/relationships/slideLayout" Target="../slideLayouts/slideLayout3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4.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8.xml"/></Relationships>
</file>

<file path=ppt/slides/_rels/slide35.xml.rels><?xml version="1.0" encoding="UTF-8" standalone="yes"?>
<Relationships xmlns="http://schemas.openxmlformats.org/package/2006/relationships"><Relationship Id="rId3" Type="http://schemas.openxmlformats.org/officeDocument/2006/relationships/hyperlink" Target="https://www.safeguarding.ie/roles2?task=document.viewdoc&amp;id=293" TargetMode="External"/><Relationship Id="rId2" Type="http://schemas.openxmlformats.org/officeDocument/2006/relationships/notesSlide" Target="../notesSlides/notesSlide30.xml"/><Relationship Id="rId1" Type="http://schemas.openxmlformats.org/officeDocument/2006/relationships/slideLayout" Target="../slideLayouts/slideLayout29.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0.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8.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6.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36.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3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3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36.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36.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3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33.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36.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3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3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3400" y="2362200"/>
            <a:ext cx="8215064" cy="2308324"/>
          </a:xfrm>
          <a:prstGeom prst="rect">
            <a:avLst/>
          </a:prstGeom>
          <a:noFill/>
        </p:spPr>
        <p:txBody>
          <a:bodyPr wrap="square" rtlCol="0">
            <a:spAutoFit/>
          </a:bodyPr>
          <a:lstStyle/>
          <a:p>
            <a:pPr algn="ctr"/>
            <a:r>
              <a:rPr lang="en-IE" sz="4800" b="1" dirty="0"/>
              <a:t>Working with Respondents</a:t>
            </a:r>
          </a:p>
          <a:p>
            <a:pPr algn="ctr"/>
            <a:endParaRPr lang="en-IE" sz="4800" b="1" dirty="0"/>
          </a:p>
          <a:p>
            <a:pPr algn="ctr"/>
            <a:r>
              <a:rPr lang="en-IE" sz="4800" b="1" dirty="0"/>
              <a:t>6</a:t>
            </a:r>
            <a:r>
              <a:rPr lang="en-IE" sz="4800" b="1" baseline="30000" dirty="0"/>
              <a:t>th</a:t>
            </a:r>
            <a:r>
              <a:rPr lang="en-IE" sz="4800" b="1" dirty="0"/>
              <a:t> June 2018</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1754326"/>
          </a:xfrm>
          <a:prstGeom prst="rect">
            <a:avLst/>
          </a:prstGeom>
        </p:spPr>
        <p:txBody>
          <a:bodyPr wrap="square">
            <a:spAutoFit/>
          </a:bodyPr>
          <a:lstStyle/>
          <a:p>
            <a:pPr algn="ctr"/>
            <a:endParaRPr lang="en-GB" sz="3600" b="1" dirty="0"/>
          </a:p>
          <a:p>
            <a:pPr algn="ctr"/>
            <a:r>
              <a:rPr lang="en-GB" sz="3600" b="1" dirty="0"/>
              <a:t>Receiving an allegation, initial screening and risk assessment</a:t>
            </a:r>
          </a:p>
        </p:txBody>
      </p:sp>
    </p:spTree>
    <p:extLst>
      <p:ext uri="{BB962C8B-B14F-4D97-AF65-F5344CB8AC3E}">
        <p14:creationId xmlns:p14="http://schemas.microsoft.com/office/powerpoint/2010/main" val="14867649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467544" y="332656"/>
            <a:ext cx="8071048" cy="5016758"/>
          </a:xfrm>
          <a:prstGeom prst="rect">
            <a:avLst/>
          </a:prstGeom>
          <a:noFill/>
        </p:spPr>
        <p:txBody>
          <a:bodyPr wrap="square" rtlCol="0">
            <a:spAutoFit/>
          </a:bodyPr>
          <a:lstStyle/>
          <a:p>
            <a:pPr algn="ctr"/>
            <a:r>
              <a:rPr lang="en-IE" sz="4000" b="1" dirty="0"/>
              <a:t>Remember:</a:t>
            </a:r>
          </a:p>
          <a:p>
            <a:pPr algn="ctr"/>
            <a:endParaRPr lang="en-IE" sz="4000" dirty="0"/>
          </a:p>
          <a:p>
            <a:pPr algn="ctr"/>
            <a:endParaRPr lang="en-IE" sz="4000" dirty="0"/>
          </a:p>
          <a:p>
            <a:pPr algn="ctr"/>
            <a:r>
              <a:rPr lang="en-IE" sz="4000" dirty="0"/>
              <a:t>You are not statutory personnel nor skilled in assessments</a:t>
            </a:r>
          </a:p>
          <a:p>
            <a:pPr algn="ctr"/>
            <a:endParaRPr lang="en-IE" sz="4000" dirty="0"/>
          </a:p>
          <a:p>
            <a:pPr algn="ctr"/>
            <a:endParaRPr lang="en-IE" sz="4000" dirty="0"/>
          </a:p>
          <a:p>
            <a:pPr algn="ctr"/>
            <a:r>
              <a:rPr lang="en-IE" sz="4000" dirty="0"/>
              <a:t>Seek advice as required</a:t>
            </a:r>
          </a:p>
        </p:txBody>
      </p:sp>
    </p:spTree>
    <p:extLst>
      <p:ext uri="{BB962C8B-B14F-4D97-AF65-F5344CB8AC3E}">
        <p14:creationId xmlns:p14="http://schemas.microsoft.com/office/powerpoint/2010/main" val="7560037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755576" y="-171400"/>
            <a:ext cx="8071048" cy="10556736"/>
          </a:xfrm>
          <a:prstGeom prst="rect">
            <a:avLst/>
          </a:prstGeom>
          <a:noFill/>
        </p:spPr>
        <p:txBody>
          <a:bodyPr wrap="square" rtlCol="0">
            <a:spAutoFit/>
          </a:bodyPr>
          <a:lstStyle/>
          <a:p>
            <a:pPr algn="ctr"/>
            <a:endParaRPr lang="en-IE" sz="4000" b="1" dirty="0"/>
          </a:p>
          <a:p>
            <a:pPr algn="ctr"/>
            <a:r>
              <a:rPr lang="en-IE" sz="4000" b="1" dirty="0" err="1"/>
              <a:t>Tusla</a:t>
            </a:r>
            <a:r>
              <a:rPr lang="en-IE" sz="4000" b="1" dirty="0"/>
              <a:t> Responsibility</a:t>
            </a:r>
          </a:p>
          <a:p>
            <a:pPr algn="ctr"/>
            <a:endParaRPr lang="en-IE" sz="4000" dirty="0"/>
          </a:p>
          <a:p>
            <a:pPr algn="ctr"/>
            <a:endParaRPr lang="en-IE" sz="4000" dirty="0"/>
          </a:p>
          <a:p>
            <a:pPr algn="ctr"/>
            <a:endParaRPr lang="en-IE" sz="4000" dirty="0"/>
          </a:p>
          <a:p>
            <a:pPr algn="ctr"/>
            <a:r>
              <a:rPr lang="en-IE" sz="4000" dirty="0"/>
              <a:t>Section 3 of Part 11 of Child Care Act</a:t>
            </a:r>
          </a:p>
          <a:p>
            <a:pPr algn="ctr"/>
            <a:r>
              <a:rPr lang="en-IE" sz="4000" dirty="0"/>
              <a:t>1991</a:t>
            </a:r>
          </a:p>
          <a:p>
            <a:pPr marL="571500" indent="-571500">
              <a:buFont typeface="Arial" panose="020B0604020202020204" pitchFamily="34" charset="0"/>
              <a:buChar char="•"/>
            </a:pPr>
            <a:r>
              <a:rPr lang="en-IE" sz="4000" dirty="0"/>
              <a:t>Assess welfare needs of a child</a:t>
            </a:r>
          </a:p>
          <a:p>
            <a:pPr marL="571500" indent="-571500">
              <a:buFont typeface="Arial" panose="020B0604020202020204" pitchFamily="34" charset="0"/>
              <a:buChar char="•"/>
            </a:pPr>
            <a:r>
              <a:rPr lang="en-IE" sz="4000" dirty="0"/>
              <a:t>Assessment of risk</a:t>
            </a:r>
          </a:p>
          <a:p>
            <a:pPr algn="ctr"/>
            <a:endParaRPr lang="en-IE" sz="4000" b="1" dirty="0"/>
          </a:p>
          <a:p>
            <a:pPr algn="ctr"/>
            <a:endParaRPr lang="en-IE" sz="4000" b="1" dirty="0"/>
          </a:p>
          <a:p>
            <a:pPr algn="ctr"/>
            <a:endParaRPr lang="en-IE" sz="4000" b="1" dirty="0"/>
          </a:p>
          <a:p>
            <a:pPr algn="ctr"/>
            <a:endParaRPr lang="en-IE" sz="4000" b="1" dirty="0"/>
          </a:p>
          <a:p>
            <a:pPr algn="r"/>
            <a:endParaRPr lang="en-IE" sz="4000" b="1" dirty="0"/>
          </a:p>
          <a:p>
            <a:pPr algn="ctr"/>
            <a:endParaRPr lang="en-IE" sz="4000" b="1" dirty="0"/>
          </a:p>
          <a:p>
            <a:pPr algn="ctr"/>
            <a:endParaRPr lang="en-IE" sz="4000" b="1" dirty="0"/>
          </a:p>
          <a:p>
            <a:pPr algn="ctr"/>
            <a:endParaRPr lang="en-IE" sz="4000" b="1" dirty="0"/>
          </a:p>
        </p:txBody>
      </p:sp>
    </p:spTree>
    <p:extLst>
      <p:ext uri="{BB962C8B-B14F-4D97-AF65-F5344CB8AC3E}">
        <p14:creationId xmlns:p14="http://schemas.microsoft.com/office/powerpoint/2010/main" val="37568366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Rectangle 1"/>
          <p:cNvSpPr/>
          <p:nvPr/>
        </p:nvSpPr>
        <p:spPr>
          <a:xfrm>
            <a:off x="251520" y="476672"/>
            <a:ext cx="8692829" cy="5262979"/>
          </a:xfrm>
          <a:prstGeom prst="rect">
            <a:avLst/>
          </a:prstGeom>
        </p:spPr>
        <p:txBody>
          <a:bodyPr wrap="square">
            <a:spAutoFit/>
          </a:bodyPr>
          <a:lstStyle/>
          <a:p>
            <a:pPr algn="ctr"/>
            <a:r>
              <a:rPr lang="en-IE" sz="4000" b="1" dirty="0"/>
              <a:t>HSCT Responsibility</a:t>
            </a:r>
          </a:p>
          <a:p>
            <a:pPr algn="ctr"/>
            <a:endParaRPr lang="en-IE" sz="4000" b="1" dirty="0"/>
          </a:p>
          <a:p>
            <a:endParaRPr lang="en-IE" sz="3200" dirty="0"/>
          </a:p>
          <a:p>
            <a:endParaRPr lang="en-IE" sz="3200" dirty="0"/>
          </a:p>
          <a:p>
            <a:r>
              <a:rPr lang="en-IE" sz="3200" dirty="0"/>
              <a:t>Children (NI) Order 1995 Article 66 (1) (b). </a:t>
            </a:r>
          </a:p>
          <a:p>
            <a:endParaRPr lang="en-IE" sz="3200" dirty="0"/>
          </a:p>
          <a:p>
            <a:r>
              <a:rPr lang="en-IE" sz="3200" dirty="0"/>
              <a:t>Investigation will include conducting an initial assessment, liaising with the family and other key professionals, to assess the child’s needs for support and protection </a:t>
            </a:r>
          </a:p>
        </p:txBody>
      </p:sp>
    </p:spTree>
    <p:extLst>
      <p:ext uri="{BB962C8B-B14F-4D97-AF65-F5344CB8AC3E}">
        <p14:creationId xmlns:p14="http://schemas.microsoft.com/office/powerpoint/2010/main" val="36916909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611560" y="-315416"/>
            <a:ext cx="8071048" cy="9325630"/>
          </a:xfrm>
          <a:prstGeom prst="rect">
            <a:avLst/>
          </a:prstGeom>
          <a:noFill/>
        </p:spPr>
        <p:txBody>
          <a:bodyPr wrap="square" rtlCol="0">
            <a:spAutoFit/>
          </a:bodyPr>
          <a:lstStyle/>
          <a:p>
            <a:pPr algn="ctr"/>
            <a:endParaRPr lang="en-IE" sz="4000" b="1" dirty="0"/>
          </a:p>
          <a:p>
            <a:pPr algn="ctr"/>
            <a:r>
              <a:rPr lang="en-IE" sz="4000" b="1" dirty="0"/>
              <a:t>Police Responsibility</a:t>
            </a:r>
          </a:p>
          <a:p>
            <a:pPr algn="ctr"/>
            <a:endParaRPr lang="en-IE" sz="4000" b="1" dirty="0"/>
          </a:p>
          <a:p>
            <a:endParaRPr lang="en-IE" sz="4000" dirty="0"/>
          </a:p>
          <a:p>
            <a:endParaRPr lang="en-IE" sz="4000" dirty="0"/>
          </a:p>
          <a:p>
            <a:r>
              <a:rPr lang="en-IE" sz="4000" dirty="0"/>
              <a:t>Assess if a crime has been committed</a:t>
            </a:r>
          </a:p>
          <a:p>
            <a:pPr algn="ctr"/>
            <a:endParaRPr lang="en-IE" sz="4000" b="1" dirty="0"/>
          </a:p>
          <a:p>
            <a:pPr algn="ctr"/>
            <a:endParaRPr lang="en-IE" sz="4000" b="1" dirty="0"/>
          </a:p>
          <a:p>
            <a:pPr algn="ctr"/>
            <a:endParaRPr lang="en-IE" sz="4000" b="1" dirty="0"/>
          </a:p>
          <a:p>
            <a:pPr algn="ctr"/>
            <a:endParaRPr lang="en-IE" sz="4000" b="1" dirty="0"/>
          </a:p>
          <a:p>
            <a:pPr algn="ctr"/>
            <a:endParaRPr lang="en-IE" sz="4000" b="1" dirty="0"/>
          </a:p>
          <a:p>
            <a:pPr algn="r"/>
            <a:endParaRPr lang="en-IE" sz="4000" b="1" dirty="0"/>
          </a:p>
          <a:p>
            <a:pPr algn="ctr"/>
            <a:endParaRPr lang="en-IE" sz="4000" b="1" dirty="0"/>
          </a:p>
          <a:p>
            <a:pPr algn="ctr"/>
            <a:endParaRPr lang="en-IE" sz="4000" b="1" dirty="0"/>
          </a:p>
          <a:p>
            <a:pPr algn="ctr"/>
            <a:endParaRPr lang="en-IE" sz="4000" b="1" dirty="0"/>
          </a:p>
        </p:txBody>
      </p:sp>
    </p:spTree>
    <p:extLst>
      <p:ext uri="{BB962C8B-B14F-4D97-AF65-F5344CB8AC3E}">
        <p14:creationId xmlns:p14="http://schemas.microsoft.com/office/powerpoint/2010/main" val="3594791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 name="TextBox 3"/>
          <p:cNvSpPr txBox="1"/>
          <p:nvPr/>
        </p:nvSpPr>
        <p:spPr>
          <a:xfrm>
            <a:off x="827584" y="-315416"/>
            <a:ext cx="8071048" cy="11787842"/>
          </a:xfrm>
          <a:prstGeom prst="rect">
            <a:avLst/>
          </a:prstGeom>
          <a:noFill/>
        </p:spPr>
        <p:txBody>
          <a:bodyPr wrap="square" rtlCol="0">
            <a:spAutoFit/>
          </a:bodyPr>
          <a:lstStyle/>
          <a:p>
            <a:pPr algn="ctr"/>
            <a:endParaRPr lang="en-IE" sz="4000" b="1" dirty="0"/>
          </a:p>
          <a:p>
            <a:pPr algn="ctr"/>
            <a:r>
              <a:rPr lang="en-IE" sz="4000" b="1" dirty="0"/>
              <a:t>Church Responsibility</a:t>
            </a:r>
          </a:p>
          <a:p>
            <a:pPr algn="ctr"/>
            <a:endParaRPr lang="en-IE" sz="4000" b="1" dirty="0"/>
          </a:p>
          <a:p>
            <a:pPr marL="571500" indent="-571500">
              <a:buFont typeface="Arial" panose="020B0604020202020204" pitchFamily="34" charset="0"/>
              <a:buChar char="•"/>
            </a:pPr>
            <a:endParaRPr lang="en-IE" sz="4000" b="1" dirty="0"/>
          </a:p>
          <a:p>
            <a:pPr marL="571500" indent="-571500">
              <a:buFont typeface="Arial" panose="020B0604020202020204" pitchFamily="34" charset="0"/>
              <a:buChar char="•"/>
            </a:pPr>
            <a:endParaRPr lang="en-IE" sz="4000" b="1" dirty="0"/>
          </a:p>
          <a:p>
            <a:pPr marL="571500" indent="-571500">
              <a:buFont typeface="Arial" panose="020B0604020202020204" pitchFamily="34" charset="0"/>
              <a:buChar char="•"/>
            </a:pPr>
            <a:r>
              <a:rPr lang="en-IE" sz="4000" dirty="0"/>
              <a:t>Notify statutory authorities if threshold has been reached</a:t>
            </a:r>
          </a:p>
          <a:p>
            <a:pPr marL="571500" indent="-571500">
              <a:buFont typeface="Arial" panose="020B0604020202020204" pitchFamily="34" charset="0"/>
              <a:buChar char="•"/>
            </a:pPr>
            <a:r>
              <a:rPr lang="en-IE" sz="4000" dirty="0"/>
              <a:t>Determine if respondent can remain in ministry</a:t>
            </a:r>
          </a:p>
          <a:p>
            <a:pPr marL="571500" indent="-571500">
              <a:buFont typeface="Arial" panose="020B0604020202020204" pitchFamily="34" charset="0"/>
              <a:buChar char="•"/>
            </a:pPr>
            <a:r>
              <a:rPr lang="en-IE" sz="4000" dirty="0"/>
              <a:t>Decide on any restrictions</a:t>
            </a:r>
          </a:p>
          <a:p>
            <a:pPr algn="ctr"/>
            <a:endParaRPr lang="en-IE" sz="4000" b="1" dirty="0"/>
          </a:p>
          <a:p>
            <a:pPr algn="ctr"/>
            <a:endParaRPr lang="en-IE" sz="4000" b="1" dirty="0"/>
          </a:p>
          <a:p>
            <a:pPr algn="ctr"/>
            <a:endParaRPr lang="en-IE" sz="4000" b="1" dirty="0"/>
          </a:p>
          <a:p>
            <a:pPr algn="ctr"/>
            <a:endParaRPr lang="en-IE" sz="4000" b="1" dirty="0"/>
          </a:p>
          <a:p>
            <a:pPr algn="ctr"/>
            <a:endParaRPr lang="en-IE" sz="4000" b="1" dirty="0"/>
          </a:p>
          <a:p>
            <a:pPr algn="r"/>
            <a:endParaRPr lang="en-IE" sz="4000" b="1" dirty="0"/>
          </a:p>
          <a:p>
            <a:pPr algn="ctr"/>
            <a:endParaRPr lang="en-IE" sz="4000" b="1" dirty="0"/>
          </a:p>
          <a:p>
            <a:pPr algn="ctr"/>
            <a:endParaRPr lang="en-IE" sz="4000" b="1" dirty="0"/>
          </a:p>
          <a:p>
            <a:pPr algn="ctr"/>
            <a:endParaRPr lang="en-IE" sz="4000" b="1" dirty="0"/>
          </a:p>
        </p:txBody>
      </p:sp>
    </p:spTree>
    <p:extLst>
      <p:ext uri="{BB962C8B-B14F-4D97-AF65-F5344CB8AC3E}">
        <p14:creationId xmlns:p14="http://schemas.microsoft.com/office/powerpoint/2010/main" val="22479743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1200329"/>
          </a:xfrm>
          <a:prstGeom prst="rect">
            <a:avLst/>
          </a:prstGeom>
        </p:spPr>
        <p:txBody>
          <a:bodyPr wrap="square">
            <a:spAutoFit/>
          </a:bodyPr>
          <a:lstStyle/>
          <a:p>
            <a:pPr algn="ctr"/>
            <a:endParaRPr lang="en-GB" sz="3600" b="1" dirty="0"/>
          </a:p>
          <a:p>
            <a:pPr algn="ctr"/>
            <a:r>
              <a:rPr lang="en-GB" sz="3600" b="1" dirty="0"/>
              <a:t>Initial Screening</a:t>
            </a:r>
          </a:p>
        </p:txBody>
      </p:sp>
    </p:spTree>
    <p:extLst>
      <p:ext uri="{BB962C8B-B14F-4D97-AF65-F5344CB8AC3E}">
        <p14:creationId xmlns:p14="http://schemas.microsoft.com/office/powerpoint/2010/main" val="13904432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1484784"/>
            <a:ext cx="7920880" cy="4678204"/>
          </a:xfrm>
          <a:prstGeom prst="rect">
            <a:avLst/>
          </a:prstGeom>
        </p:spPr>
        <p:txBody>
          <a:bodyPr wrap="square">
            <a:spAutoFit/>
          </a:bodyPr>
          <a:lstStyle/>
          <a:p>
            <a:pPr lvl="0" eaLnBrk="0" hangingPunct="0"/>
            <a:r>
              <a:rPr lang="en-IE" sz="2800" dirty="0"/>
              <a:t>After receiving the allegation an initial enquiry is carried out to establish if the threshold for reporting has been reached</a:t>
            </a:r>
          </a:p>
          <a:p>
            <a:pPr lvl="0" eaLnBrk="0" hangingPunct="0"/>
            <a:endParaRPr lang="en-IE" sz="2800" dirty="0"/>
          </a:p>
          <a:p>
            <a:pPr lvl="0" eaLnBrk="0" hangingPunct="0"/>
            <a:r>
              <a:rPr lang="en-IE" sz="2800" dirty="0"/>
              <a:t>Establishing the name of the complainant, the nature of the allegation and the name of the respondent;</a:t>
            </a:r>
          </a:p>
          <a:p>
            <a:pPr lvl="0" eaLnBrk="0" hangingPunct="0"/>
            <a:endParaRPr lang="en-IE" sz="2800" dirty="0"/>
          </a:p>
          <a:p>
            <a:pPr lvl="0" eaLnBrk="0" hangingPunct="0"/>
            <a:r>
              <a:rPr lang="en-IE" sz="2800" dirty="0"/>
              <a:t>Checking if the respondent was in the reported location at the time of the alleged abuse.</a:t>
            </a:r>
          </a:p>
          <a:p>
            <a:pPr eaLnBrk="0" hangingPunct="0"/>
            <a:r>
              <a:rPr lang="en-IE" sz="2800" dirty="0"/>
              <a:t> </a:t>
            </a:r>
          </a:p>
          <a:p>
            <a:pPr lvl="0" eaLnBrk="0" hangingPunct="0"/>
            <a:endParaRPr lang="en-IE" b="1" dirty="0"/>
          </a:p>
        </p:txBody>
      </p:sp>
    </p:spTree>
    <p:extLst>
      <p:ext uri="{BB962C8B-B14F-4D97-AF65-F5344CB8AC3E}">
        <p14:creationId xmlns:p14="http://schemas.microsoft.com/office/powerpoint/2010/main" val="268254953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 xmlns:a16="http://schemas.microsoft.com/office/drawing/2014/main" id="{955B35C6-5B33-E742-96D3-F8E8BE37993A}"/>
              </a:ext>
            </a:extLst>
          </p:cNvPr>
          <p:cNvSpPr/>
          <p:nvPr/>
        </p:nvSpPr>
        <p:spPr>
          <a:xfrm>
            <a:off x="179512" y="1484784"/>
            <a:ext cx="7920880" cy="3385542"/>
          </a:xfrm>
          <a:prstGeom prst="rect">
            <a:avLst/>
          </a:prstGeom>
        </p:spPr>
        <p:txBody>
          <a:bodyPr wrap="square">
            <a:spAutoFit/>
          </a:bodyPr>
          <a:lstStyle/>
          <a:p>
            <a:pPr eaLnBrk="0" hangingPunct="0"/>
            <a:r>
              <a:rPr lang="en-IE" sz="2800" dirty="0"/>
              <a:t>Once this is complete the DLP informs the statutory authorities as the threshold has been reached, alongside the Church authority and the NBSCCCI</a:t>
            </a:r>
          </a:p>
          <a:p>
            <a:pPr eaLnBrk="0" hangingPunct="0"/>
            <a:endParaRPr lang="en-IE" sz="2800" dirty="0"/>
          </a:p>
          <a:p>
            <a:pPr eaLnBrk="0" hangingPunct="0"/>
            <a:r>
              <a:rPr lang="en-IE" sz="2800" dirty="0"/>
              <a:t>Permission must be sought from the statutory authorities to enable you to inform the respondent and begin an initial assessment of risk</a:t>
            </a:r>
          </a:p>
          <a:p>
            <a:pPr lvl="0" eaLnBrk="0" hangingPunct="0"/>
            <a:endParaRPr lang="en-IE" b="1" dirty="0"/>
          </a:p>
        </p:txBody>
      </p:sp>
    </p:spTree>
    <p:extLst>
      <p:ext uri="{BB962C8B-B14F-4D97-AF65-F5344CB8AC3E}">
        <p14:creationId xmlns:p14="http://schemas.microsoft.com/office/powerpoint/2010/main" val="3162792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79512" y="260648"/>
            <a:ext cx="8712968" cy="5632311"/>
          </a:xfrm>
          <a:prstGeom prst="rect">
            <a:avLst/>
          </a:prstGeom>
        </p:spPr>
        <p:txBody>
          <a:bodyPr wrap="square">
            <a:spAutoFit/>
          </a:bodyPr>
          <a:lstStyle/>
          <a:p>
            <a:pPr algn="ctr"/>
            <a:r>
              <a:rPr lang="en-IE" sz="4000" b="1" dirty="0"/>
              <a:t>Initial Assessment of Risk</a:t>
            </a:r>
          </a:p>
          <a:p>
            <a:pPr algn="ctr"/>
            <a:endParaRPr lang="en-IE" sz="4000" b="1" dirty="0"/>
          </a:p>
          <a:p>
            <a:pPr algn="ctr"/>
            <a:endParaRPr lang="en-IE" sz="4000" dirty="0"/>
          </a:p>
          <a:p>
            <a:pPr algn="ctr"/>
            <a:r>
              <a:rPr lang="en-IE" sz="4000" dirty="0"/>
              <a:t>Guidance 4.2A</a:t>
            </a:r>
          </a:p>
          <a:p>
            <a:pPr algn="ctr"/>
            <a:endParaRPr lang="en-IE" sz="4000" dirty="0"/>
          </a:p>
          <a:p>
            <a:pPr algn="ctr"/>
            <a:r>
              <a:rPr lang="en-IE" sz="4000" dirty="0"/>
              <a:t> 4.2B Template 1</a:t>
            </a:r>
          </a:p>
          <a:p>
            <a:pPr algn="ctr"/>
            <a:endParaRPr lang="en-IE" sz="4000" b="1" dirty="0"/>
          </a:p>
          <a:p>
            <a:pPr algn="ctr"/>
            <a:r>
              <a:rPr lang="en-IE" sz="4000" b="1" dirty="0">
                <a:hlinkClick r:id="rId2"/>
              </a:rPr>
              <a:t>https://www.safeguarding.ie/roles2?task=document.viewdoc&amp;id=293</a:t>
            </a:r>
            <a:r>
              <a:rPr lang="en-IE" sz="4000" b="1" dirty="0"/>
              <a:t> </a:t>
            </a:r>
          </a:p>
        </p:txBody>
      </p:sp>
    </p:spTree>
    <p:extLst>
      <p:ext uri="{BB962C8B-B14F-4D97-AF65-F5344CB8AC3E}">
        <p14:creationId xmlns:p14="http://schemas.microsoft.com/office/powerpoint/2010/main" val="6785360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algn="ctr" eaLnBrk="0" hangingPunct="0"/>
            <a:endParaRPr lang="en-IE" sz="4000" b="1" dirty="0"/>
          </a:p>
          <a:p>
            <a:pPr lvl="0" algn="ctr" eaLnBrk="0" hangingPunct="0"/>
            <a:r>
              <a:rPr lang="en-IE" sz="4000" b="1" dirty="0"/>
              <a:t>Welcome and Prayer</a:t>
            </a:r>
          </a:p>
        </p:txBody>
      </p:sp>
    </p:spTree>
    <p:extLst>
      <p:ext uri="{BB962C8B-B14F-4D97-AF65-F5344CB8AC3E}">
        <p14:creationId xmlns:p14="http://schemas.microsoft.com/office/powerpoint/2010/main" val="17834972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7504" y="487025"/>
            <a:ext cx="8647112" cy="5262979"/>
          </a:xfrm>
          <a:prstGeom prst="rect">
            <a:avLst/>
          </a:prstGeom>
          <a:noFill/>
        </p:spPr>
        <p:txBody>
          <a:bodyPr wrap="square" rtlCol="0">
            <a:spAutoFit/>
          </a:bodyPr>
          <a:lstStyle/>
          <a:p>
            <a:pPr algn="ctr"/>
            <a:r>
              <a:rPr lang="en-IE" sz="4000" b="1" dirty="0"/>
              <a:t>Initial Assessment of Risk</a:t>
            </a:r>
          </a:p>
          <a:p>
            <a:pPr marL="571500" indent="-571500">
              <a:buFont typeface="Arial" panose="020B0604020202020204" pitchFamily="34" charset="0"/>
              <a:buChar char="•"/>
            </a:pPr>
            <a:endParaRPr lang="en-IE" sz="3600" b="1" dirty="0"/>
          </a:p>
          <a:p>
            <a:pPr marL="571500" indent="-571500">
              <a:buFont typeface="Arial" panose="020B0604020202020204" pitchFamily="34" charset="0"/>
              <a:buChar char="•"/>
            </a:pPr>
            <a:r>
              <a:rPr lang="en-IE" sz="3600" dirty="0"/>
              <a:t>Does information reach a semblance of truth?</a:t>
            </a:r>
          </a:p>
          <a:p>
            <a:pPr marL="571500" indent="-571500">
              <a:buFont typeface="Arial" panose="020B0604020202020204" pitchFamily="34" charset="0"/>
              <a:buChar char="•"/>
            </a:pPr>
            <a:r>
              <a:rPr lang="en-IE" sz="3600" dirty="0"/>
              <a:t>Is there statutory authority action</a:t>
            </a:r>
          </a:p>
          <a:p>
            <a:pPr marL="571500" indent="-571500">
              <a:buFont typeface="Arial" panose="020B0604020202020204" pitchFamily="34" charset="0"/>
              <a:buChar char="•"/>
            </a:pPr>
            <a:r>
              <a:rPr lang="en-IE" sz="3600" dirty="0"/>
              <a:t>What is the ministry of the respondent</a:t>
            </a:r>
          </a:p>
          <a:p>
            <a:pPr marL="571500" indent="-571500">
              <a:buFont typeface="Arial" panose="020B0604020202020204" pitchFamily="34" charset="0"/>
              <a:buChar char="•"/>
            </a:pPr>
            <a:r>
              <a:rPr lang="en-IE" sz="3600" dirty="0"/>
              <a:t>Seek advice from NCMC/Advisory Panel</a:t>
            </a:r>
          </a:p>
          <a:p>
            <a:pPr algn="ctr"/>
            <a:endParaRPr lang="en-IE" sz="4000" b="1" dirty="0"/>
          </a:p>
          <a:p>
            <a:pPr algn="ctr"/>
            <a:endParaRPr lang="en-IE" sz="4000" b="1" dirty="0"/>
          </a:p>
        </p:txBody>
      </p:sp>
    </p:spTree>
    <p:extLst>
      <p:ext uri="{BB962C8B-B14F-4D97-AF65-F5344CB8AC3E}">
        <p14:creationId xmlns:p14="http://schemas.microsoft.com/office/powerpoint/2010/main" val="146193714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88640"/>
            <a:ext cx="8071048" cy="5139869"/>
          </a:xfrm>
          <a:prstGeom prst="rect">
            <a:avLst/>
          </a:prstGeom>
          <a:noFill/>
        </p:spPr>
        <p:txBody>
          <a:bodyPr wrap="square" rtlCol="0">
            <a:spAutoFit/>
          </a:bodyPr>
          <a:lstStyle/>
          <a:p>
            <a:pPr algn="ctr"/>
            <a:r>
              <a:rPr lang="en-IE" sz="3200" b="1" dirty="0"/>
              <a:t>Issues to be considered when assessing initial risk</a:t>
            </a:r>
            <a:endParaRPr lang="en-IE" sz="3200" dirty="0"/>
          </a:p>
          <a:p>
            <a:pPr algn="ctr"/>
            <a:endParaRPr lang="en-IE" sz="3200" b="1" dirty="0"/>
          </a:p>
          <a:p>
            <a:pPr algn="ctr"/>
            <a:endParaRPr lang="en-IE" sz="4000" b="1" dirty="0"/>
          </a:p>
          <a:p>
            <a:pPr marL="571500" lvl="0" indent="-571500" eaLnBrk="0" hangingPunct="0">
              <a:buFont typeface="Arial" panose="020B0604020202020204" pitchFamily="34" charset="0"/>
              <a:buChar char="•"/>
            </a:pPr>
            <a:r>
              <a:rPr lang="en-IE" sz="3200" dirty="0"/>
              <a:t>Is the allegation recent or of a historical nature?</a:t>
            </a:r>
          </a:p>
          <a:p>
            <a:pPr marL="571500" lvl="0" indent="-571500" eaLnBrk="0" hangingPunct="0">
              <a:buFont typeface="Arial" panose="020B0604020202020204" pitchFamily="34" charset="0"/>
              <a:buChar char="•"/>
            </a:pPr>
            <a:r>
              <a:rPr lang="en-IE" sz="3200" dirty="0"/>
              <a:t>Has the allegation continued over a significant period of time? </a:t>
            </a:r>
          </a:p>
          <a:p>
            <a:pPr marL="571500" lvl="0" indent="-571500" eaLnBrk="0" hangingPunct="0">
              <a:buFont typeface="Arial" panose="020B0604020202020204" pitchFamily="34" charset="0"/>
              <a:buChar char="•"/>
            </a:pPr>
            <a:r>
              <a:rPr lang="en-IE" sz="3200" dirty="0"/>
              <a:t>Is there any evidence to support complaints?</a:t>
            </a:r>
          </a:p>
        </p:txBody>
      </p:sp>
    </p:spTree>
    <p:extLst>
      <p:ext uri="{BB962C8B-B14F-4D97-AF65-F5344CB8AC3E}">
        <p14:creationId xmlns:p14="http://schemas.microsoft.com/office/powerpoint/2010/main" val="8944014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95536" y="1628800"/>
            <a:ext cx="8071048" cy="3785652"/>
          </a:xfrm>
          <a:prstGeom prst="rect">
            <a:avLst/>
          </a:prstGeom>
          <a:noFill/>
        </p:spPr>
        <p:txBody>
          <a:bodyPr wrap="square" rtlCol="0">
            <a:spAutoFit/>
          </a:bodyPr>
          <a:lstStyle/>
          <a:p>
            <a:pPr marL="571500" lvl="0" indent="-571500" eaLnBrk="0" hangingPunct="0">
              <a:buFont typeface="Arial" charset="0"/>
              <a:buChar char="•"/>
            </a:pPr>
            <a:r>
              <a:rPr lang="en-IE" sz="4000" dirty="0"/>
              <a:t>What is the respondent’s role in the Church?</a:t>
            </a:r>
          </a:p>
          <a:p>
            <a:pPr marL="571500" lvl="0" indent="-571500" eaLnBrk="0" hangingPunct="0">
              <a:buFont typeface="Arial" charset="0"/>
              <a:buChar char="•"/>
            </a:pPr>
            <a:r>
              <a:rPr lang="en-IE" sz="4000" dirty="0"/>
              <a:t>Does the respondent have access to children? </a:t>
            </a:r>
          </a:p>
          <a:p>
            <a:pPr marL="571500" lvl="0" indent="-571500" eaLnBrk="0" hangingPunct="0">
              <a:buFont typeface="Arial" charset="0"/>
              <a:buChar char="•"/>
            </a:pPr>
            <a:r>
              <a:rPr lang="en-IE" sz="4000" dirty="0"/>
              <a:t>Can they continue to work in public?</a:t>
            </a:r>
          </a:p>
        </p:txBody>
      </p:sp>
    </p:spTree>
    <p:extLst>
      <p:ext uri="{BB962C8B-B14F-4D97-AF65-F5344CB8AC3E}">
        <p14:creationId xmlns:p14="http://schemas.microsoft.com/office/powerpoint/2010/main" val="219946976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39552" y="1628800"/>
            <a:ext cx="8071048" cy="3970318"/>
          </a:xfrm>
          <a:prstGeom prst="rect">
            <a:avLst/>
          </a:prstGeom>
          <a:noFill/>
        </p:spPr>
        <p:txBody>
          <a:bodyPr wrap="square" rtlCol="0">
            <a:spAutoFit/>
          </a:bodyPr>
          <a:lstStyle/>
          <a:p>
            <a:pPr marL="571500" lvl="0" indent="-571500" eaLnBrk="0" hangingPunct="0">
              <a:buFont typeface="Arial" charset="0"/>
              <a:buChar char="•"/>
            </a:pPr>
            <a:r>
              <a:rPr lang="en-IE" sz="3600" dirty="0"/>
              <a:t>What is the number, gender and age range of complainants?</a:t>
            </a:r>
          </a:p>
          <a:p>
            <a:pPr marL="571500" lvl="0" indent="-571500" eaLnBrk="0" hangingPunct="0">
              <a:buFont typeface="Arial" charset="0"/>
              <a:buChar char="•"/>
            </a:pPr>
            <a:r>
              <a:rPr lang="en-IE" sz="3600" dirty="0"/>
              <a:t>Have there been any other previous complaints?</a:t>
            </a:r>
          </a:p>
          <a:p>
            <a:pPr marL="571500" lvl="0" indent="-571500" eaLnBrk="0" hangingPunct="0">
              <a:buFont typeface="Arial" charset="0"/>
              <a:buChar char="•"/>
            </a:pPr>
            <a:r>
              <a:rPr lang="en-IE" sz="3600" dirty="0"/>
              <a:t>Is there any evidence to support complaints?</a:t>
            </a:r>
          </a:p>
          <a:p>
            <a:pPr marL="571500" lvl="0" indent="-571500" eaLnBrk="0" hangingPunct="0">
              <a:buFont typeface="Arial" charset="0"/>
              <a:buChar char="•"/>
            </a:pPr>
            <a:endParaRPr lang="en-IE" sz="3600" dirty="0"/>
          </a:p>
        </p:txBody>
      </p:sp>
    </p:spTree>
    <p:extLst>
      <p:ext uri="{BB962C8B-B14F-4D97-AF65-F5344CB8AC3E}">
        <p14:creationId xmlns:p14="http://schemas.microsoft.com/office/powerpoint/2010/main" val="32005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646331"/>
          </a:xfrm>
          <a:prstGeom prst="rect">
            <a:avLst/>
          </a:prstGeom>
        </p:spPr>
        <p:txBody>
          <a:bodyPr wrap="square">
            <a:spAutoFit/>
          </a:bodyPr>
          <a:lstStyle/>
          <a:p>
            <a:pPr algn="ctr"/>
            <a:r>
              <a:rPr lang="en-GB" sz="3600" b="1" dirty="0"/>
              <a:t>Informing the Respondent</a:t>
            </a:r>
          </a:p>
        </p:txBody>
      </p:sp>
    </p:spTree>
    <p:extLst>
      <p:ext uri="{BB962C8B-B14F-4D97-AF65-F5344CB8AC3E}">
        <p14:creationId xmlns:p14="http://schemas.microsoft.com/office/powerpoint/2010/main" val="151734832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0" y="332656"/>
            <a:ext cx="9036496" cy="646331"/>
          </a:xfrm>
          <a:prstGeom prst="rect">
            <a:avLst/>
          </a:prstGeom>
        </p:spPr>
        <p:txBody>
          <a:bodyPr wrap="square">
            <a:spAutoFit/>
          </a:bodyPr>
          <a:lstStyle/>
          <a:p>
            <a:pPr algn="ctr"/>
            <a:r>
              <a:rPr lang="en-GB" sz="3600" b="1" dirty="0"/>
              <a:t>In Advance of the Meeting</a:t>
            </a:r>
          </a:p>
        </p:txBody>
      </p:sp>
      <p:sp>
        <p:nvSpPr>
          <p:cNvPr id="5" name="Rectangle 4">
            <a:extLst>
              <a:ext uri="{FF2B5EF4-FFF2-40B4-BE49-F238E27FC236}">
                <a16:creationId xmlns="" xmlns:a16="http://schemas.microsoft.com/office/drawing/2014/main" id="{A30B3E84-5D24-1D44-9B5C-90BF8691F1EF}"/>
              </a:ext>
            </a:extLst>
          </p:cNvPr>
          <p:cNvSpPr/>
          <p:nvPr/>
        </p:nvSpPr>
        <p:spPr>
          <a:xfrm>
            <a:off x="188890" y="1844824"/>
            <a:ext cx="8478688" cy="2492990"/>
          </a:xfrm>
          <a:prstGeom prst="rect">
            <a:avLst/>
          </a:prstGeom>
        </p:spPr>
        <p:txBody>
          <a:bodyPr wrap="square">
            <a:spAutoFit/>
          </a:bodyPr>
          <a:lstStyle/>
          <a:p>
            <a:pPr>
              <a:spcAft>
                <a:spcPts val="0"/>
              </a:spcAft>
            </a:pPr>
            <a:r>
              <a:rPr lang="en-IE" sz="2400" dirty="0">
                <a:latin typeface="Calibri" panose="020F0502020204030204" pitchFamily="34" charset="0"/>
                <a:ea typeface="Calibri" panose="020F0502020204030204" pitchFamily="34" charset="0"/>
                <a:cs typeface="Times New Roman" panose="02020603050405020304" pitchFamily="18" charset="0"/>
              </a:rPr>
              <a:t>This meeting is about breaking bad and unwelcome news to the respondent, something which medical practitioners have developed guidance about you can access it here:</a:t>
            </a:r>
          </a:p>
          <a:p>
            <a:pPr>
              <a:spcAft>
                <a:spcPts val="0"/>
              </a:spcAft>
            </a:pPr>
            <a:endParaRPr lang="en-IE" sz="2400" dirty="0">
              <a:latin typeface="Calibri" panose="020F0502020204030204" pitchFamily="34" charset="0"/>
              <a:cs typeface="Times New Roman" panose="02020603050405020304" pitchFamily="18" charset="0"/>
            </a:endParaRPr>
          </a:p>
          <a:p>
            <a:pPr>
              <a:spcAft>
                <a:spcPts val="0"/>
              </a:spcAft>
            </a:pPr>
            <a:r>
              <a:rPr lang="en-IE" sz="2000" dirty="0"/>
              <a:t>Dean, A. and Willis, S. (2016). </a:t>
            </a:r>
            <a:r>
              <a:rPr lang="en-IE" sz="2000" i="1" dirty="0"/>
              <a:t>The use of protocol in breaking bad news: evidence and ethos</a:t>
            </a:r>
            <a:r>
              <a:rPr lang="en-IE" sz="2000" dirty="0"/>
              <a:t>, Available from Sheffield Hallam University Research Archive (SHURA) at: </a:t>
            </a:r>
            <a:r>
              <a:rPr lang="en-IE" sz="2000" u="sng" dirty="0">
                <a:hlinkClick r:id="rId3"/>
              </a:rPr>
              <a:t>http://shura.shu.ac.uk/12857/</a:t>
            </a:r>
            <a:r>
              <a:rPr lang="en-IE" sz="2000" dirty="0"/>
              <a:t> </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24728921"/>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100875" y="2060848"/>
            <a:ext cx="9036496" cy="3139321"/>
          </a:xfrm>
          <a:prstGeom prst="rect">
            <a:avLst/>
          </a:prstGeom>
        </p:spPr>
        <p:txBody>
          <a:bodyPr wrap="square">
            <a:spAutoFit/>
          </a:bodyPr>
          <a:lstStyle/>
          <a:p>
            <a:pPr marL="342900" lvl="0" indent="-342900">
              <a:buFont typeface="Arial" panose="020B0604020202020204" pitchFamily="34" charset="0"/>
              <a:buChar char="•"/>
            </a:pPr>
            <a:r>
              <a:rPr lang="en-IE" sz="2200" dirty="0"/>
              <a:t>The Church authority needs to remember that the communication of bad news, in this case an allegation, is more than the communication of matters of fact; it has life altering implications;</a:t>
            </a:r>
          </a:p>
          <a:p>
            <a:pPr lvl="0"/>
            <a:endParaRPr lang="en-IE" sz="2200" dirty="0"/>
          </a:p>
          <a:p>
            <a:pPr marL="342900" lvl="0" indent="-342900">
              <a:buFont typeface="Arial" panose="020B0604020202020204" pitchFamily="34" charset="0"/>
              <a:buChar char="•"/>
            </a:pPr>
            <a:r>
              <a:rPr lang="en-IE" sz="2200" dirty="0"/>
              <a:t>The emotional labour of breaking bad news should be recognized by the Church authority and by the Catholic Church in Ireland in general. Every Church authority should have training in relation to communicating bad news, and psychosocial support for them should be considered, and be available if needed</a:t>
            </a:r>
            <a:endParaRPr lang="en-GB" sz="2200" dirty="0"/>
          </a:p>
        </p:txBody>
      </p:sp>
      <p:sp>
        <p:nvSpPr>
          <p:cNvPr id="4" name="Rectangle 3">
            <a:extLst>
              <a:ext uri="{FF2B5EF4-FFF2-40B4-BE49-F238E27FC236}">
                <a16:creationId xmlns="" xmlns:a16="http://schemas.microsoft.com/office/drawing/2014/main" id="{44A9BDB7-AF04-4A45-9E3D-E9F3E7ADCECD}"/>
              </a:ext>
            </a:extLst>
          </p:cNvPr>
          <p:cNvSpPr/>
          <p:nvPr/>
        </p:nvSpPr>
        <p:spPr>
          <a:xfrm>
            <a:off x="0" y="332656"/>
            <a:ext cx="9036496" cy="646331"/>
          </a:xfrm>
          <a:prstGeom prst="rect">
            <a:avLst/>
          </a:prstGeom>
        </p:spPr>
        <p:txBody>
          <a:bodyPr wrap="square">
            <a:spAutoFit/>
          </a:bodyPr>
          <a:lstStyle/>
          <a:p>
            <a:pPr algn="ctr"/>
            <a:r>
              <a:rPr lang="en-GB" sz="3600" b="1" dirty="0"/>
              <a:t>In Advance of the Meeting</a:t>
            </a:r>
          </a:p>
        </p:txBody>
      </p:sp>
    </p:spTree>
    <p:extLst>
      <p:ext uri="{BB962C8B-B14F-4D97-AF65-F5344CB8AC3E}">
        <p14:creationId xmlns:p14="http://schemas.microsoft.com/office/powerpoint/2010/main" val="377030774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0" y="1412776"/>
            <a:ext cx="9036496" cy="3139321"/>
          </a:xfrm>
          <a:prstGeom prst="rect">
            <a:avLst/>
          </a:prstGeom>
        </p:spPr>
        <p:txBody>
          <a:bodyPr wrap="square">
            <a:spAutoFit/>
          </a:bodyPr>
          <a:lstStyle/>
          <a:p>
            <a:pPr marL="342900" indent="-342900">
              <a:buFont typeface="Arial" panose="020B0604020202020204" pitchFamily="34" charset="0"/>
              <a:buChar char="•"/>
            </a:pPr>
            <a:r>
              <a:rPr lang="en-GB" sz="2200" dirty="0"/>
              <a:t>The Church authority should inform the respondent who will be attending and the purpose of the meeting, and the fact that it will be </a:t>
            </a:r>
            <a:r>
              <a:rPr lang="en-GB" sz="2200" dirty="0" err="1"/>
              <a:t>minuted</a:t>
            </a:r>
            <a:endParaRPr lang="en-GB" sz="2200" dirty="0"/>
          </a:p>
          <a:p>
            <a:endParaRPr lang="en-GB" sz="2200" dirty="0"/>
          </a:p>
          <a:p>
            <a:pPr marL="342900" indent="-342900">
              <a:buFont typeface="Arial" panose="020B0604020202020204" pitchFamily="34" charset="0"/>
              <a:buChar char="•"/>
            </a:pPr>
            <a:r>
              <a:rPr lang="en-GB" sz="2200" dirty="0"/>
              <a:t>Sensitivity to the unique circumstances of the respondent is important they should be offered the services of an advisor and the role outlined to them</a:t>
            </a:r>
          </a:p>
          <a:p>
            <a:endParaRPr lang="en-GB" sz="2200" dirty="0"/>
          </a:p>
          <a:p>
            <a:pPr marL="342900" indent="-342900">
              <a:buFont typeface="Arial" panose="020B0604020202020204" pitchFamily="34" charset="0"/>
              <a:buChar char="•"/>
            </a:pPr>
            <a:r>
              <a:rPr lang="en-GB" sz="2200" dirty="0"/>
              <a:t>The respondent should be informed that they can be accompanied by another person for their own support</a:t>
            </a:r>
          </a:p>
        </p:txBody>
      </p:sp>
      <p:sp>
        <p:nvSpPr>
          <p:cNvPr id="4" name="Rectangle 3">
            <a:extLst>
              <a:ext uri="{FF2B5EF4-FFF2-40B4-BE49-F238E27FC236}">
                <a16:creationId xmlns="" xmlns:a16="http://schemas.microsoft.com/office/drawing/2014/main" id="{44A9BDB7-AF04-4A45-9E3D-E9F3E7ADCECD}"/>
              </a:ext>
            </a:extLst>
          </p:cNvPr>
          <p:cNvSpPr/>
          <p:nvPr/>
        </p:nvSpPr>
        <p:spPr>
          <a:xfrm>
            <a:off x="0" y="332656"/>
            <a:ext cx="9036496" cy="646331"/>
          </a:xfrm>
          <a:prstGeom prst="rect">
            <a:avLst/>
          </a:prstGeom>
        </p:spPr>
        <p:txBody>
          <a:bodyPr wrap="square">
            <a:spAutoFit/>
          </a:bodyPr>
          <a:lstStyle/>
          <a:p>
            <a:pPr algn="ctr"/>
            <a:r>
              <a:rPr lang="en-GB" sz="3600" b="1" dirty="0"/>
              <a:t>In Advance of the Meeting</a:t>
            </a:r>
          </a:p>
        </p:txBody>
      </p:sp>
    </p:spTree>
    <p:extLst>
      <p:ext uri="{BB962C8B-B14F-4D97-AF65-F5344CB8AC3E}">
        <p14:creationId xmlns:p14="http://schemas.microsoft.com/office/powerpoint/2010/main" val="13518336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251520" y="-14626"/>
            <a:ext cx="8640960" cy="5724644"/>
          </a:xfrm>
          <a:prstGeom prst="rect">
            <a:avLst/>
          </a:prstGeom>
        </p:spPr>
        <p:txBody>
          <a:bodyPr wrap="square">
            <a:spAutoFit/>
          </a:bodyPr>
          <a:lstStyle/>
          <a:p>
            <a:pPr lvl="2" eaLnBrk="0" hangingPunct="0"/>
            <a:endParaRPr lang="en-IE" dirty="0"/>
          </a:p>
          <a:p>
            <a:pPr lvl="2" eaLnBrk="0" hangingPunct="0"/>
            <a:endParaRPr lang="en-IE" dirty="0"/>
          </a:p>
          <a:p>
            <a:pPr lvl="1" algn="ctr" eaLnBrk="0" hangingPunct="0"/>
            <a:r>
              <a:rPr lang="en-IE" sz="3200" b="1" dirty="0"/>
              <a:t>Role of Advisor</a:t>
            </a:r>
          </a:p>
          <a:p>
            <a:pPr lvl="2" eaLnBrk="0" hangingPunct="0"/>
            <a:endParaRPr lang="en-IE" sz="2800" b="1" dirty="0"/>
          </a:p>
          <a:p>
            <a:pPr eaLnBrk="0" hangingPunct="0"/>
            <a:endParaRPr lang="en-IE" sz="2800" dirty="0"/>
          </a:p>
          <a:p>
            <a:pPr eaLnBrk="0" hangingPunct="0"/>
            <a:r>
              <a:rPr lang="en-IE" sz="2800" dirty="0"/>
              <a:t>Keep the respondent informed of the process of the case;</a:t>
            </a:r>
          </a:p>
          <a:p>
            <a:pPr eaLnBrk="0" hangingPunct="0"/>
            <a:r>
              <a:rPr lang="en-IE" sz="2800" dirty="0"/>
              <a:t> </a:t>
            </a:r>
          </a:p>
          <a:p>
            <a:pPr eaLnBrk="0" hangingPunct="0"/>
            <a:r>
              <a:rPr lang="en-IE" sz="2800" dirty="0"/>
              <a:t>Help direct the respondent to counselling and support;</a:t>
            </a:r>
          </a:p>
          <a:p>
            <a:pPr eaLnBrk="0" hangingPunct="0"/>
            <a:r>
              <a:rPr lang="en-IE" sz="2800" dirty="0"/>
              <a:t> </a:t>
            </a:r>
          </a:p>
          <a:p>
            <a:pPr eaLnBrk="0" hangingPunct="0"/>
            <a:r>
              <a:rPr lang="en-IE" sz="2800" dirty="0"/>
              <a:t>Record any meetings or contact they have with the respondent, and report to the DLP as appropriate;</a:t>
            </a:r>
          </a:p>
          <a:p>
            <a:pPr lvl="2" eaLnBrk="0" hangingPunct="0"/>
            <a:endParaRPr lang="en-IE" sz="2800" dirty="0"/>
          </a:p>
          <a:p>
            <a:pPr eaLnBrk="0" hangingPunct="0"/>
            <a:r>
              <a:rPr lang="en-IE" sz="2800" dirty="0"/>
              <a:t>Uphold the seven standards in practice and behaviour.</a:t>
            </a:r>
          </a:p>
          <a:p>
            <a:pPr eaLnBrk="0" hangingPunct="0"/>
            <a:r>
              <a:rPr lang="en-IE" dirty="0"/>
              <a:t> </a:t>
            </a:r>
            <a:endParaRPr lang="en-IE" sz="2400" dirty="0"/>
          </a:p>
        </p:txBody>
      </p:sp>
    </p:spTree>
    <p:extLst>
      <p:ext uri="{BB962C8B-B14F-4D97-AF65-F5344CB8AC3E}">
        <p14:creationId xmlns:p14="http://schemas.microsoft.com/office/powerpoint/2010/main" val="277332439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79512" y="980728"/>
            <a:ext cx="8964488" cy="5047536"/>
          </a:xfrm>
          <a:prstGeom prst="rect">
            <a:avLst/>
          </a:prstGeom>
        </p:spPr>
        <p:txBody>
          <a:bodyPr wrap="square">
            <a:spAutoFit/>
          </a:bodyPr>
          <a:lstStyle/>
          <a:p>
            <a:pPr lvl="2" eaLnBrk="0" hangingPunct="0"/>
            <a:endParaRPr lang="en-IE" dirty="0"/>
          </a:p>
          <a:p>
            <a:pPr eaLnBrk="0" hangingPunct="0"/>
            <a:endParaRPr lang="en-IE" sz="2400" b="1" dirty="0"/>
          </a:p>
          <a:p>
            <a:pPr eaLnBrk="0" hangingPunct="0"/>
            <a:r>
              <a:rPr lang="en-IE" sz="2800" dirty="0"/>
              <a:t>Advisors should be particularly alert to the sense of isolation and vulnerability that a respondent may experience.</a:t>
            </a:r>
          </a:p>
          <a:p>
            <a:pPr eaLnBrk="0" hangingPunct="0"/>
            <a:r>
              <a:rPr lang="en-IE" sz="2800" dirty="0"/>
              <a:t> </a:t>
            </a:r>
          </a:p>
          <a:p>
            <a:pPr lvl="0" eaLnBrk="0" hangingPunct="0"/>
            <a:r>
              <a:rPr lang="en-IE" sz="2800" dirty="0"/>
              <a:t>The advisor is not a counsellor for the respondent and should not act in that role.</a:t>
            </a:r>
          </a:p>
          <a:p>
            <a:pPr lvl="0" eaLnBrk="0" hangingPunct="0"/>
            <a:r>
              <a:rPr lang="en-IE" sz="2800" dirty="0"/>
              <a:t>The advisor should not act as spiritual guide for the respondent.</a:t>
            </a:r>
          </a:p>
          <a:p>
            <a:pPr lvl="0" eaLnBrk="0" hangingPunct="0"/>
            <a:r>
              <a:rPr lang="en-IE" sz="2800" dirty="0"/>
              <a:t>The advisor is not an advocate for the respondent.</a:t>
            </a:r>
          </a:p>
          <a:p>
            <a:pPr lvl="0" eaLnBrk="0" hangingPunct="0"/>
            <a:r>
              <a:rPr lang="en-IE" sz="2800" dirty="0"/>
              <a:t>The advisor does not manage the case file and will not have access to it.</a:t>
            </a:r>
          </a:p>
        </p:txBody>
      </p:sp>
    </p:spTree>
    <p:extLst>
      <p:ext uri="{BB962C8B-B14F-4D97-AF65-F5344CB8AC3E}">
        <p14:creationId xmlns:p14="http://schemas.microsoft.com/office/powerpoint/2010/main" val="132053981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11560" y="332656"/>
            <a:ext cx="8215064" cy="4031873"/>
          </a:xfrm>
          <a:prstGeom prst="rect">
            <a:avLst/>
          </a:prstGeom>
          <a:noFill/>
        </p:spPr>
        <p:txBody>
          <a:bodyPr wrap="square" rtlCol="0">
            <a:spAutoFit/>
          </a:bodyPr>
          <a:lstStyle/>
          <a:p>
            <a:pPr algn="ctr"/>
            <a:r>
              <a:rPr lang="en-IE" sz="3200" b="1" dirty="0"/>
              <a:t>Aims</a:t>
            </a:r>
          </a:p>
          <a:p>
            <a:pPr marL="571500" indent="-571500">
              <a:buFont typeface="Arial" panose="020B0604020202020204" pitchFamily="34" charset="0"/>
              <a:buChar char="•"/>
            </a:pPr>
            <a:endParaRPr lang="en-IE" sz="3200" dirty="0"/>
          </a:p>
          <a:p>
            <a:endParaRPr lang="en-IE" sz="3200" dirty="0"/>
          </a:p>
          <a:p>
            <a:pPr marL="571500" indent="-571500">
              <a:buFont typeface="Arial" panose="020B0604020202020204" pitchFamily="34" charset="0"/>
              <a:buChar char="•"/>
            </a:pPr>
            <a:r>
              <a:rPr lang="en-IE" sz="3200" dirty="0"/>
              <a:t>To discuss learning from past </a:t>
            </a:r>
            <a:r>
              <a:rPr lang="en-IE" sz="3200" dirty="0" smtClean="0"/>
              <a:t>experience</a:t>
            </a:r>
            <a:endParaRPr lang="en-IE" sz="3200" dirty="0"/>
          </a:p>
          <a:p>
            <a:pPr marL="571500" indent="-571500">
              <a:buFont typeface="Arial" panose="020B0604020202020204" pitchFamily="34" charset="0"/>
              <a:buChar char="•"/>
            </a:pPr>
            <a:r>
              <a:rPr lang="en-IE" sz="3200" dirty="0"/>
              <a:t>To </a:t>
            </a:r>
            <a:r>
              <a:rPr lang="en-IE" sz="3200"/>
              <a:t>outline </a:t>
            </a:r>
            <a:r>
              <a:rPr lang="en-IE" sz="3200" smtClean="0"/>
              <a:t>good </a:t>
            </a:r>
            <a:r>
              <a:rPr lang="en-IE" sz="3200" dirty="0"/>
              <a:t>practice in working with respondents throughout the case management process</a:t>
            </a:r>
          </a:p>
          <a:p>
            <a:endParaRPr lang="en-IE" sz="3200" dirty="0"/>
          </a:p>
        </p:txBody>
      </p:sp>
    </p:spTree>
    <p:extLst>
      <p:ext uri="{BB962C8B-B14F-4D97-AF65-F5344CB8AC3E}">
        <p14:creationId xmlns:p14="http://schemas.microsoft.com/office/powerpoint/2010/main" val="23393967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251520" y="1412776"/>
            <a:ext cx="8712968" cy="4893647"/>
          </a:xfrm>
          <a:prstGeom prst="rect">
            <a:avLst/>
          </a:prstGeom>
        </p:spPr>
        <p:txBody>
          <a:bodyPr wrap="square">
            <a:spAutoFit/>
          </a:bodyPr>
          <a:lstStyle/>
          <a:p>
            <a:r>
              <a:rPr lang="en-GB" sz="2400" b="1" dirty="0"/>
              <a:t>At the meeting</a:t>
            </a:r>
          </a:p>
          <a:p>
            <a:pPr marL="285750" indent="-285750">
              <a:buFont typeface="Arial" panose="020B0604020202020204" pitchFamily="34" charset="0"/>
              <a:buChar char="•"/>
            </a:pPr>
            <a:r>
              <a:rPr lang="en-GB" sz="2400" dirty="0"/>
              <a:t>The respondent must be informed of their rights to both canonical and civil legal advice; </a:t>
            </a:r>
          </a:p>
          <a:p>
            <a:pPr marL="285750" indent="-285750">
              <a:buFont typeface="Arial" panose="020B0604020202020204" pitchFamily="34" charset="0"/>
              <a:buChar char="•"/>
            </a:pPr>
            <a:r>
              <a:rPr lang="en-GB" sz="2400" dirty="0"/>
              <a:t>The respondent must immediately be advised of their right to remain silent – they may admit, deny or decide not to respond at this stage; </a:t>
            </a:r>
          </a:p>
          <a:p>
            <a:pPr marL="285750" indent="-285750">
              <a:buFont typeface="Arial" panose="020B0604020202020204" pitchFamily="34" charset="0"/>
              <a:buChar char="•"/>
            </a:pPr>
            <a:r>
              <a:rPr lang="en-GB" sz="2400" dirty="0"/>
              <a:t>The respondent needs to be given enough detail about the suspicion, concern or allegation and about the person making it in order to be able to offer a response, if they choose to</a:t>
            </a:r>
            <a:br>
              <a:rPr lang="en-GB" sz="2400" dirty="0"/>
            </a:br>
            <a:r>
              <a:rPr lang="en-GB" sz="2400" dirty="0"/>
              <a:t>do so. However, if a written statement has been given by the complainant, this cannot be given to the respondent, but a summary of its content can be shared. </a:t>
            </a:r>
          </a:p>
          <a:p>
            <a:endParaRPr lang="en-GB" sz="2400" b="1" dirty="0"/>
          </a:p>
        </p:txBody>
      </p:sp>
    </p:spTree>
    <p:extLst>
      <p:ext uri="{BB962C8B-B14F-4D97-AF65-F5344CB8AC3E}">
        <p14:creationId xmlns:p14="http://schemas.microsoft.com/office/powerpoint/2010/main" val="120471114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251520" y="1412776"/>
            <a:ext cx="8712968" cy="3416320"/>
          </a:xfrm>
          <a:prstGeom prst="rect">
            <a:avLst/>
          </a:prstGeom>
        </p:spPr>
        <p:txBody>
          <a:bodyPr wrap="square">
            <a:spAutoFit/>
          </a:bodyPr>
          <a:lstStyle/>
          <a:p>
            <a:r>
              <a:rPr lang="en-GB" sz="2400" b="1" dirty="0"/>
              <a:t>After the meeting</a:t>
            </a:r>
          </a:p>
          <a:p>
            <a:pPr marL="285750" indent="-285750">
              <a:buFont typeface="Arial" panose="020B0604020202020204" pitchFamily="34" charset="0"/>
              <a:buChar char="•"/>
            </a:pPr>
            <a:r>
              <a:rPr lang="en-GB" sz="2400" dirty="0"/>
              <a:t>A dated, written record of the meeting is forwarded to the respondent for signing. This record should detail what they have been informed of, and their response (if any); </a:t>
            </a:r>
          </a:p>
          <a:p>
            <a:pPr marL="285750" indent="-285750">
              <a:buFont typeface="Arial" panose="020B0604020202020204" pitchFamily="34" charset="0"/>
              <a:buChar char="•"/>
            </a:pPr>
            <a:r>
              <a:rPr lang="en-GB" sz="2400" dirty="0"/>
              <a:t>The respondent is given written information about the Church procedure, so that they are clear about the process that will be followed.  This includes consideration of a public announcement what it contains and who will deliver it</a:t>
            </a:r>
          </a:p>
          <a:p>
            <a:endParaRPr lang="en-GB" sz="2400" b="1" dirty="0"/>
          </a:p>
        </p:txBody>
      </p:sp>
    </p:spTree>
    <p:extLst>
      <p:ext uri="{BB962C8B-B14F-4D97-AF65-F5344CB8AC3E}">
        <p14:creationId xmlns:p14="http://schemas.microsoft.com/office/powerpoint/2010/main" val="399243154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251520" y="1412776"/>
            <a:ext cx="8712968" cy="5632311"/>
          </a:xfrm>
          <a:prstGeom prst="rect">
            <a:avLst/>
          </a:prstGeom>
        </p:spPr>
        <p:txBody>
          <a:bodyPr wrap="square">
            <a:spAutoFit/>
          </a:bodyPr>
          <a:lstStyle/>
          <a:p>
            <a:r>
              <a:rPr lang="en-GB" sz="2400" dirty="0"/>
              <a:t>Using the information at this meeting you can complete your initial risk assessment by considering:</a:t>
            </a:r>
          </a:p>
          <a:p>
            <a:endParaRPr lang="en-GB" sz="2400" dirty="0"/>
          </a:p>
          <a:p>
            <a:pPr marL="342900" indent="-342900">
              <a:buFont typeface="Arial" panose="020B0604020202020204" pitchFamily="34" charset="0"/>
              <a:buChar char="•"/>
            </a:pPr>
            <a:r>
              <a:rPr lang="en-IE" sz="2400" dirty="0"/>
              <a:t>What is the respondent’s attitude to the allegations/complainants?</a:t>
            </a:r>
          </a:p>
          <a:p>
            <a:pPr marL="342900" lvl="0" indent="-342900" eaLnBrk="0" hangingPunct="0">
              <a:buFont typeface="Arial" panose="020B0604020202020204" pitchFamily="34" charset="0"/>
              <a:buChar char="•"/>
            </a:pPr>
            <a:r>
              <a:rPr lang="en-IE" sz="2400" dirty="0"/>
              <a:t>Are there other contributory factors that may increase risk (e.g. alcohol, single accommodation, refusing to comply with safeguarding process, etc.)?</a:t>
            </a:r>
          </a:p>
          <a:p>
            <a:pPr marL="342900" lvl="0" indent="-342900" eaLnBrk="0" hangingPunct="0">
              <a:buFont typeface="Arial" panose="020B0604020202020204" pitchFamily="34" charset="0"/>
              <a:buChar char="•"/>
            </a:pPr>
            <a:r>
              <a:rPr lang="en-IE" sz="2400" dirty="0"/>
              <a:t>Are there any issues with the respondent’s accommodation?</a:t>
            </a:r>
          </a:p>
          <a:p>
            <a:pPr marL="342900" lvl="0" indent="-342900" eaLnBrk="0" hangingPunct="0">
              <a:buFont typeface="Arial" panose="020B0604020202020204" pitchFamily="34" charset="0"/>
              <a:buChar char="•"/>
            </a:pPr>
            <a:r>
              <a:rPr lang="en-IE" sz="2400" dirty="0"/>
              <a:t>Who has the respondent shared information about the allegations with?</a:t>
            </a:r>
          </a:p>
          <a:p>
            <a:pPr marL="342900" indent="-342900">
              <a:buFont typeface="Arial" panose="020B0604020202020204" pitchFamily="34" charset="0"/>
              <a:buChar char="•"/>
            </a:pPr>
            <a:r>
              <a:rPr lang="en-IE" sz="2400" dirty="0"/>
              <a:t>What action has the respondent taken to protect </a:t>
            </a:r>
          </a:p>
          <a:p>
            <a:pPr marL="342900" indent="-342900">
              <a:buFont typeface="Arial" panose="020B0604020202020204" pitchFamily="34" charset="0"/>
              <a:buChar char="•"/>
            </a:pPr>
            <a:r>
              <a:rPr lang="en-IE" sz="2400" dirty="0"/>
              <a:t> themselves or others?</a:t>
            </a:r>
          </a:p>
          <a:p>
            <a:pPr lvl="0" eaLnBrk="0" hangingPunct="0"/>
            <a:endParaRPr lang="en-IE" sz="2400" dirty="0"/>
          </a:p>
          <a:p>
            <a:pPr marL="342900" indent="-342900">
              <a:buFont typeface="Arial" panose="020B0604020202020204" pitchFamily="34" charset="0"/>
              <a:buChar char="•"/>
            </a:pPr>
            <a:endParaRPr lang="en-GB" sz="2400" dirty="0"/>
          </a:p>
        </p:txBody>
      </p:sp>
    </p:spTree>
    <p:extLst>
      <p:ext uri="{BB962C8B-B14F-4D97-AF65-F5344CB8AC3E}">
        <p14:creationId xmlns:p14="http://schemas.microsoft.com/office/powerpoint/2010/main" val="79884568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51520" y="260648"/>
            <a:ext cx="8712968" cy="5016758"/>
          </a:xfrm>
          <a:prstGeom prst="rect">
            <a:avLst/>
          </a:prstGeom>
        </p:spPr>
        <p:txBody>
          <a:bodyPr wrap="square">
            <a:spAutoFit/>
          </a:bodyPr>
          <a:lstStyle/>
          <a:p>
            <a:pPr lvl="0" algn="ctr" eaLnBrk="0" hangingPunct="0"/>
            <a:r>
              <a:rPr lang="en-IE" sz="4000" b="1" dirty="0"/>
              <a:t>Positive Factors</a:t>
            </a:r>
          </a:p>
          <a:p>
            <a:pPr lvl="0" eaLnBrk="0" hangingPunct="0"/>
            <a:endParaRPr lang="en-IE" sz="4000" b="1" dirty="0"/>
          </a:p>
          <a:p>
            <a:pPr lvl="0" eaLnBrk="0" hangingPunct="0"/>
            <a:endParaRPr lang="en-IE" sz="4000" b="1" dirty="0"/>
          </a:p>
          <a:p>
            <a:pPr marL="571500" lvl="0" indent="-571500" eaLnBrk="0" hangingPunct="0">
              <a:buFont typeface="Arial" charset="0"/>
              <a:buChar char="•"/>
            </a:pPr>
            <a:r>
              <a:rPr lang="en-IE" sz="4000" dirty="0"/>
              <a:t>What internal strengths does the respondent have?</a:t>
            </a:r>
          </a:p>
          <a:p>
            <a:pPr marL="571500" indent="-571500">
              <a:buFont typeface="Arial" charset="0"/>
              <a:buChar char="•"/>
            </a:pPr>
            <a:r>
              <a:rPr lang="en-IE" sz="4000" dirty="0"/>
              <a:t>What external supports have they put in place for themselves (personal/environmental)?</a:t>
            </a:r>
          </a:p>
        </p:txBody>
      </p:sp>
    </p:spTree>
    <p:extLst>
      <p:ext uri="{BB962C8B-B14F-4D97-AF65-F5344CB8AC3E}">
        <p14:creationId xmlns:p14="http://schemas.microsoft.com/office/powerpoint/2010/main" val="281160950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144000" cy="6370975"/>
          </a:xfrm>
          <a:prstGeom prst="rect">
            <a:avLst/>
          </a:prstGeom>
        </p:spPr>
        <p:txBody>
          <a:bodyPr wrap="square">
            <a:spAutoFit/>
          </a:bodyPr>
          <a:lstStyle/>
          <a:p>
            <a:pPr lvl="0" algn="ctr" eaLnBrk="0" hangingPunct="0"/>
            <a:r>
              <a:rPr lang="en-IE" sz="4000" b="1" dirty="0"/>
              <a:t>Restrictions to consider based on </a:t>
            </a:r>
          </a:p>
          <a:p>
            <a:pPr lvl="0" algn="ctr" eaLnBrk="0" hangingPunct="0"/>
            <a:r>
              <a:rPr lang="en-IE" sz="4000" b="1" dirty="0"/>
              <a:t>assessment</a:t>
            </a:r>
          </a:p>
          <a:p>
            <a:pPr lvl="0" eaLnBrk="0" hangingPunct="0"/>
            <a:endParaRPr lang="en-IE" sz="3200" b="1" dirty="0"/>
          </a:p>
          <a:p>
            <a:pPr marL="571500" lvl="0" indent="-571500" eaLnBrk="0" hangingPunct="0">
              <a:buFont typeface="Arial" panose="020B0604020202020204" pitchFamily="34" charset="0"/>
              <a:buChar char="•"/>
            </a:pPr>
            <a:r>
              <a:rPr lang="en-IE" sz="3200" dirty="0"/>
              <a:t>Ministry</a:t>
            </a:r>
          </a:p>
          <a:p>
            <a:pPr marL="571500" lvl="0" indent="-571500" eaLnBrk="0" hangingPunct="0">
              <a:buFont typeface="Arial" panose="020B0604020202020204" pitchFamily="34" charset="0"/>
              <a:buChar char="•"/>
            </a:pPr>
            <a:r>
              <a:rPr lang="en-IE" sz="3200" dirty="0"/>
              <a:t>Priests Clothing</a:t>
            </a:r>
          </a:p>
          <a:p>
            <a:pPr marL="571500" lvl="0" indent="-571500" eaLnBrk="0" hangingPunct="0">
              <a:buFont typeface="Arial" panose="020B0604020202020204" pitchFamily="34" charset="0"/>
              <a:buChar char="•"/>
            </a:pPr>
            <a:r>
              <a:rPr lang="en-IE" sz="3200" dirty="0"/>
              <a:t>Accommodation</a:t>
            </a:r>
          </a:p>
          <a:p>
            <a:pPr marL="571500" lvl="0" indent="-571500" eaLnBrk="0" hangingPunct="0">
              <a:buFont typeface="Arial" panose="020B0604020202020204" pitchFamily="34" charset="0"/>
              <a:buChar char="•"/>
            </a:pPr>
            <a:r>
              <a:rPr lang="en-IE" sz="3200" dirty="0"/>
              <a:t>Support</a:t>
            </a:r>
          </a:p>
          <a:p>
            <a:pPr marL="571500" lvl="0" indent="-571500" eaLnBrk="0" hangingPunct="0">
              <a:buFont typeface="Arial" panose="020B0604020202020204" pitchFamily="34" charset="0"/>
              <a:buChar char="•"/>
            </a:pPr>
            <a:r>
              <a:rPr lang="en-IE" sz="3200" dirty="0"/>
              <a:t>Contact with complainant</a:t>
            </a:r>
          </a:p>
          <a:p>
            <a:pPr marL="571500" lvl="0" indent="-571500" eaLnBrk="0" hangingPunct="0">
              <a:buFont typeface="Arial" panose="020B0604020202020204" pitchFamily="34" charset="0"/>
              <a:buChar char="•"/>
            </a:pPr>
            <a:r>
              <a:rPr lang="en-IE" sz="3200" dirty="0"/>
              <a:t>Remember that restrictions are not punishments they are administrative acts under Canon law (Canons 35-47)</a:t>
            </a:r>
          </a:p>
          <a:p>
            <a:pPr marL="571500" lvl="0" indent="-571500" eaLnBrk="0" hangingPunct="0">
              <a:buFont typeface="Arial" panose="020B0604020202020204" pitchFamily="34" charset="0"/>
              <a:buChar char="•"/>
            </a:pPr>
            <a:endParaRPr lang="en-IE" sz="4000" dirty="0"/>
          </a:p>
        </p:txBody>
      </p:sp>
    </p:spTree>
    <p:extLst>
      <p:ext uri="{BB962C8B-B14F-4D97-AF65-F5344CB8AC3E}">
        <p14:creationId xmlns:p14="http://schemas.microsoft.com/office/powerpoint/2010/main" val="922597612"/>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260648"/>
            <a:ext cx="9144000" cy="6247864"/>
          </a:xfrm>
          <a:prstGeom prst="rect">
            <a:avLst/>
          </a:prstGeom>
        </p:spPr>
        <p:txBody>
          <a:bodyPr wrap="square">
            <a:spAutoFit/>
          </a:bodyPr>
          <a:lstStyle/>
          <a:p>
            <a:pPr lvl="0" algn="ctr" eaLnBrk="0" hangingPunct="0"/>
            <a:r>
              <a:rPr lang="en-IE" sz="4000" b="1" dirty="0"/>
              <a:t>Interim Management Plan</a:t>
            </a:r>
          </a:p>
          <a:p>
            <a:pPr lvl="0" algn="ctr" eaLnBrk="0" hangingPunct="0"/>
            <a:endParaRPr lang="en-IE" sz="4000" b="1" dirty="0"/>
          </a:p>
          <a:p>
            <a:pPr lvl="0" algn="ctr" eaLnBrk="0" hangingPunct="0"/>
            <a:endParaRPr lang="en-IE" sz="4000" b="1" dirty="0"/>
          </a:p>
          <a:p>
            <a:pPr lvl="0" algn="ctr" eaLnBrk="0" hangingPunct="0"/>
            <a:r>
              <a:rPr lang="en-IE" sz="4000" dirty="0"/>
              <a:t>4.2B Template 3: Example Interim Management Plan</a:t>
            </a:r>
          </a:p>
          <a:p>
            <a:pPr lvl="0" eaLnBrk="0" hangingPunct="0"/>
            <a:endParaRPr lang="en-IE" sz="4000" b="1" dirty="0"/>
          </a:p>
          <a:p>
            <a:pPr lvl="0" eaLnBrk="0" hangingPunct="0"/>
            <a:endParaRPr lang="en-IE" sz="4000" b="1" dirty="0"/>
          </a:p>
          <a:p>
            <a:pPr eaLnBrk="0" hangingPunct="0"/>
            <a:r>
              <a:rPr lang="en-IE" sz="4000" b="1" dirty="0">
                <a:hlinkClick r:id="rId3"/>
              </a:rPr>
              <a:t>https://www.safeguarding.ie/roles2?task=document.viewdoc&amp;id=293</a:t>
            </a:r>
            <a:r>
              <a:rPr lang="en-IE" sz="4000" b="1" dirty="0"/>
              <a:t> </a:t>
            </a:r>
            <a:endParaRPr lang="en-IE" sz="4000" dirty="0"/>
          </a:p>
          <a:p>
            <a:pPr lvl="0" eaLnBrk="0" hangingPunct="0"/>
            <a:endParaRPr lang="en-IE" sz="4000" dirty="0"/>
          </a:p>
        </p:txBody>
      </p:sp>
    </p:spTree>
    <p:extLst>
      <p:ext uri="{BB962C8B-B14F-4D97-AF65-F5344CB8AC3E}">
        <p14:creationId xmlns:p14="http://schemas.microsoft.com/office/powerpoint/2010/main" val="49265199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7504" y="404664"/>
            <a:ext cx="8892480" cy="4770537"/>
          </a:xfrm>
          <a:prstGeom prst="rect">
            <a:avLst/>
          </a:prstGeom>
        </p:spPr>
        <p:txBody>
          <a:bodyPr wrap="square">
            <a:spAutoFit/>
          </a:bodyPr>
          <a:lstStyle/>
          <a:p>
            <a:pPr lvl="0" algn="ctr" eaLnBrk="0" hangingPunct="0"/>
            <a:r>
              <a:rPr lang="en-IE" sz="3600" b="1" dirty="0"/>
              <a:t>4.2B – Templates</a:t>
            </a:r>
          </a:p>
          <a:p>
            <a:pPr lvl="0" eaLnBrk="0" hangingPunct="0"/>
            <a:endParaRPr lang="en-IE" sz="3600" b="1" dirty="0"/>
          </a:p>
          <a:p>
            <a:pPr marL="571500" lvl="0" indent="-571500" eaLnBrk="0" hangingPunct="0">
              <a:buFont typeface="Arial" charset="0"/>
              <a:buChar char="•"/>
            </a:pPr>
            <a:r>
              <a:rPr lang="en-IE" sz="3200" dirty="0"/>
              <a:t>Template 1: Sample Risk Assessment Framework</a:t>
            </a:r>
          </a:p>
          <a:p>
            <a:pPr marL="571500" lvl="0" indent="-571500" eaLnBrk="0" hangingPunct="0">
              <a:buFont typeface="Arial" charset="0"/>
              <a:buChar char="•"/>
            </a:pPr>
            <a:r>
              <a:rPr lang="en-IE" sz="3200" dirty="0"/>
              <a:t>Template 2: Sample Risk Management Update Tool</a:t>
            </a:r>
          </a:p>
          <a:p>
            <a:pPr marL="571500" lvl="0" indent="-571500" eaLnBrk="0" hangingPunct="0">
              <a:buFont typeface="Arial" charset="0"/>
              <a:buChar char="•"/>
            </a:pPr>
            <a:r>
              <a:rPr lang="en-IE" sz="3200" dirty="0"/>
              <a:t>Template 3: Sample Interim Management Plan</a:t>
            </a:r>
          </a:p>
          <a:p>
            <a:pPr marL="571500" lvl="0" indent="-571500" eaLnBrk="0" hangingPunct="0">
              <a:buFont typeface="Arial" charset="0"/>
              <a:buChar char="•"/>
            </a:pPr>
            <a:r>
              <a:rPr lang="en-IE" sz="3200" dirty="0"/>
              <a:t>Template 4: Sample Notification to Follow Child Safeguarding Policy and Procedures</a:t>
            </a:r>
          </a:p>
          <a:p>
            <a:pPr marL="571500" lvl="0" indent="-571500" eaLnBrk="0" hangingPunct="0">
              <a:buFont typeface="Arial" charset="0"/>
              <a:buChar char="•"/>
            </a:pPr>
            <a:endParaRPr lang="en-IE" sz="4000" dirty="0"/>
          </a:p>
        </p:txBody>
      </p:sp>
    </p:spTree>
    <p:extLst>
      <p:ext uri="{BB962C8B-B14F-4D97-AF65-F5344CB8AC3E}">
        <p14:creationId xmlns:p14="http://schemas.microsoft.com/office/powerpoint/2010/main" val="305069439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1061356" y="260648"/>
            <a:ext cx="7380312" cy="954107"/>
          </a:xfrm>
          <a:prstGeom prst="rect">
            <a:avLst/>
          </a:prstGeom>
        </p:spPr>
        <p:txBody>
          <a:bodyPr wrap="square">
            <a:spAutoFit/>
          </a:bodyPr>
          <a:lstStyle/>
          <a:p>
            <a:pPr lvl="0" algn="ctr" eaLnBrk="0" hangingPunct="0"/>
            <a:r>
              <a:rPr lang="en-IE" sz="2800" b="1" dirty="0"/>
              <a:t>Data Protection and Information Sharing Group Work</a:t>
            </a:r>
          </a:p>
        </p:txBody>
      </p:sp>
      <p:sp>
        <p:nvSpPr>
          <p:cNvPr id="3" name="Rectangle 2">
            <a:extLst>
              <a:ext uri="{FF2B5EF4-FFF2-40B4-BE49-F238E27FC236}">
                <a16:creationId xmlns="" xmlns:a16="http://schemas.microsoft.com/office/drawing/2014/main" id="{1622E4BC-4F31-4E4A-9CEA-2C4039AAA072}"/>
              </a:ext>
            </a:extLst>
          </p:cNvPr>
          <p:cNvSpPr/>
          <p:nvPr/>
        </p:nvSpPr>
        <p:spPr>
          <a:xfrm>
            <a:off x="179512" y="1628800"/>
            <a:ext cx="9144000" cy="2923877"/>
          </a:xfrm>
          <a:prstGeom prst="rect">
            <a:avLst/>
          </a:prstGeom>
        </p:spPr>
        <p:txBody>
          <a:bodyPr wrap="square">
            <a:spAutoFit/>
          </a:bodyPr>
          <a:lstStyle/>
          <a:p>
            <a:pPr lvl="0" eaLnBrk="0" hangingPunct="0"/>
            <a:r>
              <a:rPr lang="en-IE" sz="2400" dirty="0"/>
              <a:t>Using the process we have discussed so far from receiving the allegation to an interim management plan discuss the following:</a:t>
            </a:r>
          </a:p>
          <a:p>
            <a:pPr lvl="0" eaLnBrk="0" hangingPunct="0"/>
            <a:endParaRPr lang="en-IE" sz="2400" dirty="0"/>
          </a:p>
          <a:p>
            <a:pPr lvl="0" eaLnBrk="0" hangingPunct="0"/>
            <a:r>
              <a:rPr lang="en-IE" sz="2400" dirty="0"/>
              <a:t>Who needs to know?</a:t>
            </a:r>
          </a:p>
          <a:p>
            <a:pPr lvl="0" eaLnBrk="0" hangingPunct="0"/>
            <a:r>
              <a:rPr lang="en-IE" sz="2400" dirty="0"/>
              <a:t>What do they need to know?</a:t>
            </a:r>
          </a:p>
          <a:p>
            <a:pPr lvl="0" eaLnBrk="0" hangingPunct="0"/>
            <a:r>
              <a:rPr lang="en-IE" sz="2400" dirty="0"/>
              <a:t>Why do they need to know?</a:t>
            </a:r>
          </a:p>
          <a:p>
            <a:pPr lvl="0" eaLnBrk="0" hangingPunct="0"/>
            <a:endParaRPr lang="en-IE" sz="4000" dirty="0"/>
          </a:p>
        </p:txBody>
      </p:sp>
    </p:spTree>
    <p:extLst>
      <p:ext uri="{BB962C8B-B14F-4D97-AF65-F5344CB8AC3E}">
        <p14:creationId xmlns:p14="http://schemas.microsoft.com/office/powerpoint/2010/main" val="13869640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a:t>BREAK</a:t>
            </a:r>
            <a:endParaRPr lang="en-GB" sz="3600" b="1" dirty="0"/>
          </a:p>
        </p:txBody>
      </p:sp>
    </p:spTree>
    <p:extLst>
      <p:ext uri="{BB962C8B-B14F-4D97-AF65-F5344CB8AC3E}">
        <p14:creationId xmlns:p14="http://schemas.microsoft.com/office/powerpoint/2010/main" val="2033524342"/>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646331"/>
          </a:xfrm>
          <a:prstGeom prst="rect">
            <a:avLst/>
          </a:prstGeom>
        </p:spPr>
        <p:txBody>
          <a:bodyPr wrap="square">
            <a:spAutoFit/>
          </a:bodyPr>
          <a:lstStyle/>
          <a:p>
            <a:pPr algn="ctr"/>
            <a:r>
              <a:rPr lang="en-IE" sz="3600" b="1" dirty="0">
                <a:ea typeface="Calibri"/>
                <a:cs typeface="Times New Roman"/>
              </a:rPr>
              <a:t>Feedback</a:t>
            </a:r>
          </a:p>
        </p:txBody>
      </p:sp>
    </p:spTree>
    <p:extLst>
      <p:ext uri="{BB962C8B-B14F-4D97-AF65-F5344CB8AC3E}">
        <p14:creationId xmlns:p14="http://schemas.microsoft.com/office/powerpoint/2010/main" val="355898151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3395054157"/>
              </p:ext>
            </p:extLst>
          </p:nvPr>
        </p:nvGraphicFramePr>
        <p:xfrm>
          <a:off x="971600" y="1566863"/>
          <a:ext cx="6355120" cy="3372443"/>
        </p:xfrm>
        <a:graphic>
          <a:graphicData uri="http://schemas.openxmlformats.org/drawingml/2006/table">
            <a:tbl>
              <a:tblPr firstRow="1" firstCol="1" bandRow="1">
                <a:tableStyleId>{5C22544A-7EE6-4342-B048-85BDC9FD1C3A}</a:tableStyleId>
              </a:tblPr>
              <a:tblGrid>
                <a:gridCol w="522472">
                  <a:extLst>
                    <a:ext uri="{9D8B030D-6E8A-4147-A177-3AD203B41FA5}">
                      <a16:colId xmlns="" xmlns:a16="http://schemas.microsoft.com/office/drawing/2014/main" val="20000"/>
                    </a:ext>
                  </a:extLst>
                </a:gridCol>
                <a:gridCol w="5832648">
                  <a:extLst>
                    <a:ext uri="{9D8B030D-6E8A-4147-A177-3AD203B41FA5}">
                      <a16:colId xmlns="" xmlns:a16="http://schemas.microsoft.com/office/drawing/2014/main" val="20001"/>
                    </a:ext>
                  </a:extLst>
                </a:gridCol>
              </a:tblGrid>
              <a:tr h="202057">
                <a:tc>
                  <a:txBody>
                    <a:bodyPr/>
                    <a:lstStyle/>
                    <a:p>
                      <a:pPr algn="l">
                        <a:spcAft>
                          <a:spcPts val="0"/>
                        </a:spcAft>
                      </a:pPr>
                      <a:r>
                        <a:rPr lang="en-GB" sz="1200" dirty="0">
                          <a:effectLst/>
                        </a:rPr>
                        <a:t>Time</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GB" sz="1200">
                          <a:effectLst/>
                        </a:rPr>
                        <a:t>What</a:t>
                      </a:r>
                      <a:endParaRPr lang="en-IE" sz="1200">
                        <a:effectLst/>
                        <a:latin typeface="Calibri"/>
                        <a:ea typeface="Calibri"/>
                        <a:cs typeface="Times New Roman"/>
                      </a:endParaRPr>
                    </a:p>
                  </a:txBody>
                  <a:tcPr marL="67561" marR="67561" marT="0" marB="0"/>
                </a:tc>
                <a:extLst>
                  <a:ext uri="{0D108BD9-81ED-4DB2-BD59-A6C34878D82A}">
                    <a16:rowId xmlns="" xmlns:a16="http://schemas.microsoft.com/office/drawing/2014/main" val="10000"/>
                  </a:ext>
                </a:extLst>
              </a:tr>
              <a:tr h="540488">
                <a:tc>
                  <a:txBody>
                    <a:bodyPr/>
                    <a:lstStyle/>
                    <a:p>
                      <a:pPr algn="l">
                        <a:spcAft>
                          <a:spcPts val="0"/>
                        </a:spcAft>
                      </a:pPr>
                      <a:r>
                        <a:rPr lang="en-GB" sz="1200">
                          <a:effectLst/>
                        </a:rPr>
                        <a:t>10.00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rPr>
                        <a:t>Welcome and Introductions</a:t>
                      </a:r>
                      <a:r>
                        <a:rPr lang="en-IE" sz="1200" dirty="0">
                          <a:effectLst/>
                        </a:rPr>
                        <a:t> and </a:t>
                      </a:r>
                      <a:r>
                        <a:rPr lang="en-GB" sz="1200" dirty="0">
                          <a:effectLst/>
                        </a:rPr>
                        <a:t>aims of the day</a:t>
                      </a:r>
                      <a:endParaRPr lang="en-IE" sz="1200" dirty="0">
                        <a:effectLst/>
                        <a:latin typeface="Calibri"/>
                        <a:ea typeface="Calibri"/>
                        <a:cs typeface="Times New Roman"/>
                      </a:endParaRPr>
                    </a:p>
                  </a:txBody>
                  <a:tcPr marL="67561" marR="67561" marT="0" marB="0"/>
                </a:tc>
                <a:extLst>
                  <a:ext uri="{0D108BD9-81ED-4DB2-BD59-A6C34878D82A}">
                    <a16:rowId xmlns="" xmlns:a16="http://schemas.microsoft.com/office/drawing/2014/main" val="10001"/>
                  </a:ext>
                </a:extLst>
              </a:tr>
              <a:tr h="391360">
                <a:tc>
                  <a:txBody>
                    <a:bodyPr/>
                    <a:lstStyle/>
                    <a:p>
                      <a:pPr algn="l">
                        <a:spcAft>
                          <a:spcPts val="0"/>
                        </a:spcAft>
                      </a:pPr>
                      <a:r>
                        <a:rPr lang="en-GB" sz="1200">
                          <a:effectLst/>
                        </a:rPr>
                        <a:t>10.10</a:t>
                      </a:r>
                      <a:endParaRPr lang="en-IE" sz="1200">
                        <a:effectLst/>
                        <a:latin typeface="Calibri"/>
                        <a:ea typeface="Calibri"/>
                        <a:cs typeface="Times New Roman"/>
                      </a:endParaRPr>
                    </a:p>
                  </a:txBody>
                  <a:tcPr marL="67561" marR="67561" marT="0" marB="0"/>
                </a:tc>
                <a:tc>
                  <a:txBody>
                    <a:bodyPr/>
                    <a:lstStyle/>
                    <a:p>
                      <a:pPr algn="l">
                        <a:spcAft>
                          <a:spcPts val="0"/>
                        </a:spcAft>
                      </a:pPr>
                      <a:r>
                        <a:rPr lang="en-IE" sz="1200" dirty="0">
                          <a:effectLst/>
                          <a:latin typeface="Calibri"/>
                          <a:ea typeface="Calibri"/>
                          <a:cs typeface="Times New Roman"/>
                        </a:rPr>
                        <a:t>Learning from the past</a:t>
                      </a:r>
                    </a:p>
                  </a:txBody>
                  <a:tcPr marL="67561" marR="67561" marT="0" marB="0"/>
                </a:tc>
                <a:extLst>
                  <a:ext uri="{0D108BD9-81ED-4DB2-BD59-A6C34878D82A}">
                    <a16:rowId xmlns="" xmlns:a16="http://schemas.microsoft.com/office/drawing/2014/main" val="10002"/>
                  </a:ext>
                </a:extLst>
              </a:tr>
              <a:tr h="504056">
                <a:tc>
                  <a:txBody>
                    <a:bodyPr/>
                    <a:lstStyle/>
                    <a:p>
                      <a:pPr algn="l">
                        <a:spcAft>
                          <a:spcPts val="0"/>
                        </a:spcAft>
                      </a:pPr>
                      <a:r>
                        <a:rPr lang="en-GB" sz="1200" dirty="0">
                          <a:effectLst/>
                        </a:rPr>
                        <a:t>10:45</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IE" sz="1200" dirty="0">
                          <a:effectLst/>
                          <a:latin typeface="Calibri"/>
                          <a:ea typeface="Calibri"/>
                          <a:cs typeface="Times New Roman"/>
                        </a:rPr>
                        <a:t>Informing the respondent</a:t>
                      </a:r>
                    </a:p>
                  </a:txBody>
                  <a:tcPr marL="67561" marR="67561" marT="0" marB="0"/>
                </a:tc>
                <a:extLst>
                  <a:ext uri="{0D108BD9-81ED-4DB2-BD59-A6C34878D82A}">
                    <a16:rowId xmlns="" xmlns:a16="http://schemas.microsoft.com/office/drawing/2014/main" val="10003"/>
                  </a:ext>
                </a:extLst>
              </a:tr>
              <a:tr h="180163">
                <a:tc>
                  <a:txBody>
                    <a:bodyPr/>
                    <a:lstStyle/>
                    <a:p>
                      <a:pPr algn="l">
                        <a:spcAft>
                          <a:spcPts val="0"/>
                        </a:spcAft>
                      </a:pPr>
                      <a:r>
                        <a:rPr lang="en-GB" sz="1200" dirty="0">
                          <a:effectLst/>
                        </a:rPr>
                        <a:t>11:30</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GB" sz="1200">
                          <a:effectLst/>
                        </a:rPr>
                        <a:t>COFFEE BREAK</a:t>
                      </a:r>
                      <a:endParaRPr lang="en-IE" sz="1200">
                        <a:effectLst/>
                        <a:latin typeface="Calibri"/>
                        <a:ea typeface="Calibri"/>
                        <a:cs typeface="Times New Roman"/>
                      </a:endParaRPr>
                    </a:p>
                  </a:txBody>
                  <a:tcPr marL="67561" marR="67561" marT="0" marB="0"/>
                </a:tc>
                <a:extLst>
                  <a:ext uri="{0D108BD9-81ED-4DB2-BD59-A6C34878D82A}">
                    <a16:rowId xmlns="" xmlns:a16="http://schemas.microsoft.com/office/drawing/2014/main" val="10004"/>
                  </a:ext>
                </a:extLst>
              </a:tr>
              <a:tr h="465192">
                <a:tc>
                  <a:txBody>
                    <a:bodyPr/>
                    <a:lstStyle/>
                    <a:p>
                      <a:pPr algn="l">
                        <a:spcAft>
                          <a:spcPts val="0"/>
                        </a:spcAft>
                      </a:pPr>
                      <a:r>
                        <a:rPr lang="en-GB" sz="1200" dirty="0">
                          <a:effectLst/>
                        </a:rPr>
                        <a:t>11.45</a:t>
                      </a:r>
                      <a:endParaRPr lang="en-IE" sz="1200" dirty="0">
                        <a:effectLst/>
                        <a:latin typeface="Calibri"/>
                        <a:ea typeface="Calibri"/>
                        <a:cs typeface="Times New Roman"/>
                      </a:endParaRPr>
                    </a:p>
                  </a:txBody>
                  <a:tcPr marL="67561" marR="67561" marT="0" marB="0"/>
                </a:tc>
                <a:tc>
                  <a:txBody>
                    <a:bodyPr/>
                    <a:lstStyle/>
                    <a:p>
                      <a:pPr algn="l">
                        <a:spcAft>
                          <a:spcPts val="0"/>
                        </a:spcAft>
                      </a:pPr>
                      <a:r>
                        <a:rPr lang="en-GB" sz="1200" dirty="0">
                          <a:effectLst/>
                        </a:rPr>
                        <a:t> Preliminary Investigation and Collecting the Proofs</a:t>
                      </a:r>
                    </a:p>
                  </a:txBody>
                  <a:tcPr marL="67561" marR="67561" marT="0" marB="0"/>
                </a:tc>
                <a:extLst>
                  <a:ext uri="{0D108BD9-81ED-4DB2-BD59-A6C34878D82A}">
                    <a16:rowId xmlns="" xmlns:a16="http://schemas.microsoft.com/office/drawing/2014/main" val="10005"/>
                  </a:ext>
                </a:extLst>
              </a:tr>
              <a:tr h="180163">
                <a:tc>
                  <a:txBody>
                    <a:bodyPr/>
                    <a:lstStyle/>
                    <a:p>
                      <a:pPr algn="l">
                        <a:spcAft>
                          <a:spcPts val="0"/>
                        </a:spcAft>
                      </a:pPr>
                      <a:r>
                        <a:rPr lang="en-GB" sz="1200">
                          <a:effectLst/>
                        </a:rPr>
                        <a:t>1.00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latin typeface="Calibri"/>
                          <a:ea typeface="Calibri"/>
                          <a:cs typeface="Times New Roman"/>
                        </a:rPr>
                        <a:t>LUNCH</a:t>
                      </a:r>
                      <a:endParaRPr lang="en-IE" sz="1200" dirty="0">
                        <a:effectLst/>
                        <a:latin typeface="Calibri"/>
                        <a:ea typeface="Calibri"/>
                        <a:cs typeface="Times New Roman"/>
                      </a:endParaRPr>
                    </a:p>
                  </a:txBody>
                  <a:tcPr marL="67561" marR="67561" marT="0" marB="0"/>
                </a:tc>
                <a:extLst>
                  <a:ext uri="{0D108BD9-81ED-4DB2-BD59-A6C34878D82A}">
                    <a16:rowId xmlns="" xmlns:a16="http://schemas.microsoft.com/office/drawing/2014/main" val="10007"/>
                  </a:ext>
                </a:extLst>
              </a:tr>
              <a:tr h="180163">
                <a:tc>
                  <a:txBody>
                    <a:bodyPr/>
                    <a:lstStyle/>
                    <a:p>
                      <a:pPr algn="l">
                        <a:spcAft>
                          <a:spcPts val="0"/>
                        </a:spcAft>
                      </a:pPr>
                      <a:r>
                        <a:rPr lang="en-GB" sz="1200">
                          <a:effectLst/>
                        </a:rPr>
                        <a:t>14.00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latin typeface="Calibri"/>
                          <a:ea typeface="Calibri"/>
                          <a:cs typeface="Times New Roman"/>
                        </a:rPr>
                        <a:t>Permanent Management Plan, Monitoring or Return to Ministry</a:t>
                      </a:r>
                      <a:endParaRPr lang="en-IE" sz="1200" dirty="0">
                        <a:effectLst/>
                        <a:latin typeface="Calibri"/>
                        <a:ea typeface="Calibri"/>
                        <a:cs typeface="Times New Roman"/>
                      </a:endParaRPr>
                    </a:p>
                  </a:txBody>
                  <a:tcPr marL="67561" marR="67561" marT="0" marB="0"/>
                </a:tc>
                <a:extLst>
                  <a:ext uri="{0D108BD9-81ED-4DB2-BD59-A6C34878D82A}">
                    <a16:rowId xmlns="" xmlns:a16="http://schemas.microsoft.com/office/drawing/2014/main" val="10008"/>
                  </a:ext>
                </a:extLst>
              </a:tr>
              <a:tr h="360325">
                <a:tc>
                  <a:txBody>
                    <a:bodyPr/>
                    <a:lstStyle/>
                    <a:p>
                      <a:pPr algn="l">
                        <a:spcAft>
                          <a:spcPts val="0"/>
                        </a:spcAft>
                      </a:pPr>
                      <a:r>
                        <a:rPr lang="en-GB" sz="1200">
                          <a:effectLst/>
                        </a:rPr>
                        <a:t>15.00</a:t>
                      </a:r>
                      <a:endParaRPr lang="en-IE" sz="1200">
                        <a:effectLst/>
                        <a:latin typeface="Calibri"/>
                        <a:ea typeface="Calibri"/>
                        <a:cs typeface="Times New Roman"/>
                      </a:endParaRPr>
                    </a:p>
                  </a:txBody>
                  <a:tcPr marL="67561" marR="67561" marT="0" marB="0"/>
                </a:tc>
                <a:tc>
                  <a:txBody>
                    <a:bodyPr/>
                    <a:lstStyle/>
                    <a:p>
                      <a:pPr algn="l">
                        <a:spcAft>
                          <a:spcPts val="0"/>
                        </a:spcAft>
                      </a:pPr>
                      <a:r>
                        <a:rPr lang="en-GB" sz="1200" dirty="0">
                          <a:effectLst/>
                        </a:rPr>
                        <a:t>Recap on Day – Issues and Questions</a:t>
                      </a:r>
                      <a:endParaRPr lang="en-IE" sz="1200" dirty="0">
                        <a:effectLst/>
                        <a:latin typeface="Calibri"/>
                        <a:ea typeface="Calibri"/>
                        <a:cs typeface="Times New Roman"/>
                      </a:endParaRPr>
                    </a:p>
                  </a:txBody>
                  <a:tcPr marL="67561" marR="67561" marT="0" marB="0"/>
                </a:tc>
                <a:extLst>
                  <a:ext uri="{0D108BD9-81ED-4DB2-BD59-A6C34878D82A}">
                    <a16:rowId xmlns="" xmlns:a16="http://schemas.microsoft.com/office/drawing/2014/main" val="10009"/>
                  </a:ext>
                </a:extLst>
              </a:tr>
              <a:tr h="360325">
                <a:tc>
                  <a:txBody>
                    <a:bodyPr/>
                    <a:lstStyle/>
                    <a:p>
                      <a:pPr algn="l">
                        <a:spcAft>
                          <a:spcPts val="0"/>
                        </a:spcAft>
                      </a:pPr>
                      <a:r>
                        <a:rPr lang="en-IE" sz="1200" dirty="0">
                          <a:effectLst/>
                          <a:latin typeface="Calibri"/>
                          <a:ea typeface="Calibri"/>
                          <a:cs typeface="Times New Roman"/>
                        </a:rPr>
                        <a:t>15:30</a:t>
                      </a:r>
                    </a:p>
                  </a:txBody>
                  <a:tcPr marL="67561" marR="67561" marT="0" marB="0"/>
                </a:tc>
                <a:tc>
                  <a:txBody>
                    <a:bodyPr/>
                    <a:lstStyle/>
                    <a:p>
                      <a:pPr algn="l">
                        <a:spcAft>
                          <a:spcPts val="0"/>
                        </a:spcAft>
                      </a:pPr>
                      <a:r>
                        <a:rPr lang="en-IE" sz="1200" dirty="0">
                          <a:effectLst/>
                          <a:latin typeface="Calibri"/>
                          <a:ea typeface="Calibri"/>
                          <a:cs typeface="Times New Roman"/>
                        </a:rPr>
                        <a:t>EVALUATION AND CLOSE</a:t>
                      </a:r>
                    </a:p>
                  </a:txBody>
                  <a:tcPr marL="67561" marR="67561" marT="0" marB="0"/>
                </a:tc>
                <a:extLst>
                  <a:ext uri="{0D108BD9-81ED-4DB2-BD59-A6C34878D82A}">
                    <a16:rowId xmlns="" xmlns:a16="http://schemas.microsoft.com/office/drawing/2014/main" val="361296296"/>
                  </a:ext>
                </a:extLst>
              </a:tr>
            </a:tbl>
          </a:graphicData>
        </a:graphic>
      </p:graphicFrame>
      <p:sp>
        <p:nvSpPr>
          <p:cNvPr id="3" name="Rectangle 1"/>
          <p:cNvSpPr>
            <a:spLocks noChangeArrowheads="1"/>
          </p:cNvSpPr>
          <p:nvPr/>
        </p:nvSpPr>
        <p:spPr bwMode="auto">
          <a:xfrm>
            <a:off x="2267744" y="500281"/>
            <a:ext cx="4824536"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Training Day – Risk Assessments and Monitoring – 8</a:t>
            </a:r>
            <a:r>
              <a:rPr kumimoji="0" lang="en-GB" altLang="en-US" sz="1200" b="1" i="0" u="none" strike="noStrike" cap="none" normalizeH="0" baseline="30000" dirty="0">
                <a:ln>
                  <a:noFill/>
                </a:ln>
                <a:solidFill>
                  <a:schemeClr val="tx1"/>
                </a:solidFill>
                <a:effectLst/>
                <a:latin typeface="Calibri" pitchFamily="34" charset="0"/>
                <a:ea typeface="Calibri" pitchFamily="34" charset="0"/>
                <a:cs typeface="Times New Roman" pitchFamily="18" charset="0"/>
              </a:rPr>
              <a:t>th</a:t>
            </a:r>
            <a:r>
              <a:rPr kumimoji="0" lang="en-GB" altLang="en-US" sz="1200" b="1" i="0" u="none" strike="noStrike" cap="none" normalizeH="0" baseline="0" dirty="0">
                <a:ln>
                  <a:noFill/>
                </a:ln>
                <a:solidFill>
                  <a:schemeClr val="tx1"/>
                </a:solidFill>
                <a:effectLst/>
                <a:latin typeface="Calibri" pitchFamily="34" charset="0"/>
                <a:ea typeface="Calibri" pitchFamily="34" charset="0"/>
                <a:cs typeface="Times New Roman" pitchFamily="18" charset="0"/>
              </a:rPr>
              <a:t> November 2017</a:t>
            </a:r>
            <a:endParaRPr kumimoji="0" lang="en-IE" altLang="en-US" sz="600" b="0" i="0" u="none" strike="noStrike" cap="none" normalizeH="0" baseline="0" dirty="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IE" altLang="en-US" sz="1800" b="0" i="0" u="none" strike="noStrike" cap="none" normalizeH="0" baseline="0" dirty="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220727576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algn="ctr" eaLnBrk="0" hangingPunct="0"/>
            <a:r>
              <a:rPr lang="en-IE" sz="4000" b="1" dirty="0"/>
              <a:t>Preliminary Investigation and Collecting of Proofs</a:t>
            </a:r>
          </a:p>
        </p:txBody>
      </p:sp>
    </p:spTree>
    <p:extLst>
      <p:ext uri="{BB962C8B-B14F-4D97-AF65-F5344CB8AC3E}">
        <p14:creationId xmlns:p14="http://schemas.microsoft.com/office/powerpoint/2010/main" val="3049093305"/>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539552" y="188640"/>
            <a:ext cx="8190656" cy="707886"/>
          </a:xfrm>
          <a:prstGeom prst="rect">
            <a:avLst/>
          </a:prstGeom>
        </p:spPr>
        <p:txBody>
          <a:bodyPr wrap="square">
            <a:spAutoFit/>
          </a:bodyPr>
          <a:lstStyle/>
          <a:p>
            <a:pPr lvl="0" algn="ctr" eaLnBrk="0" hangingPunct="0"/>
            <a:r>
              <a:rPr lang="en-IE" sz="4000" b="1" dirty="0"/>
              <a:t>A word on due process</a:t>
            </a:r>
          </a:p>
        </p:txBody>
      </p:sp>
      <p:sp>
        <p:nvSpPr>
          <p:cNvPr id="3" name="Rectangle 2">
            <a:extLst>
              <a:ext uri="{FF2B5EF4-FFF2-40B4-BE49-F238E27FC236}">
                <a16:creationId xmlns="" xmlns:a16="http://schemas.microsoft.com/office/drawing/2014/main" id="{99F46D4C-2E13-7944-ABED-A7F7E6121CB0}"/>
              </a:ext>
            </a:extLst>
          </p:cNvPr>
          <p:cNvSpPr/>
          <p:nvPr/>
        </p:nvSpPr>
        <p:spPr>
          <a:xfrm>
            <a:off x="647564" y="1412776"/>
            <a:ext cx="7974632" cy="3416320"/>
          </a:xfrm>
          <a:prstGeom prst="rect">
            <a:avLst/>
          </a:prstGeom>
        </p:spPr>
        <p:txBody>
          <a:bodyPr wrap="square">
            <a:spAutoFit/>
          </a:bodyPr>
          <a:lstStyle/>
          <a:p>
            <a:pPr>
              <a:spcAft>
                <a:spcPts val="0"/>
              </a:spcAft>
            </a:pPr>
            <a:r>
              <a:rPr lang="en-IE" dirty="0">
                <a:latin typeface="Calibri" panose="020F0502020204030204" pitchFamily="34" charset="0"/>
                <a:ea typeface="Calibri" panose="020F0502020204030204" pitchFamily="34" charset="0"/>
                <a:cs typeface="Times New Roman" panose="02020603050405020304" pitchFamily="18" charset="0"/>
              </a:rPr>
              <a:t>The criminal laws in both jurisdictions in Ireland have well-established and long cherished procedures for investigation, prosecution and court determination of allegations against individuals, which are based on the twin principles of </a:t>
            </a:r>
            <a:r>
              <a:rPr lang="en-IE" i="1" dirty="0">
                <a:latin typeface="Calibri" panose="020F0502020204030204" pitchFamily="34" charset="0"/>
                <a:ea typeface="Calibri" panose="020F0502020204030204" pitchFamily="34" charset="0"/>
                <a:cs typeface="Times New Roman" panose="02020603050405020304" pitchFamily="18" charset="0"/>
              </a:rPr>
              <a:t>Due Process</a:t>
            </a:r>
            <a:r>
              <a:rPr lang="en-IE" dirty="0">
                <a:latin typeface="Calibri" panose="020F0502020204030204" pitchFamily="34" charset="0"/>
                <a:ea typeface="Calibri" panose="020F0502020204030204" pitchFamily="34" charset="0"/>
                <a:cs typeface="Times New Roman" panose="02020603050405020304" pitchFamily="18" charset="0"/>
              </a:rPr>
              <a:t> and </a:t>
            </a:r>
            <a:r>
              <a:rPr lang="en-IE" i="1" dirty="0">
                <a:latin typeface="Calibri" panose="020F0502020204030204" pitchFamily="34" charset="0"/>
                <a:ea typeface="Calibri" panose="020F0502020204030204" pitchFamily="34" charset="0"/>
                <a:cs typeface="Times New Roman" panose="02020603050405020304" pitchFamily="18" charset="0"/>
              </a:rPr>
              <a:t>Natural Justice</a:t>
            </a:r>
            <a:r>
              <a:rPr lang="en-IE" dirty="0">
                <a:latin typeface="Calibri" panose="020F0502020204030204" pitchFamily="34" charset="0"/>
                <a:ea typeface="Calibri" panose="020F0502020204030204" pitchFamily="34" charset="0"/>
                <a:cs typeface="Times New Roman" panose="02020603050405020304" pitchFamily="18" charset="0"/>
              </a:rPr>
              <a:t>. </a:t>
            </a:r>
          </a:p>
          <a:p>
            <a:pPr>
              <a:spcAft>
                <a:spcPts val="0"/>
              </a:spcAft>
            </a:pPr>
            <a:endParaRPr lang="en-IE" dirty="0">
              <a:latin typeface="Calibri" panose="020F0502020204030204" pitchFamily="34" charset="0"/>
              <a:ea typeface="Calibri" panose="020F0502020204030204" pitchFamily="34" charset="0"/>
              <a:cs typeface="Times New Roman" panose="02020603050405020304" pitchFamily="18" charset="0"/>
            </a:endParaRPr>
          </a:p>
          <a:p>
            <a:pPr>
              <a:spcAft>
                <a:spcPts val="0"/>
              </a:spcAft>
            </a:pPr>
            <a:r>
              <a:rPr lang="en-IE" dirty="0">
                <a:latin typeface="Calibri" panose="020F0502020204030204" pitchFamily="34" charset="0"/>
                <a:ea typeface="Calibri" panose="020F0502020204030204" pitchFamily="34" charset="0"/>
                <a:cs typeface="Times New Roman" panose="02020603050405020304" pitchFamily="18" charset="0"/>
              </a:rPr>
              <a:t>These essentially require that the procedures used are objectively fair; that it is free from bias and partiality, and that no person should be judged without a fair hearing in which they are given the opportunity to respond to the evidence against them. Respondents should have the assistance of a solicitor, paid for by their Church body, to protect their interests in the criminal process. This civil legal assistance is perhaps more readily available to members of religious orders than it is to diocesan priests, but it should be offered to all respondents by their Church authority.</a:t>
            </a:r>
            <a:endParaRPr lang="en-GB"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23485594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499616"/>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Preliminary Investigation/Collecting the Proofs</a:t>
            </a:r>
          </a:p>
        </p:txBody>
      </p:sp>
      <p:sp>
        <p:nvSpPr>
          <p:cNvPr id="3" name="TextBox 2"/>
          <p:cNvSpPr txBox="1"/>
          <p:nvPr/>
        </p:nvSpPr>
        <p:spPr>
          <a:xfrm>
            <a:off x="329184" y="2025908"/>
            <a:ext cx="8174736" cy="4832092"/>
          </a:xfrm>
          <a:prstGeom prst="rect">
            <a:avLst/>
          </a:prstGeom>
          <a:noFill/>
        </p:spPr>
        <p:txBody>
          <a:bodyPr wrap="square" rtlCol="0">
            <a:spAutoFit/>
          </a:bodyPr>
          <a:lstStyle/>
          <a:p>
            <a:pPr algn="ctr"/>
            <a:r>
              <a:rPr lang="en-US" sz="2400" dirty="0">
                <a:latin typeface="Arial" charset="0"/>
                <a:ea typeface="Arial" charset="0"/>
                <a:cs typeface="Arial" charset="0"/>
              </a:rPr>
              <a:t>These are canonical terms that refer to the initial investigation by which a Church authority determines whether an allegation of child abuse, which has reached the threshold of a semblance of truth, is not manifestly false or frivolous and there remains a case to answer. </a:t>
            </a:r>
          </a:p>
          <a:p>
            <a:pPr algn="ctr"/>
            <a:endParaRPr lang="en-US" sz="2400" dirty="0">
              <a:latin typeface="Arial" charset="0"/>
              <a:ea typeface="Arial" charset="0"/>
              <a:cs typeface="Arial" charset="0"/>
            </a:endParaRPr>
          </a:p>
          <a:p>
            <a:pPr algn="ctr"/>
            <a:r>
              <a:rPr lang="en-US" sz="2400" dirty="0">
                <a:latin typeface="Arial" charset="0"/>
                <a:ea typeface="Arial" charset="0"/>
                <a:cs typeface="Arial" charset="0"/>
              </a:rPr>
              <a:t>There are two different canons that govern them 1717 and 695.</a:t>
            </a:r>
          </a:p>
          <a:p>
            <a:pPr algn="ctr"/>
            <a:endParaRPr lang="en-US" sz="2400" dirty="0">
              <a:latin typeface="Arial" charset="0"/>
              <a:ea typeface="Arial" charset="0"/>
              <a:cs typeface="Arial" charset="0"/>
            </a:endParaRPr>
          </a:p>
          <a:p>
            <a:pPr algn="ctr"/>
            <a:r>
              <a:rPr lang="en-US" sz="2400" b="1" dirty="0">
                <a:latin typeface="Arial" charset="0"/>
                <a:ea typeface="Arial" charset="0"/>
                <a:cs typeface="Arial" charset="0"/>
              </a:rPr>
              <a:t>We will use the term Preliminary Investigation to talk about both processes</a:t>
            </a:r>
          </a:p>
          <a:p>
            <a:pPr algn="ctr"/>
            <a:endParaRPr lang="en-GB" sz="2200" dirty="0"/>
          </a:p>
          <a:p>
            <a:pPr algn="ctr"/>
            <a:endParaRPr lang="en-GB" sz="2200" b="1" dirty="0"/>
          </a:p>
        </p:txBody>
      </p:sp>
    </p:spTree>
    <p:extLst>
      <p:ext uri="{BB962C8B-B14F-4D97-AF65-F5344CB8AC3E}">
        <p14:creationId xmlns:p14="http://schemas.microsoft.com/office/powerpoint/2010/main" val="13838224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21792" y="1828800"/>
            <a:ext cx="7589520" cy="461665"/>
          </a:xfrm>
          <a:prstGeom prst="rect">
            <a:avLst/>
          </a:prstGeom>
          <a:noFill/>
        </p:spPr>
        <p:txBody>
          <a:bodyPr wrap="square" rtlCol="0">
            <a:spAutoFit/>
          </a:bodyPr>
          <a:lstStyle/>
          <a:p>
            <a:pPr algn="ctr"/>
            <a:r>
              <a:rPr lang="en-GB" sz="2400" b="1" dirty="0">
                <a:latin typeface="Arial" charset="0"/>
                <a:ea typeface="Arial" charset="0"/>
                <a:cs typeface="Arial" charset="0"/>
              </a:rPr>
              <a:t>Semblance of Truth</a:t>
            </a:r>
          </a:p>
        </p:txBody>
      </p:sp>
      <p:sp>
        <p:nvSpPr>
          <p:cNvPr id="3" name="TextBox 2"/>
          <p:cNvSpPr txBox="1"/>
          <p:nvPr/>
        </p:nvSpPr>
        <p:spPr>
          <a:xfrm>
            <a:off x="329184" y="2542032"/>
            <a:ext cx="8174736" cy="3139321"/>
          </a:xfrm>
          <a:prstGeom prst="rect">
            <a:avLst/>
          </a:prstGeom>
          <a:noFill/>
        </p:spPr>
        <p:txBody>
          <a:bodyPr wrap="square" rtlCol="0">
            <a:spAutoFit/>
          </a:bodyPr>
          <a:lstStyle/>
          <a:p>
            <a:pPr>
              <a:lnSpc>
                <a:spcPct val="90000"/>
              </a:lnSpc>
            </a:pPr>
            <a:r>
              <a:rPr lang="en-IE" altLang="en-US" sz="2200" dirty="0">
                <a:latin typeface="Arial" charset="0"/>
                <a:ea typeface="Arial" charset="0"/>
                <a:cs typeface="Arial" charset="0"/>
              </a:rPr>
              <a:t>Evidence that, at face value, corroborates the notification.  The certitude being sought is “much less than probable and even less than certain.  In the end the Church authority is looking to see if the notification contains facts, circumstances, and imputability which are even remotely possible.</a:t>
            </a:r>
          </a:p>
          <a:p>
            <a:pPr>
              <a:lnSpc>
                <a:spcPct val="90000"/>
              </a:lnSpc>
            </a:pPr>
            <a:endParaRPr lang="en-IE" altLang="en-US" sz="2200" dirty="0">
              <a:latin typeface="Arial" charset="0"/>
              <a:ea typeface="Arial" charset="0"/>
              <a:cs typeface="Arial" charset="0"/>
            </a:endParaRPr>
          </a:p>
          <a:p>
            <a:pPr>
              <a:lnSpc>
                <a:spcPct val="90000"/>
              </a:lnSpc>
            </a:pPr>
            <a:r>
              <a:rPr lang="en-IE" altLang="en-US" sz="2200" dirty="0">
                <a:latin typeface="Arial" charset="0"/>
                <a:ea typeface="Arial" charset="0"/>
                <a:cs typeface="Arial" charset="0"/>
              </a:rPr>
              <a:t>When this semblance of truth is gained, no matter how low a certitude it might contain, it carries a certain level of moral and juridic responsibility which impinges </a:t>
            </a:r>
            <a:r>
              <a:rPr lang="en-US" altLang="en-US" sz="2200" dirty="0">
                <a:latin typeface="Arial" charset="0"/>
                <a:ea typeface="Arial" charset="0"/>
                <a:cs typeface="Arial" charset="0"/>
              </a:rPr>
              <a:t>o</a:t>
            </a:r>
            <a:r>
              <a:rPr lang="en-IE" altLang="en-US" sz="2200" dirty="0">
                <a:latin typeface="Arial" charset="0"/>
                <a:ea typeface="Arial" charset="0"/>
                <a:cs typeface="Arial" charset="0"/>
              </a:rPr>
              <a:t>n the Church authority to initiate a preliminary investigation.</a:t>
            </a: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30190252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619672" y="260648"/>
            <a:ext cx="5961888" cy="978729"/>
          </a:xfrm>
          <a:prstGeom prst="rect">
            <a:avLst/>
          </a:prstGeom>
          <a:noFill/>
        </p:spPr>
        <p:txBody>
          <a:bodyPr wrap="square" rtlCol="0">
            <a:spAutoFit/>
          </a:bodyPr>
          <a:lstStyle/>
          <a:p>
            <a:r>
              <a:rPr lang="en-US" sz="3200" b="1" dirty="0">
                <a:latin typeface="Arial" charset="0"/>
                <a:ea typeface="Arial" charset="0"/>
                <a:cs typeface="Arial" charset="0"/>
              </a:rPr>
              <a:t>The First Decision- A semblance of Truth</a:t>
            </a:r>
          </a:p>
        </p:txBody>
      </p:sp>
      <p:sp>
        <p:nvSpPr>
          <p:cNvPr id="4" name="TextBox 3"/>
          <p:cNvSpPr txBox="1"/>
          <p:nvPr/>
        </p:nvSpPr>
        <p:spPr>
          <a:xfrm>
            <a:off x="0" y="1645920"/>
            <a:ext cx="8961120" cy="5041380"/>
          </a:xfrm>
          <a:prstGeom prst="rect">
            <a:avLst/>
          </a:prstGeom>
          <a:noFill/>
        </p:spPr>
        <p:txBody>
          <a:bodyPr wrap="square" rtlCol="0">
            <a:spAutoFit/>
          </a:bodyPr>
          <a:lstStyle/>
          <a:p>
            <a:r>
              <a:rPr lang="en-GB" sz="2200" dirty="0">
                <a:latin typeface="Arial" charset="0"/>
                <a:ea typeface="Arial" charset="0"/>
                <a:cs typeface="Arial" charset="0"/>
              </a:rPr>
              <a:t>The allegation, suspicion, concern or knowledge may come in a variety of forms but if it reaches the threshold it is passed to the Statutory authorities, the NBSCCCI and the Church authority.  </a:t>
            </a:r>
          </a:p>
          <a:p>
            <a:endParaRPr lang="en-GB" sz="2200" dirty="0">
              <a:latin typeface="Arial" charset="0"/>
              <a:ea typeface="Arial" charset="0"/>
              <a:cs typeface="Arial" charset="0"/>
            </a:endParaRPr>
          </a:p>
          <a:p>
            <a:pPr marL="285750" indent="-285750">
              <a:buFont typeface="Arial" charset="0"/>
              <a:buChar char="•"/>
            </a:pPr>
            <a:r>
              <a:rPr lang="en-GB" sz="2200" dirty="0">
                <a:latin typeface="Arial" charset="0"/>
                <a:ea typeface="Arial" charset="0"/>
                <a:cs typeface="Arial" charset="0"/>
              </a:rPr>
              <a:t>Generally, if it meets the threshold for reporting to the statutory authorities it has automatically fulfilled the requirement of ‘a semblance of truth’.  However there are exceptions.</a:t>
            </a:r>
          </a:p>
          <a:p>
            <a:pPr marL="285750" indent="-285750">
              <a:buFont typeface="Arial" charset="0"/>
              <a:buChar char="•"/>
            </a:pPr>
            <a:endParaRPr lang="en-GB" sz="2200" dirty="0">
              <a:latin typeface="Arial" charset="0"/>
              <a:ea typeface="Arial" charset="0"/>
              <a:cs typeface="Arial" charset="0"/>
            </a:endParaRPr>
          </a:p>
          <a:p>
            <a:pPr marL="285750" indent="-285750">
              <a:buFont typeface="Arial" charset="0"/>
              <a:buChar char="•"/>
            </a:pPr>
            <a:r>
              <a:rPr lang="en-GB" sz="2200" dirty="0">
                <a:latin typeface="Arial" charset="0"/>
                <a:ea typeface="Arial" charset="0"/>
                <a:cs typeface="Arial" charset="0"/>
              </a:rPr>
              <a:t>If it fails to meet the threshold for reporting to the statutory authorities the Church authority must assess whether a semblance of truth is present.</a:t>
            </a:r>
          </a:p>
          <a:p>
            <a:pPr marL="285750" indent="-285750">
              <a:buFont typeface="Arial" charset="0"/>
              <a:buChar char="•"/>
            </a:pPr>
            <a:endParaRPr lang="en-GB" sz="2200" dirty="0">
              <a:latin typeface="Arial" charset="0"/>
              <a:ea typeface="Arial" charset="0"/>
              <a:cs typeface="Arial" charset="0"/>
            </a:endParaRPr>
          </a:p>
          <a:p>
            <a:pPr>
              <a:lnSpc>
                <a:spcPct val="90000"/>
              </a:lnSpc>
            </a:pPr>
            <a:r>
              <a:rPr lang="en-GB" sz="2200" dirty="0">
                <a:latin typeface="Arial" charset="0"/>
                <a:ea typeface="Arial" charset="0"/>
                <a:cs typeface="Arial" charset="0"/>
              </a:rPr>
              <a:t>Once the semblance of truth has been reached </a:t>
            </a:r>
            <a:r>
              <a:rPr lang="en-IE" altLang="en-US" sz="2200" dirty="0">
                <a:latin typeface="Arial" charset="0"/>
                <a:ea typeface="Arial" charset="0"/>
                <a:cs typeface="Arial" charset="0"/>
              </a:rPr>
              <a:t>Canon 1717 § </a:t>
            </a:r>
          </a:p>
          <a:p>
            <a:pPr>
              <a:lnSpc>
                <a:spcPct val="90000"/>
              </a:lnSpc>
            </a:pPr>
            <a:r>
              <a:rPr lang="en-IE" altLang="en-US" sz="2200" dirty="0">
                <a:latin typeface="Arial" charset="0"/>
                <a:ea typeface="Arial" charset="0"/>
                <a:cs typeface="Arial" charset="0"/>
              </a:rPr>
              <a:t>requires the Church authority to conduct a further inquiry</a:t>
            </a:r>
            <a:endParaRPr lang="en-GB" sz="2200" dirty="0">
              <a:latin typeface="Arial" charset="0"/>
              <a:ea typeface="Arial" charset="0"/>
              <a:cs typeface="Arial" charset="0"/>
            </a:endParaRPr>
          </a:p>
          <a:p>
            <a:endParaRPr lang="en-GB" dirty="0"/>
          </a:p>
        </p:txBody>
      </p:sp>
    </p:spTree>
    <p:extLst>
      <p:ext uri="{BB962C8B-B14F-4D97-AF65-F5344CB8AC3E}">
        <p14:creationId xmlns:p14="http://schemas.microsoft.com/office/powerpoint/2010/main" val="158826886"/>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499616" y="404664"/>
            <a:ext cx="5961888" cy="535531"/>
          </a:xfrm>
          <a:prstGeom prst="rect">
            <a:avLst/>
          </a:prstGeom>
          <a:noFill/>
        </p:spPr>
        <p:txBody>
          <a:bodyPr wrap="square" rtlCol="0">
            <a:spAutoFit/>
          </a:bodyPr>
          <a:lstStyle/>
          <a:p>
            <a:r>
              <a:rPr lang="en-US" sz="3200" b="1" dirty="0">
                <a:latin typeface="Arial" charset="0"/>
                <a:ea typeface="Arial" charset="0"/>
                <a:cs typeface="Arial" charset="0"/>
              </a:rPr>
              <a:t>Semblance of truth present</a:t>
            </a:r>
          </a:p>
        </p:txBody>
      </p:sp>
      <p:sp>
        <p:nvSpPr>
          <p:cNvPr id="4" name="TextBox 3"/>
          <p:cNvSpPr txBox="1"/>
          <p:nvPr/>
        </p:nvSpPr>
        <p:spPr>
          <a:xfrm>
            <a:off x="0" y="1645920"/>
            <a:ext cx="8961120" cy="4053417"/>
          </a:xfrm>
          <a:prstGeom prst="rect">
            <a:avLst/>
          </a:prstGeom>
          <a:noFill/>
        </p:spPr>
        <p:txBody>
          <a:bodyPr wrap="square" rtlCol="0">
            <a:spAutoFit/>
          </a:bodyPr>
          <a:lstStyle/>
          <a:p>
            <a:pPr>
              <a:lnSpc>
                <a:spcPct val="90000"/>
              </a:lnSpc>
            </a:pPr>
            <a:r>
              <a:rPr lang="en-IE" altLang="en-US" sz="2200" dirty="0">
                <a:latin typeface="Arial" charset="0"/>
                <a:ea typeface="Arial" charset="0"/>
                <a:cs typeface="Arial" charset="0"/>
              </a:rPr>
              <a:t>Church authority initiates the preliminary Investigation by a </a:t>
            </a:r>
            <a:r>
              <a:rPr lang="en-IE" altLang="en-US" sz="2200" b="1" dirty="0">
                <a:latin typeface="Arial" charset="0"/>
                <a:ea typeface="Arial" charset="0"/>
                <a:cs typeface="Arial" charset="0"/>
              </a:rPr>
              <a:t>decree:</a:t>
            </a:r>
            <a:endParaRPr lang="en-IE" altLang="en-US" sz="2200" dirty="0">
              <a:latin typeface="Arial" charset="0"/>
              <a:ea typeface="Arial" charset="0"/>
              <a:cs typeface="Arial" charset="0"/>
            </a:endParaRPr>
          </a:p>
          <a:p>
            <a:pPr>
              <a:lnSpc>
                <a:spcPct val="90000"/>
              </a:lnSpc>
            </a:pPr>
            <a:endParaRPr lang="en-IE" altLang="en-US" sz="2200" dirty="0">
              <a:latin typeface="Arial" charset="0"/>
              <a:ea typeface="Arial" charset="0"/>
              <a:cs typeface="Arial" charset="0"/>
            </a:endParaRPr>
          </a:p>
          <a:p>
            <a:pPr marL="342900" indent="-342900">
              <a:lnSpc>
                <a:spcPct val="90000"/>
              </a:lnSpc>
              <a:buFont typeface="Arial" charset="0"/>
              <a:buChar char="•"/>
            </a:pPr>
            <a:r>
              <a:rPr lang="en-IE" altLang="en-US" sz="2200" dirty="0">
                <a:latin typeface="Arial" charset="0"/>
                <a:ea typeface="Arial" charset="0"/>
                <a:cs typeface="Arial" charset="0"/>
              </a:rPr>
              <a:t>indicating the date the complaint was received, </a:t>
            </a:r>
          </a:p>
          <a:p>
            <a:pPr marL="342900" indent="-342900">
              <a:lnSpc>
                <a:spcPct val="90000"/>
              </a:lnSpc>
              <a:buFont typeface="Arial" charset="0"/>
              <a:buChar char="•"/>
            </a:pPr>
            <a:r>
              <a:rPr lang="en-IE" altLang="en-US" sz="2200" dirty="0">
                <a:latin typeface="Arial" charset="0"/>
                <a:ea typeface="Arial" charset="0"/>
                <a:cs typeface="Arial" charset="0"/>
              </a:rPr>
              <a:t>the name of the cleric accused,</a:t>
            </a:r>
          </a:p>
          <a:p>
            <a:pPr marL="342900" indent="-342900">
              <a:lnSpc>
                <a:spcPct val="90000"/>
              </a:lnSpc>
              <a:buFont typeface="Arial" charset="0"/>
              <a:buChar char="•"/>
            </a:pPr>
            <a:r>
              <a:rPr lang="en-IE" altLang="en-US" sz="2200" dirty="0">
                <a:latin typeface="Arial" charset="0"/>
                <a:ea typeface="Arial" charset="0"/>
                <a:cs typeface="Arial" charset="0"/>
              </a:rPr>
              <a:t>the object of the investigation, i.e. a violation of article 4 of the norms of </a:t>
            </a:r>
            <a:r>
              <a:rPr lang="en-IE" altLang="en-US" sz="2200" i="1" dirty="0">
                <a:latin typeface="Arial" charset="0"/>
                <a:ea typeface="Arial" charset="0"/>
                <a:cs typeface="Arial" charset="0"/>
              </a:rPr>
              <a:t>Sacramentorum sanctitatis tutela</a:t>
            </a:r>
            <a:r>
              <a:rPr lang="en-IE" altLang="en-US" sz="2200" dirty="0">
                <a:latin typeface="Arial" charset="0"/>
                <a:ea typeface="Arial" charset="0"/>
                <a:cs typeface="Arial" charset="0"/>
              </a:rPr>
              <a:t> </a:t>
            </a:r>
            <a:r>
              <a:rPr lang="en-IE" altLang="en-US" sz="2200" i="1" dirty="0">
                <a:latin typeface="Arial" charset="0"/>
                <a:ea typeface="Arial" charset="0"/>
                <a:cs typeface="Arial" charset="0"/>
              </a:rPr>
              <a:t>(SST) </a:t>
            </a:r>
          </a:p>
          <a:p>
            <a:pPr marL="342900" indent="-342900">
              <a:lnSpc>
                <a:spcPct val="90000"/>
              </a:lnSpc>
              <a:buFont typeface="Arial" charset="0"/>
              <a:buChar char="•"/>
            </a:pPr>
            <a:r>
              <a:rPr lang="en-IE" altLang="en-US" sz="2200" dirty="0">
                <a:latin typeface="Arial" charset="0"/>
                <a:ea typeface="Arial" charset="0"/>
                <a:cs typeface="Arial" charset="0"/>
              </a:rPr>
              <a:t>the provisions of universal law under which the investigation is committed.</a:t>
            </a:r>
            <a:r>
              <a:rPr lang="en-GB" altLang="en-US" sz="2200" dirty="0">
                <a:latin typeface="Arial" charset="0"/>
                <a:ea typeface="Arial" charset="0"/>
                <a:cs typeface="Arial" charset="0"/>
              </a:rPr>
              <a:t> </a:t>
            </a:r>
          </a:p>
          <a:p>
            <a:pPr marL="342900" indent="-342900">
              <a:lnSpc>
                <a:spcPct val="90000"/>
              </a:lnSpc>
              <a:buFont typeface="Arial" charset="0"/>
              <a:buChar char="•"/>
            </a:pPr>
            <a:r>
              <a:rPr lang="en-GB" altLang="en-US" sz="2200" dirty="0">
                <a:latin typeface="Arial" charset="0"/>
                <a:ea typeface="Arial" charset="0"/>
                <a:cs typeface="Arial" charset="0"/>
              </a:rPr>
              <a:t>Appoints the delegated person</a:t>
            </a:r>
          </a:p>
          <a:p>
            <a:pPr marL="342900" indent="-342900">
              <a:lnSpc>
                <a:spcPct val="90000"/>
              </a:lnSpc>
              <a:buFont typeface="Arial" charset="0"/>
              <a:buChar char="•"/>
            </a:pPr>
            <a:r>
              <a:rPr lang="en-GB" altLang="en-US" sz="2200" dirty="0">
                <a:latin typeface="Arial" charset="0"/>
                <a:ea typeface="Arial" charset="0"/>
                <a:cs typeface="Arial" charset="0"/>
              </a:rPr>
              <a:t>Pauses the process until the statutory authorities have given the go ahead to proceed.</a:t>
            </a:r>
          </a:p>
          <a:p>
            <a:pPr marL="342900" indent="-342900">
              <a:lnSpc>
                <a:spcPct val="90000"/>
              </a:lnSpc>
              <a:buFont typeface="Arial" charset="0"/>
              <a:buChar char="•"/>
            </a:pPr>
            <a:endParaRPr lang="en-GB" altLang="en-US" sz="2200" dirty="0">
              <a:latin typeface="Arial" charset="0"/>
              <a:ea typeface="Arial" charset="0"/>
              <a:cs typeface="Arial" charset="0"/>
            </a:endParaRPr>
          </a:p>
          <a:p>
            <a:pPr marL="342900" indent="-342900">
              <a:lnSpc>
                <a:spcPct val="90000"/>
              </a:lnSpc>
              <a:buFont typeface="Arial" charset="0"/>
              <a:buChar char="•"/>
            </a:pP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2848694158"/>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331640" y="404664"/>
            <a:ext cx="5961888" cy="535531"/>
          </a:xfrm>
          <a:prstGeom prst="rect">
            <a:avLst/>
          </a:prstGeom>
          <a:noFill/>
        </p:spPr>
        <p:txBody>
          <a:bodyPr wrap="square" rtlCol="0">
            <a:spAutoFit/>
          </a:bodyPr>
          <a:lstStyle/>
          <a:p>
            <a:r>
              <a:rPr lang="en-US" sz="3200" b="1" dirty="0">
                <a:latin typeface="Arial" charset="0"/>
                <a:ea typeface="Arial" charset="0"/>
                <a:cs typeface="Arial" charset="0"/>
              </a:rPr>
              <a:t>The Task Ahead</a:t>
            </a:r>
          </a:p>
        </p:txBody>
      </p:sp>
      <p:sp>
        <p:nvSpPr>
          <p:cNvPr id="4" name="TextBox 3"/>
          <p:cNvSpPr txBox="1"/>
          <p:nvPr/>
        </p:nvSpPr>
        <p:spPr>
          <a:xfrm>
            <a:off x="0" y="1348800"/>
            <a:ext cx="8961120" cy="4865947"/>
          </a:xfrm>
          <a:prstGeom prst="rect">
            <a:avLst/>
          </a:prstGeom>
          <a:noFill/>
        </p:spPr>
        <p:txBody>
          <a:bodyPr wrap="square" rtlCol="0">
            <a:spAutoFit/>
          </a:bodyPr>
          <a:lstStyle/>
          <a:p>
            <a:pPr marL="342900" indent="-342900">
              <a:lnSpc>
                <a:spcPct val="90000"/>
              </a:lnSpc>
              <a:buFont typeface="Arial" charset="0"/>
              <a:buChar char="•"/>
            </a:pPr>
            <a:r>
              <a:rPr lang="en-IE" altLang="en-US" sz="2200" dirty="0">
                <a:latin typeface="Arial" charset="0"/>
                <a:ea typeface="Arial" charset="0"/>
                <a:cs typeface="Arial" charset="0"/>
              </a:rPr>
              <a:t>The investigation focuses on the facts and circumstances extant in a particular case, asking who? What</a:t>
            </a:r>
            <a:r>
              <a:rPr lang="en-US" altLang="en-US" sz="2200" dirty="0">
                <a:latin typeface="Arial" charset="0"/>
                <a:ea typeface="Arial" charset="0"/>
                <a:cs typeface="Arial" charset="0"/>
              </a:rPr>
              <a:t>?</a:t>
            </a:r>
            <a:r>
              <a:rPr lang="en-IE" altLang="en-US" sz="2200" dirty="0">
                <a:latin typeface="Arial" charset="0"/>
                <a:ea typeface="Arial" charset="0"/>
                <a:cs typeface="Arial" charset="0"/>
              </a:rPr>
              <a:t> Where? and when</a:t>
            </a:r>
            <a:r>
              <a:rPr lang="en-US" altLang="en-US" sz="2200" dirty="0">
                <a:latin typeface="Arial" charset="0"/>
                <a:ea typeface="Arial" charset="0"/>
                <a:cs typeface="Arial" charset="0"/>
              </a:rPr>
              <a:t>?</a:t>
            </a:r>
            <a:r>
              <a:rPr lang="en-IE" altLang="en-US" sz="2200" dirty="0">
                <a:latin typeface="Arial" charset="0"/>
                <a:ea typeface="Arial" charset="0"/>
                <a:cs typeface="Arial" charset="0"/>
              </a:rPr>
              <a:t>  </a:t>
            </a:r>
          </a:p>
          <a:p>
            <a:pPr marL="342900" indent="-342900">
              <a:lnSpc>
                <a:spcPct val="90000"/>
              </a:lnSpc>
              <a:buFont typeface="Arial" charset="0"/>
              <a:buChar char="•"/>
            </a:pPr>
            <a:endParaRPr lang="en-IE" altLang="en-US" sz="2200" dirty="0">
              <a:latin typeface="Arial" charset="0"/>
              <a:ea typeface="Arial" charset="0"/>
              <a:cs typeface="Arial" charset="0"/>
            </a:endParaRPr>
          </a:p>
          <a:p>
            <a:pPr marL="342900" indent="-342900">
              <a:lnSpc>
                <a:spcPct val="90000"/>
              </a:lnSpc>
              <a:buFont typeface="Arial" charset="0"/>
              <a:buChar char="•"/>
            </a:pPr>
            <a:r>
              <a:rPr lang="en-IE" altLang="en-US" sz="2200" dirty="0">
                <a:latin typeface="Arial" charset="0"/>
                <a:ea typeface="Arial" charset="0"/>
                <a:cs typeface="Arial" charset="0"/>
              </a:rPr>
              <a:t>Circumstantial evidence is admissible and would include items such as the residence of the individual at the time of the complaint or the internal consistency of the complaint itself.</a:t>
            </a:r>
            <a:r>
              <a:rPr lang="en-GB" altLang="en-US" sz="2200" dirty="0">
                <a:latin typeface="Arial" charset="0"/>
                <a:ea typeface="Arial" charset="0"/>
                <a:cs typeface="Arial" charset="0"/>
              </a:rPr>
              <a:t> </a:t>
            </a:r>
          </a:p>
          <a:p>
            <a:pPr marL="342900" indent="-342900">
              <a:lnSpc>
                <a:spcPct val="90000"/>
              </a:lnSpc>
              <a:buFont typeface="Arial" charset="0"/>
              <a:buChar char="•"/>
            </a:pPr>
            <a:endParaRPr lang="en-IE" altLang="en-US" sz="2200" dirty="0">
              <a:latin typeface="Arial" charset="0"/>
              <a:ea typeface="Arial" charset="0"/>
              <a:cs typeface="Arial" charset="0"/>
            </a:endParaRPr>
          </a:p>
          <a:p>
            <a:pPr marL="342900" indent="-342900">
              <a:lnSpc>
                <a:spcPct val="90000"/>
              </a:lnSpc>
              <a:buFont typeface="Arial" charset="0"/>
              <a:buChar char="•"/>
            </a:pPr>
            <a:r>
              <a:rPr lang="en-IE" altLang="en-US" sz="2200" dirty="0">
                <a:latin typeface="Arial" charset="0"/>
                <a:ea typeface="Arial" charset="0"/>
                <a:cs typeface="Arial" charset="0"/>
              </a:rPr>
              <a:t>The law presumes the imputability (canon 1321)</a:t>
            </a:r>
          </a:p>
          <a:p>
            <a:pPr marL="342900" indent="-342900">
              <a:lnSpc>
                <a:spcPct val="90000"/>
              </a:lnSpc>
              <a:buFont typeface="Arial" charset="0"/>
              <a:buChar char="•"/>
            </a:pPr>
            <a:endParaRPr lang="en-IE" altLang="en-US" sz="2200" dirty="0">
              <a:latin typeface="Arial" charset="0"/>
              <a:ea typeface="Arial" charset="0"/>
              <a:cs typeface="Arial" charset="0"/>
            </a:endParaRPr>
          </a:p>
          <a:p>
            <a:pPr marL="342900" indent="-342900">
              <a:buFont typeface="Arial" charset="0"/>
              <a:buChar char="•"/>
            </a:pPr>
            <a:r>
              <a:rPr lang="en-IE" altLang="en-US" sz="2200" dirty="0">
                <a:latin typeface="Arial" charset="0"/>
                <a:ea typeface="Arial" charset="0"/>
                <a:cs typeface="Arial" charset="0"/>
              </a:rPr>
              <a:t>Canon 1717 § 2   Care is to be taken that this investigation does not call into question anyone's good name.</a:t>
            </a:r>
          </a:p>
          <a:p>
            <a:pPr marL="342900" indent="-342900">
              <a:buFont typeface="Arial" charset="0"/>
              <a:buChar char="•"/>
            </a:pPr>
            <a:endParaRPr lang="en-IE" altLang="en-US" sz="2200" dirty="0">
              <a:latin typeface="Arial" charset="0"/>
              <a:ea typeface="Arial" charset="0"/>
              <a:cs typeface="Arial" charset="0"/>
            </a:endParaRPr>
          </a:p>
          <a:p>
            <a:pPr marL="342900" indent="-342900">
              <a:buFont typeface="Arial" charset="0"/>
              <a:buChar char="•"/>
            </a:pPr>
            <a:r>
              <a:rPr lang="en-IE" altLang="en-US" sz="2200" dirty="0">
                <a:latin typeface="Arial" charset="0"/>
                <a:ea typeface="Arial" charset="0"/>
                <a:cs typeface="Arial" charset="0"/>
              </a:rPr>
              <a:t>This canon needs to be read in relation to canon 220 which states: No one may unlawfully harm the good reputation which a person enjoys, or violate the right to protect privacy.</a:t>
            </a: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244313686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txBox="1">
            <a:spLocks noGrp="1"/>
          </p:cNvSpPr>
          <p:nvPr>
            <p:ph type="subTitle" idx="1"/>
          </p:nvPr>
        </p:nvSpPr>
        <p:spPr>
          <a:xfrm>
            <a:off x="1691680" y="404664"/>
            <a:ext cx="5961888" cy="535531"/>
          </a:xfrm>
          <a:prstGeom prst="rect">
            <a:avLst/>
          </a:prstGeom>
          <a:noFill/>
        </p:spPr>
        <p:txBody>
          <a:bodyPr wrap="square" rtlCol="0">
            <a:spAutoFit/>
          </a:bodyPr>
          <a:lstStyle/>
          <a:p>
            <a:r>
              <a:rPr lang="en-US" sz="3200" b="1" dirty="0">
                <a:latin typeface="Arial" charset="0"/>
                <a:ea typeface="Arial" charset="0"/>
                <a:cs typeface="Arial" charset="0"/>
              </a:rPr>
              <a:t>Possible Proofs</a:t>
            </a:r>
          </a:p>
        </p:txBody>
      </p:sp>
      <p:sp>
        <p:nvSpPr>
          <p:cNvPr id="4" name="TextBox 3"/>
          <p:cNvSpPr txBox="1"/>
          <p:nvPr/>
        </p:nvSpPr>
        <p:spPr>
          <a:xfrm>
            <a:off x="0" y="1645920"/>
            <a:ext cx="8961120" cy="5136791"/>
          </a:xfrm>
          <a:prstGeom prst="rect">
            <a:avLst/>
          </a:prstGeom>
          <a:noFill/>
        </p:spPr>
        <p:txBody>
          <a:bodyPr wrap="square" rtlCol="0">
            <a:spAutoFit/>
          </a:bodyPr>
          <a:lstStyle/>
          <a:p>
            <a:r>
              <a:rPr lang="en-IE" altLang="en-US" sz="2200" dirty="0">
                <a:latin typeface="Arial" charset="0"/>
                <a:ea typeface="Arial" charset="0"/>
                <a:cs typeface="Arial" charset="0"/>
              </a:rPr>
              <a:t>INTERVIEWS</a:t>
            </a:r>
          </a:p>
          <a:p>
            <a:pPr marL="342900" indent="-342900">
              <a:buFont typeface="Arial" charset="0"/>
              <a:buChar char="•"/>
            </a:pPr>
            <a:r>
              <a:rPr lang="en-IE" altLang="en-US" sz="2200" dirty="0">
                <a:latin typeface="Arial" charset="0"/>
                <a:ea typeface="Arial" charset="0"/>
                <a:cs typeface="Arial" charset="0"/>
              </a:rPr>
              <a:t>Declaration of the parties (cc. 1530-1538)</a:t>
            </a:r>
          </a:p>
          <a:p>
            <a:pPr marL="342900" indent="-342900">
              <a:buFont typeface="Arial" charset="0"/>
              <a:buChar char="•"/>
            </a:pPr>
            <a:r>
              <a:rPr lang="en-IE" altLang="en-US" sz="2200" dirty="0">
                <a:latin typeface="Arial" charset="0"/>
                <a:ea typeface="Arial" charset="0"/>
                <a:cs typeface="Arial" charset="0"/>
              </a:rPr>
              <a:t>Witnesses (cc. 1547-1573)</a:t>
            </a:r>
          </a:p>
          <a:p>
            <a:pPr marL="342900" indent="-342900">
              <a:buFont typeface="Arial" charset="0"/>
              <a:buChar char="•"/>
            </a:pPr>
            <a:r>
              <a:rPr lang="en-IE" altLang="en-US" sz="2200" dirty="0">
                <a:latin typeface="Arial" charset="0"/>
                <a:ea typeface="Arial" charset="0"/>
                <a:cs typeface="Arial" charset="0"/>
              </a:rPr>
              <a:t>Expert Testimony (cc. 1574-1581)</a:t>
            </a:r>
          </a:p>
          <a:p>
            <a:endParaRPr lang="en-IE" altLang="en-US" sz="2200" dirty="0">
              <a:latin typeface="Arial" charset="0"/>
              <a:ea typeface="Arial" charset="0"/>
              <a:cs typeface="Arial" charset="0"/>
            </a:endParaRPr>
          </a:p>
          <a:p>
            <a:r>
              <a:rPr lang="en-IE" altLang="en-US" sz="2200" dirty="0">
                <a:latin typeface="Arial" charset="0"/>
                <a:ea typeface="Arial" charset="0"/>
                <a:cs typeface="Arial" charset="0"/>
              </a:rPr>
              <a:t>DOCUMENTARY EVIDENCE</a:t>
            </a:r>
          </a:p>
          <a:p>
            <a:pPr marL="342900" indent="-342900">
              <a:buFont typeface="Arial" charset="0"/>
              <a:buChar char="•"/>
            </a:pPr>
            <a:r>
              <a:rPr lang="en-IE" altLang="en-US" sz="2200" dirty="0">
                <a:latin typeface="Arial" charset="0"/>
                <a:ea typeface="Arial" charset="0"/>
                <a:cs typeface="Arial" charset="0"/>
              </a:rPr>
              <a:t>Access and Inspection (cc.1582-1583)</a:t>
            </a:r>
          </a:p>
          <a:p>
            <a:pPr marL="342900" indent="-342900">
              <a:buFont typeface="Arial" charset="0"/>
              <a:buChar char="•"/>
            </a:pPr>
            <a:r>
              <a:rPr lang="en-IE" altLang="en-US" sz="2200" dirty="0">
                <a:latin typeface="Arial" charset="0"/>
                <a:ea typeface="Arial" charset="0"/>
                <a:cs typeface="Arial" charset="0"/>
              </a:rPr>
              <a:t>Through Documents (cc.1539-1546)</a:t>
            </a:r>
          </a:p>
          <a:p>
            <a:pPr marL="342900" indent="-342900">
              <a:buFont typeface="Arial" charset="0"/>
              <a:buChar char="•"/>
            </a:pPr>
            <a:r>
              <a:rPr lang="en-IE" altLang="en-US" sz="2200" dirty="0">
                <a:latin typeface="Arial" charset="0"/>
                <a:ea typeface="Arial" charset="0"/>
                <a:cs typeface="Arial" charset="0"/>
              </a:rPr>
              <a:t>Public Private Documents</a:t>
            </a:r>
          </a:p>
          <a:p>
            <a:endParaRPr lang="en-IE" altLang="en-US" sz="2200" dirty="0">
              <a:latin typeface="Arial" charset="0"/>
              <a:ea typeface="Arial" charset="0"/>
              <a:cs typeface="Arial" charset="0"/>
            </a:endParaRPr>
          </a:p>
          <a:p>
            <a:r>
              <a:rPr lang="en-IE" altLang="en-US" sz="2200" dirty="0">
                <a:latin typeface="Arial" charset="0"/>
                <a:ea typeface="Arial" charset="0"/>
                <a:cs typeface="Arial" charset="0"/>
              </a:rPr>
              <a:t>Presumptions (cc.1584-1586)</a:t>
            </a:r>
          </a:p>
          <a:p>
            <a:endParaRPr lang="en-IE" altLang="en-US" sz="2200" dirty="0">
              <a:latin typeface="Arial" charset="0"/>
              <a:ea typeface="Arial" charset="0"/>
              <a:cs typeface="Arial" charset="0"/>
            </a:endParaRPr>
          </a:p>
          <a:p>
            <a:r>
              <a:rPr lang="en-US" altLang="en-US" sz="2200" dirty="0">
                <a:latin typeface="Arial" charset="0"/>
                <a:ea typeface="Arial" charset="0"/>
                <a:cs typeface="Arial" charset="0"/>
              </a:rPr>
              <a:t>I</a:t>
            </a:r>
            <a:r>
              <a:rPr lang="en-IE" altLang="en-US" sz="2200" dirty="0">
                <a:latin typeface="Arial" charset="0"/>
                <a:ea typeface="Arial" charset="0"/>
                <a:cs typeface="Arial" charset="0"/>
              </a:rPr>
              <a:t>t is important to recognise that every type of indication has  </a:t>
            </a:r>
          </a:p>
          <a:p>
            <a:r>
              <a:rPr lang="en-IE" altLang="en-US" sz="2200" dirty="0">
                <a:latin typeface="Arial" charset="0"/>
                <a:ea typeface="Arial" charset="0"/>
                <a:cs typeface="Arial" charset="0"/>
              </a:rPr>
              <a:t>different probative  values.</a:t>
            </a:r>
            <a:r>
              <a:rPr lang="en-GB" altLang="en-US" sz="2200" dirty="0">
                <a:latin typeface="Arial" charset="0"/>
                <a:ea typeface="Arial" charset="0"/>
                <a:cs typeface="Arial" charset="0"/>
              </a:rPr>
              <a:t> </a:t>
            </a:r>
            <a:endParaRPr lang="en-US" altLang="en-US" sz="2200" dirty="0">
              <a:latin typeface="Arial" charset="0"/>
              <a:ea typeface="Arial" charset="0"/>
              <a:cs typeface="Arial" charset="0"/>
            </a:endParaRPr>
          </a:p>
          <a:p>
            <a:pPr marL="342900" indent="-342900">
              <a:lnSpc>
                <a:spcPct val="90000"/>
              </a:lnSpc>
              <a:buFont typeface="Arial" charset="0"/>
              <a:buChar char="•"/>
            </a:pPr>
            <a:endParaRPr lang="en-US" altLang="en-US" sz="2200" dirty="0">
              <a:latin typeface="Arial" charset="0"/>
              <a:ea typeface="Arial" charset="0"/>
              <a:cs typeface="Arial" charset="0"/>
            </a:endParaRPr>
          </a:p>
        </p:txBody>
      </p:sp>
    </p:spTree>
    <p:extLst>
      <p:ext uri="{BB962C8B-B14F-4D97-AF65-F5344CB8AC3E}">
        <p14:creationId xmlns:p14="http://schemas.microsoft.com/office/powerpoint/2010/main" val="342320301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1133856" y="27463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en-US" altLang="en-US" sz="3200" b="1" dirty="0">
                <a:latin typeface="Arial" charset="0"/>
                <a:ea typeface="Arial" charset="0"/>
                <a:cs typeface="Arial" charset="0"/>
              </a:rPr>
              <a:t>When the process stops</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Tx/>
              <a:buChar char="•"/>
            </a:pPr>
            <a:r>
              <a:rPr lang="en-IE" altLang="en-US" sz="2200" b="1" dirty="0">
                <a:latin typeface="Arial" charset="0"/>
                <a:ea typeface="Arial" charset="0"/>
                <a:cs typeface="Arial" charset="0"/>
              </a:rPr>
              <a:t>When?</a:t>
            </a:r>
            <a:r>
              <a:rPr lang="en-IE" altLang="en-US" sz="2200" dirty="0">
                <a:latin typeface="Arial" charset="0"/>
                <a:ea typeface="Arial" charset="0"/>
                <a:cs typeface="Arial" charset="0"/>
              </a:rPr>
              <a:t> When the delegated person believes they have gathered enough information to enable the Church authority to make a determination.</a:t>
            </a:r>
            <a:endParaRPr lang="en-US" altLang="en-US" sz="2200" dirty="0">
              <a:latin typeface="Arial" charset="0"/>
              <a:ea typeface="Arial" charset="0"/>
              <a:cs typeface="Arial" charset="0"/>
            </a:endParaRPr>
          </a:p>
          <a:p>
            <a:pPr>
              <a:buFontTx/>
              <a:buChar char="•"/>
            </a:pPr>
            <a:r>
              <a:rPr lang="en-IE" altLang="en-US" sz="2200" dirty="0">
                <a:latin typeface="Arial" charset="0"/>
                <a:ea typeface="Arial" charset="0"/>
                <a:cs typeface="Arial" charset="0"/>
              </a:rPr>
              <a:t>The </a:t>
            </a:r>
            <a:r>
              <a:rPr lang="en-IE" altLang="en-US" sz="2200" b="1" dirty="0">
                <a:latin typeface="Arial" charset="0"/>
                <a:ea typeface="Arial" charset="0"/>
                <a:cs typeface="Arial" charset="0"/>
              </a:rPr>
              <a:t>level of certitude</a:t>
            </a:r>
            <a:r>
              <a:rPr lang="en-IE" altLang="en-US" sz="2200" dirty="0">
                <a:latin typeface="Arial" charset="0"/>
                <a:ea typeface="Arial" charset="0"/>
                <a:cs typeface="Arial" charset="0"/>
              </a:rPr>
              <a:t> being sought is greater than a mere “semblance of truth”, but it is less than “moral certitude” which is required (is there a case to answer)</a:t>
            </a:r>
          </a:p>
          <a:p>
            <a:endParaRPr lang="en-GB" altLang="en-US" sz="2400" dirty="0"/>
          </a:p>
          <a:p>
            <a:endParaRPr lang="en-US" altLang="en-US" sz="2400" dirty="0"/>
          </a:p>
        </p:txBody>
      </p:sp>
    </p:spTree>
    <p:extLst>
      <p:ext uri="{BB962C8B-B14F-4D97-AF65-F5344CB8AC3E}">
        <p14:creationId xmlns:p14="http://schemas.microsoft.com/office/powerpoint/2010/main" val="28489381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1691680" y="26064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en-US" altLang="en-US" sz="3200" b="1" dirty="0">
                <a:latin typeface="+mn-lt"/>
                <a:ea typeface="Arial" charset="0"/>
                <a:cs typeface="Arial" charset="0"/>
              </a:rPr>
              <a:t>The Next Part of the Process</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lnSpcReduction="10000"/>
          </a:bodyPr>
          <a:lstStyle/>
          <a:p>
            <a:pPr>
              <a:buFontTx/>
              <a:buChar char="•"/>
            </a:pPr>
            <a:r>
              <a:rPr lang="en-IE" altLang="en-US" sz="2200" b="1" dirty="0">
                <a:latin typeface="Arial" charset="0"/>
                <a:ea typeface="Arial" charset="0"/>
                <a:cs typeface="Arial" charset="0"/>
              </a:rPr>
              <a:t>When?</a:t>
            </a:r>
            <a:r>
              <a:rPr lang="en-IE" altLang="en-US" sz="2200" dirty="0">
                <a:latin typeface="Arial" charset="0"/>
                <a:ea typeface="Arial" charset="0"/>
                <a:cs typeface="Arial" charset="0"/>
              </a:rPr>
              <a:t> When the delegated person believes they have gathered enough information to enable the Church authority to make a determination.</a:t>
            </a:r>
            <a:endParaRPr lang="en-US" altLang="en-US" sz="2200" dirty="0">
              <a:latin typeface="Arial" charset="0"/>
              <a:ea typeface="Arial" charset="0"/>
              <a:cs typeface="Arial" charset="0"/>
            </a:endParaRPr>
          </a:p>
          <a:p>
            <a:pPr>
              <a:buFontTx/>
              <a:buChar char="•"/>
            </a:pPr>
            <a:r>
              <a:rPr lang="en-IE" altLang="en-US" sz="2200" dirty="0">
                <a:latin typeface="Arial" charset="0"/>
                <a:ea typeface="Arial" charset="0"/>
                <a:cs typeface="Arial" charset="0"/>
              </a:rPr>
              <a:t>The </a:t>
            </a:r>
            <a:r>
              <a:rPr lang="en-IE" altLang="en-US" sz="2200" b="1" dirty="0">
                <a:latin typeface="Arial" charset="0"/>
                <a:ea typeface="Arial" charset="0"/>
                <a:cs typeface="Arial" charset="0"/>
              </a:rPr>
              <a:t>level of certitude</a:t>
            </a:r>
            <a:r>
              <a:rPr lang="en-IE" altLang="en-US" sz="2200" dirty="0">
                <a:latin typeface="Arial" charset="0"/>
                <a:ea typeface="Arial" charset="0"/>
                <a:cs typeface="Arial" charset="0"/>
              </a:rPr>
              <a:t> being sought is greater than a mere “semblance of truth”, but it is less than “moral certitude” which is required (is there a case to answer)</a:t>
            </a:r>
          </a:p>
          <a:p>
            <a:pPr>
              <a:buFontTx/>
              <a:buChar char="•"/>
            </a:pPr>
            <a:r>
              <a:rPr lang="en-IE" altLang="en-US" sz="2400" dirty="0"/>
              <a:t>The Delegated Person much compile a </a:t>
            </a:r>
            <a:r>
              <a:rPr lang="en-IE" altLang="en-US" sz="2400" b="1" dirty="0"/>
              <a:t>report</a:t>
            </a:r>
            <a:r>
              <a:rPr lang="en-IE" altLang="en-US" sz="2400" dirty="0"/>
              <a:t> with their findings</a:t>
            </a:r>
            <a:r>
              <a:rPr lang="en-US" altLang="en-US" sz="2400" dirty="0"/>
              <a:t>,</a:t>
            </a:r>
            <a:r>
              <a:rPr lang="en-IE" altLang="en-US" sz="2400" dirty="0"/>
              <a:t> </a:t>
            </a:r>
            <a:r>
              <a:rPr lang="en-US" altLang="en-US" sz="2400" dirty="0"/>
              <a:t>including </a:t>
            </a:r>
            <a:r>
              <a:rPr lang="en-IE" altLang="en-US" sz="2400" dirty="0"/>
              <a:t>all the testimony and acts of the preliminary investigation.</a:t>
            </a:r>
          </a:p>
          <a:p>
            <a:pPr>
              <a:buFontTx/>
              <a:buChar char="•"/>
            </a:pPr>
            <a:r>
              <a:rPr lang="en-IE" altLang="en-US" sz="2400"/>
              <a:t>The </a:t>
            </a:r>
            <a:r>
              <a:rPr lang="en-IE" altLang="en-US" sz="2400" dirty="0"/>
              <a:t>Church authority issues a </a:t>
            </a:r>
            <a:r>
              <a:rPr lang="en-IE" altLang="en-US" sz="2400" b="1" dirty="0"/>
              <a:t>decree closing</a:t>
            </a:r>
            <a:r>
              <a:rPr lang="en-IE" altLang="en-US" sz="2400" dirty="0"/>
              <a:t> the Preliminary Investigation.</a:t>
            </a:r>
          </a:p>
          <a:p>
            <a:pPr>
              <a:buFontTx/>
              <a:buChar char="•"/>
            </a:pPr>
            <a:r>
              <a:rPr lang="en-IE" altLang="en-US" sz="2400" dirty="0"/>
              <a:t>The Church authority</a:t>
            </a:r>
            <a:r>
              <a:rPr lang="en-US" altLang="en-US" sz="2400" dirty="0"/>
              <a:t> may review report with</a:t>
            </a:r>
            <a:r>
              <a:rPr lang="en-IE" altLang="en-US" sz="2400" dirty="0"/>
              <a:t> his review board or the National Case Management Committee. </a:t>
            </a:r>
            <a:r>
              <a:rPr lang="en-IE" altLang="en-US" sz="2400" dirty="0">
                <a:solidFill>
                  <a:schemeClr val="accent1"/>
                </a:solidFill>
              </a:rPr>
              <a:t>	</a:t>
            </a: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Tree>
    <p:extLst>
      <p:ext uri="{BB962C8B-B14F-4D97-AF65-F5344CB8AC3E}">
        <p14:creationId xmlns:p14="http://schemas.microsoft.com/office/powerpoint/2010/main" val="396167722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1200329"/>
          </a:xfrm>
          <a:prstGeom prst="rect">
            <a:avLst/>
          </a:prstGeom>
        </p:spPr>
        <p:txBody>
          <a:bodyPr wrap="square">
            <a:spAutoFit/>
          </a:bodyPr>
          <a:lstStyle/>
          <a:p>
            <a:pPr algn="ctr"/>
            <a:endParaRPr lang="en-GB" sz="3600" b="1" dirty="0"/>
          </a:p>
          <a:p>
            <a:pPr algn="ctr"/>
            <a:r>
              <a:rPr lang="en-GB" sz="3600" b="1" dirty="0"/>
              <a:t>Learning from the Past</a:t>
            </a:r>
          </a:p>
        </p:txBody>
      </p:sp>
    </p:spTree>
    <p:extLst>
      <p:ext uri="{BB962C8B-B14F-4D97-AF65-F5344CB8AC3E}">
        <p14:creationId xmlns:p14="http://schemas.microsoft.com/office/powerpoint/2010/main" val="50436522"/>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795528" y="26064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en-US" altLang="en-US" sz="3200" b="1" dirty="0">
                <a:latin typeface="Arial" charset="0"/>
                <a:ea typeface="Arial" charset="0"/>
                <a:cs typeface="Arial" charset="0"/>
              </a:rPr>
              <a:t>Considerations for the Respondent</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Tx/>
              <a:buChar char="•"/>
            </a:pPr>
            <a:r>
              <a:rPr lang="en-IE" altLang="en-US" sz="2200" dirty="0">
                <a:latin typeface="Arial" charset="0"/>
                <a:ea typeface="Arial" charset="0"/>
                <a:cs typeface="Arial" charset="0"/>
              </a:rPr>
              <a:t>The presumption of innocence applies throughout</a:t>
            </a:r>
          </a:p>
          <a:p>
            <a:pPr>
              <a:buFontTx/>
              <a:buChar char="•"/>
            </a:pPr>
            <a:r>
              <a:rPr lang="en-IE" altLang="en-US" sz="2200" dirty="0">
                <a:latin typeface="Arial" charset="0"/>
                <a:ea typeface="Arial" charset="0"/>
                <a:cs typeface="Arial" charset="0"/>
              </a:rPr>
              <a:t>The respondent must be informed as to the process of the interviews and their involvement, they must be supported throughout the process and the role of the advisor will be crucial here</a:t>
            </a:r>
          </a:p>
          <a:p>
            <a:pPr>
              <a:buFontTx/>
              <a:buChar char="•"/>
            </a:pPr>
            <a:r>
              <a:rPr lang="en-IE" altLang="en-US" sz="2200" dirty="0">
                <a:latin typeface="Arial" charset="0"/>
                <a:ea typeface="Arial" charset="0"/>
                <a:cs typeface="Arial" charset="0"/>
              </a:rPr>
              <a:t>It is important to emphasise to the respondent that this process is not a trial but a fact finding exercise for the Church authority</a:t>
            </a:r>
          </a:p>
          <a:p>
            <a:pPr>
              <a:buFontTx/>
              <a:buChar char="•"/>
            </a:pPr>
            <a:r>
              <a:rPr lang="en-IE" altLang="en-US" sz="2200" dirty="0">
                <a:latin typeface="Arial" charset="0"/>
                <a:ea typeface="Arial" charset="0"/>
                <a:cs typeface="Arial" charset="0"/>
              </a:rPr>
              <a:t>Revisiting and potentially revising the interim management plan based on the conclusion of the process</a:t>
            </a:r>
          </a:p>
          <a:p>
            <a:pPr>
              <a:buFontTx/>
              <a:buChar char="•"/>
            </a:pPr>
            <a:r>
              <a:rPr lang="en-IE" altLang="en-US" sz="2200" dirty="0">
                <a:latin typeface="Arial" charset="0"/>
                <a:ea typeface="Arial" charset="0"/>
                <a:cs typeface="Arial" charset="0"/>
              </a:rPr>
              <a:t>When can they see the report of the Delegated Person?</a:t>
            </a:r>
          </a:p>
          <a:p>
            <a:pPr>
              <a:buFontTx/>
              <a:buChar char="•"/>
            </a:pPr>
            <a:endParaRPr lang="en-IE" altLang="en-US" sz="2200" dirty="0">
              <a:latin typeface="Arial" charset="0"/>
              <a:ea typeface="Arial" charset="0"/>
              <a:cs typeface="Arial" charset="0"/>
            </a:endParaRP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Tree>
    <p:extLst>
      <p:ext uri="{BB962C8B-B14F-4D97-AF65-F5344CB8AC3E}">
        <p14:creationId xmlns:p14="http://schemas.microsoft.com/office/powerpoint/2010/main" val="163187786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dirty="0"/>
              <a:t>LUNCH</a:t>
            </a:r>
          </a:p>
        </p:txBody>
      </p:sp>
    </p:spTree>
    <p:extLst>
      <p:ext uri="{BB962C8B-B14F-4D97-AF65-F5344CB8AC3E}">
        <p14:creationId xmlns:p14="http://schemas.microsoft.com/office/powerpoint/2010/main" val="40833534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332656"/>
            <a:ext cx="7128792" cy="646331"/>
          </a:xfrm>
          <a:prstGeom prst="rect">
            <a:avLst/>
          </a:prstGeom>
        </p:spPr>
        <p:txBody>
          <a:bodyPr wrap="square">
            <a:spAutoFit/>
          </a:bodyPr>
          <a:lstStyle/>
          <a:p>
            <a:pPr algn="ctr"/>
            <a:r>
              <a:rPr lang="en-GB" sz="3600" b="1" dirty="0"/>
              <a:t>Check In Group Work</a:t>
            </a:r>
          </a:p>
        </p:txBody>
      </p:sp>
      <p:sp>
        <p:nvSpPr>
          <p:cNvPr id="4" name="Rectangle 3">
            <a:extLst>
              <a:ext uri="{FF2B5EF4-FFF2-40B4-BE49-F238E27FC236}">
                <a16:creationId xmlns="" xmlns:a16="http://schemas.microsoft.com/office/drawing/2014/main" id="{52E47F54-6A16-F244-8763-D97E4AA6CDD0}"/>
              </a:ext>
            </a:extLst>
          </p:cNvPr>
          <p:cNvSpPr txBox="1">
            <a:spLocks noChangeArrowheads="1"/>
          </p:cNvSpPr>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Tx/>
              <a:buChar char="•"/>
            </a:pPr>
            <a:r>
              <a:rPr lang="en-IE" altLang="en-US" sz="2200" dirty="0">
                <a:latin typeface="Arial" charset="0"/>
                <a:ea typeface="Arial" charset="0"/>
                <a:cs typeface="Arial" charset="0"/>
              </a:rPr>
              <a:t>What are the issues that the presentations so far have raised with you?</a:t>
            </a:r>
          </a:p>
          <a:p>
            <a:pPr>
              <a:buFontTx/>
              <a:buChar char="•"/>
            </a:pPr>
            <a:r>
              <a:rPr lang="en-IE" altLang="en-US" sz="2200" dirty="0">
                <a:latin typeface="Arial" charset="0"/>
                <a:ea typeface="Arial" charset="0"/>
                <a:cs typeface="Arial" charset="0"/>
              </a:rPr>
              <a:t>At this point in the process, using your experience what are the care and support needs and management requirements of respondents and their families?</a:t>
            </a: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Tree>
    <p:extLst>
      <p:ext uri="{BB962C8B-B14F-4D97-AF65-F5344CB8AC3E}">
        <p14:creationId xmlns:p14="http://schemas.microsoft.com/office/powerpoint/2010/main" val="358083104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algn="ctr" eaLnBrk="0" hangingPunct="0"/>
            <a:r>
              <a:rPr lang="en-IE" sz="4000" b="1" dirty="0"/>
              <a:t>Permanent Management Plan, Monitoring or Return to Ministry</a:t>
            </a:r>
          </a:p>
        </p:txBody>
      </p:sp>
    </p:spTree>
    <p:extLst>
      <p:ext uri="{BB962C8B-B14F-4D97-AF65-F5344CB8AC3E}">
        <p14:creationId xmlns:p14="http://schemas.microsoft.com/office/powerpoint/2010/main" val="818827681"/>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624B38A-AB84-7545-A58C-B53FFD777612}"/>
              </a:ext>
            </a:extLst>
          </p:cNvPr>
          <p:cNvSpPr txBox="1">
            <a:spLocks noChangeArrowheads="1"/>
          </p:cNvSpPr>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Tx/>
              <a:buChar char="•"/>
            </a:pPr>
            <a:endParaRPr lang="en-IE" altLang="en-US" sz="2200" dirty="0">
              <a:latin typeface="Arial" charset="0"/>
              <a:ea typeface="Arial" charset="0"/>
              <a:cs typeface="Arial" charset="0"/>
            </a:endParaRP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
        <p:nvSpPr>
          <p:cNvPr id="4" name="Rectangle 2">
            <a:extLst>
              <a:ext uri="{FF2B5EF4-FFF2-40B4-BE49-F238E27FC236}">
                <a16:creationId xmlns="" xmlns:a16="http://schemas.microsoft.com/office/drawing/2014/main" id="{6A5D1483-8A8F-904A-940D-8F0EB4DFAC75}"/>
              </a:ext>
            </a:extLst>
          </p:cNvPr>
          <p:cNvSpPr txBox="1">
            <a:spLocks noChangeArrowheads="1"/>
          </p:cNvSpPr>
          <p:nvPr/>
        </p:nvSpPr>
        <p:spPr bwMode="auto">
          <a:xfrm>
            <a:off x="971600" y="2492896"/>
            <a:ext cx="7552944" cy="15121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a:latin typeface="Arial" charset="0"/>
                <a:ea typeface="Arial" charset="0"/>
                <a:cs typeface="Arial" charset="0"/>
              </a:rPr>
              <a:t>If there is a case to answer Congregation in Rome finds the respondent guilty and they remain responsibility of the Church</a:t>
            </a:r>
          </a:p>
        </p:txBody>
      </p:sp>
    </p:spTree>
    <p:extLst>
      <p:ext uri="{BB962C8B-B14F-4D97-AF65-F5344CB8AC3E}">
        <p14:creationId xmlns:p14="http://schemas.microsoft.com/office/powerpoint/2010/main" val="2332434352"/>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795528" y="26064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en-US" altLang="en-US" sz="3200" b="1" dirty="0">
                <a:latin typeface="Arial" charset="0"/>
                <a:ea typeface="Arial" charset="0"/>
                <a:cs typeface="Arial" charset="0"/>
              </a:rPr>
              <a:t>Considerations for the Respondent</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Tx/>
              <a:buChar char="•"/>
            </a:pPr>
            <a:r>
              <a:rPr lang="en-IE" altLang="en-US" sz="2200" dirty="0">
                <a:latin typeface="Arial" charset="0"/>
                <a:ea typeface="Arial" charset="0"/>
                <a:cs typeface="Arial" charset="0"/>
              </a:rPr>
              <a:t>A permanent management plan is created which outlines the restrictions on ministry and also the support the Church body will offer.  The respondent must agree to abide by this and considerations to think about as part of this would include:</a:t>
            </a:r>
          </a:p>
          <a:p>
            <a:pPr lvl="1">
              <a:buFontTx/>
              <a:buChar char="•"/>
            </a:pPr>
            <a:r>
              <a:rPr lang="en-IE" altLang="en-US" sz="1800" dirty="0">
                <a:latin typeface="Arial" charset="0"/>
                <a:ea typeface="Arial" charset="0"/>
                <a:cs typeface="Arial" charset="0"/>
              </a:rPr>
              <a:t>Who will know about the detail of the plan?</a:t>
            </a:r>
          </a:p>
          <a:p>
            <a:pPr lvl="1">
              <a:buFontTx/>
              <a:buChar char="•"/>
            </a:pPr>
            <a:r>
              <a:rPr lang="en-IE" altLang="en-US" sz="1800" dirty="0">
                <a:latin typeface="Arial" charset="0"/>
                <a:ea typeface="Arial" charset="0"/>
                <a:cs typeface="Arial" charset="0"/>
              </a:rPr>
              <a:t>How will it be monitored?</a:t>
            </a:r>
          </a:p>
          <a:p>
            <a:pPr lvl="1">
              <a:buFontTx/>
              <a:buChar char="•"/>
            </a:pPr>
            <a:r>
              <a:rPr lang="en-IE" altLang="en-US" sz="1800" dirty="0">
                <a:latin typeface="Arial" charset="0"/>
                <a:ea typeface="Arial" charset="0"/>
                <a:cs typeface="Arial" charset="0"/>
              </a:rPr>
              <a:t>How will people be informed including my family?</a:t>
            </a:r>
          </a:p>
          <a:p>
            <a:pPr lvl="1">
              <a:buFontTx/>
              <a:buChar char="•"/>
            </a:pPr>
            <a:r>
              <a:rPr lang="en-IE" altLang="en-US" sz="1800" dirty="0">
                <a:latin typeface="Arial" charset="0"/>
                <a:ea typeface="Arial" charset="0"/>
                <a:cs typeface="Arial" charset="0"/>
              </a:rPr>
              <a:t>What happens if the respondent does not abide by the plan?</a:t>
            </a:r>
          </a:p>
          <a:p>
            <a:pPr lvl="1">
              <a:buFontTx/>
              <a:buChar char="•"/>
            </a:pPr>
            <a:r>
              <a:rPr lang="en-IE" altLang="en-US" sz="1800" dirty="0">
                <a:latin typeface="Arial" charset="0"/>
                <a:ea typeface="Arial" charset="0"/>
                <a:cs typeface="Arial" charset="0"/>
              </a:rPr>
              <a:t>What is appropriate and fulfilling ministry which manages risk but gives the respondent a role?</a:t>
            </a: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Tree>
    <p:extLst>
      <p:ext uri="{BB962C8B-B14F-4D97-AF65-F5344CB8AC3E}">
        <p14:creationId xmlns:p14="http://schemas.microsoft.com/office/powerpoint/2010/main" val="175313553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1844824"/>
            <a:ext cx="7128792" cy="1200329"/>
          </a:xfrm>
          <a:prstGeom prst="rect">
            <a:avLst/>
          </a:prstGeom>
        </p:spPr>
        <p:txBody>
          <a:bodyPr wrap="square">
            <a:spAutoFit/>
          </a:bodyPr>
          <a:lstStyle/>
          <a:p>
            <a:pPr algn="ctr"/>
            <a:endParaRPr lang="en-GB" sz="3600" b="1" dirty="0"/>
          </a:p>
          <a:p>
            <a:pPr algn="ctr"/>
            <a:r>
              <a:rPr lang="en-GB" sz="3600" b="1" dirty="0"/>
              <a:t>Monitoring</a:t>
            </a:r>
          </a:p>
        </p:txBody>
      </p:sp>
    </p:spTree>
    <p:extLst>
      <p:ext uri="{BB962C8B-B14F-4D97-AF65-F5344CB8AC3E}">
        <p14:creationId xmlns:p14="http://schemas.microsoft.com/office/powerpoint/2010/main" val="2097221201"/>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306272" cy="4401205"/>
          </a:xfrm>
          <a:prstGeom prst="rect">
            <a:avLst/>
          </a:prstGeom>
        </p:spPr>
        <p:txBody>
          <a:bodyPr wrap="square">
            <a:spAutoFit/>
          </a:bodyPr>
          <a:lstStyle/>
          <a:p>
            <a:pPr lvl="0" algn="ctr" eaLnBrk="0" hangingPunct="0"/>
            <a:r>
              <a:rPr lang="en-IE" sz="4000" b="1" dirty="0"/>
              <a:t>Monitoring Plan - Issues to Consider</a:t>
            </a:r>
          </a:p>
          <a:p>
            <a:pPr marL="571500" lvl="0" indent="-571500" eaLnBrk="0" hangingPunct="0">
              <a:buFont typeface="Arial" panose="020B0604020202020204" pitchFamily="34" charset="0"/>
              <a:buChar char="•"/>
            </a:pPr>
            <a:endParaRPr lang="en-IE" sz="4000" b="1" dirty="0"/>
          </a:p>
          <a:p>
            <a:pPr marL="571500" lvl="0" indent="-571500" eaLnBrk="0" hangingPunct="0">
              <a:buFont typeface="Arial" panose="020B0604020202020204" pitchFamily="34" charset="0"/>
              <a:buChar char="•"/>
            </a:pPr>
            <a:endParaRPr lang="en-IE" sz="4000" b="1" dirty="0"/>
          </a:p>
          <a:p>
            <a:pPr marL="571500" lvl="0" indent="-571500" eaLnBrk="0" hangingPunct="0">
              <a:buFont typeface="Arial" panose="020B0604020202020204" pitchFamily="34" charset="0"/>
              <a:buChar char="•"/>
            </a:pPr>
            <a:r>
              <a:rPr lang="en-IE" sz="4000" dirty="0"/>
              <a:t>Who</a:t>
            </a:r>
          </a:p>
          <a:p>
            <a:pPr marL="571500" lvl="0" indent="-571500" eaLnBrk="0" hangingPunct="0">
              <a:buFont typeface="Arial" panose="020B0604020202020204" pitchFamily="34" charset="0"/>
              <a:buChar char="•"/>
            </a:pPr>
            <a:r>
              <a:rPr lang="en-IE" sz="4000" dirty="0"/>
              <a:t>Frequency</a:t>
            </a:r>
          </a:p>
          <a:p>
            <a:pPr marL="571500" lvl="0" indent="-571500" eaLnBrk="0" hangingPunct="0">
              <a:buFont typeface="Arial" panose="020B0604020202020204" pitchFamily="34" charset="0"/>
              <a:buChar char="•"/>
            </a:pPr>
            <a:r>
              <a:rPr lang="en-IE" sz="4000" dirty="0"/>
              <a:t>What to check</a:t>
            </a:r>
          </a:p>
          <a:p>
            <a:pPr marL="571500" lvl="0" indent="-571500" eaLnBrk="0" hangingPunct="0">
              <a:buFont typeface="Arial" panose="020B0604020202020204" pitchFamily="34" charset="0"/>
              <a:buChar char="•"/>
            </a:pPr>
            <a:r>
              <a:rPr lang="en-IE" sz="4000" dirty="0"/>
              <a:t>Support offered</a:t>
            </a:r>
          </a:p>
        </p:txBody>
      </p:sp>
    </p:spTree>
    <p:extLst>
      <p:ext uri="{BB962C8B-B14F-4D97-AF65-F5344CB8AC3E}">
        <p14:creationId xmlns:p14="http://schemas.microsoft.com/office/powerpoint/2010/main" val="2921896294"/>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624B38A-AB84-7545-A58C-B53FFD777612}"/>
              </a:ext>
            </a:extLst>
          </p:cNvPr>
          <p:cNvSpPr txBox="1">
            <a:spLocks noChangeArrowheads="1"/>
          </p:cNvSpPr>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Tx/>
              <a:buChar char="•"/>
            </a:pPr>
            <a:endParaRPr lang="en-IE" altLang="en-US" sz="2200" dirty="0">
              <a:latin typeface="Arial" charset="0"/>
              <a:ea typeface="Arial" charset="0"/>
              <a:cs typeface="Arial" charset="0"/>
            </a:endParaRP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
        <p:nvSpPr>
          <p:cNvPr id="4" name="Rectangle 2">
            <a:extLst>
              <a:ext uri="{FF2B5EF4-FFF2-40B4-BE49-F238E27FC236}">
                <a16:creationId xmlns="" xmlns:a16="http://schemas.microsoft.com/office/drawing/2014/main" id="{6A5D1483-8A8F-904A-940D-8F0EB4DFAC75}"/>
              </a:ext>
            </a:extLst>
          </p:cNvPr>
          <p:cNvSpPr txBox="1">
            <a:spLocks noChangeArrowheads="1"/>
          </p:cNvSpPr>
          <p:nvPr/>
        </p:nvSpPr>
        <p:spPr bwMode="auto">
          <a:xfrm>
            <a:off x="971600" y="2492896"/>
            <a:ext cx="7552944" cy="1512168"/>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fontScale="92500" lnSpcReduction="2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US" altLang="en-US" sz="3200" b="1" dirty="0">
                <a:latin typeface="Arial" charset="0"/>
                <a:ea typeface="Arial" charset="0"/>
                <a:cs typeface="Arial" charset="0"/>
              </a:rPr>
              <a:t>If there is no case to answer and the allegation is found to be false or frivolous then the respondent is returned to ministry </a:t>
            </a:r>
          </a:p>
        </p:txBody>
      </p:sp>
    </p:spTree>
    <p:extLst>
      <p:ext uri="{BB962C8B-B14F-4D97-AF65-F5344CB8AC3E}">
        <p14:creationId xmlns:p14="http://schemas.microsoft.com/office/powerpoint/2010/main" val="2735906988"/>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a:extLst>
              <a:ext uri="{FF2B5EF4-FFF2-40B4-BE49-F238E27FC236}">
                <a16:creationId xmlns="" xmlns:a16="http://schemas.microsoft.com/office/drawing/2014/main" id="{1624B38A-AB84-7545-A58C-B53FFD777612}"/>
              </a:ext>
            </a:extLst>
          </p:cNvPr>
          <p:cNvSpPr txBox="1">
            <a:spLocks noChangeArrowheads="1"/>
          </p:cNvSpPr>
          <p:nvPr/>
        </p:nvSpPr>
        <p:spPr bwMode="auto">
          <a:xfrm>
            <a:off x="395536" y="1412776"/>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a:lstStyle>
          <a:p>
            <a:pPr>
              <a:buFontTx/>
              <a:buChar char="•"/>
            </a:pPr>
            <a:endParaRPr lang="en-IE" altLang="en-US" sz="2200" dirty="0">
              <a:latin typeface="Arial" charset="0"/>
              <a:ea typeface="Arial" charset="0"/>
              <a:cs typeface="Arial" charset="0"/>
            </a:endParaRPr>
          </a:p>
          <a:p>
            <a:pPr>
              <a:buFontTx/>
              <a:buChar char="•"/>
            </a:pPr>
            <a:endParaRPr lang="en-IE" altLang="en-US" sz="2200" dirty="0">
              <a:latin typeface="Arial" charset="0"/>
              <a:ea typeface="Arial" charset="0"/>
              <a:cs typeface="Arial" charset="0"/>
            </a:endParaRPr>
          </a:p>
          <a:p>
            <a:endParaRPr lang="en-GB" altLang="en-US" sz="2400" dirty="0"/>
          </a:p>
          <a:p>
            <a:endParaRPr lang="en-US" altLang="en-US" sz="2400" dirty="0"/>
          </a:p>
        </p:txBody>
      </p:sp>
      <p:sp>
        <p:nvSpPr>
          <p:cNvPr id="4" name="Rectangle 2">
            <a:extLst>
              <a:ext uri="{FF2B5EF4-FFF2-40B4-BE49-F238E27FC236}">
                <a16:creationId xmlns="" xmlns:a16="http://schemas.microsoft.com/office/drawing/2014/main" id="{6A5D1483-8A8F-904A-940D-8F0EB4DFAC75}"/>
              </a:ext>
            </a:extLst>
          </p:cNvPr>
          <p:cNvSpPr txBox="1">
            <a:spLocks noChangeArrowheads="1"/>
          </p:cNvSpPr>
          <p:nvPr/>
        </p:nvSpPr>
        <p:spPr bwMode="auto">
          <a:xfrm>
            <a:off x="251520" y="1556792"/>
            <a:ext cx="8640960" cy="352839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GB" sz="2200" dirty="0">
                <a:latin typeface="+mn-lt"/>
              </a:rPr>
              <a:t>Following the initial investigation report prepared by the delegated person (Guidance 4.3A), if the respondent denies the allegation and there is insufficient evidence that there is a case to answer, and the statutory authorities are not taking any further action, then the preliminary investigation must be concluded by decree (4.3B Template 1) and the respondent should be confirmed as being ‘in good standing’. </a:t>
            </a:r>
          </a:p>
          <a:p>
            <a:endParaRPr lang="en-GB" sz="2200" dirty="0">
              <a:latin typeface="+mn-lt"/>
            </a:endParaRPr>
          </a:p>
          <a:p>
            <a:r>
              <a:rPr lang="en-GB" sz="2200" dirty="0">
                <a:latin typeface="+mn-lt"/>
              </a:rPr>
              <a:t>When an accusation is shown to be false (malicious/unfounded), the respondent should be returned to ministry. </a:t>
            </a:r>
          </a:p>
          <a:p>
            <a:endParaRPr lang="en-GB" sz="2200" dirty="0">
              <a:latin typeface="+mn-lt"/>
            </a:endParaRPr>
          </a:p>
          <a:p>
            <a:r>
              <a:rPr lang="en-GB" sz="2200" dirty="0">
                <a:latin typeface="+mn-lt"/>
              </a:rPr>
              <a:t>Once it has been established that there is no case to answer, and that all state authority investigations or prosecutions are concluded, the Church authority should meet with the respondent to consider how and when a return to ministry can be achieved.</a:t>
            </a:r>
          </a:p>
        </p:txBody>
      </p:sp>
    </p:spTree>
    <p:extLst>
      <p:ext uri="{BB962C8B-B14F-4D97-AF65-F5344CB8AC3E}">
        <p14:creationId xmlns:p14="http://schemas.microsoft.com/office/powerpoint/2010/main" val="183810981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3108543"/>
          </a:xfrm>
          <a:prstGeom prst="rect">
            <a:avLst/>
          </a:prstGeom>
        </p:spPr>
        <p:txBody>
          <a:bodyPr wrap="square">
            <a:spAutoFit/>
          </a:bodyPr>
          <a:lstStyle/>
          <a:p>
            <a:pPr marL="285750" indent="-285750">
              <a:buFont typeface="Arial" panose="020B0604020202020204" pitchFamily="34" charset="0"/>
              <a:buChar char="•"/>
            </a:pPr>
            <a:r>
              <a:rPr lang="en-IE" sz="2800" dirty="0"/>
              <a:t>How have respondents been treated in the past?</a:t>
            </a:r>
            <a:endParaRPr lang="en-GB" sz="2800" dirty="0"/>
          </a:p>
          <a:p>
            <a:pPr marL="285750" indent="-285750">
              <a:buFont typeface="Arial" panose="020B0604020202020204" pitchFamily="34" charset="0"/>
              <a:buChar char="•"/>
            </a:pPr>
            <a:endParaRPr lang="en-IE" sz="2800" dirty="0"/>
          </a:p>
          <a:p>
            <a:pPr marL="285750" indent="-285750">
              <a:buFont typeface="Arial" panose="020B0604020202020204" pitchFamily="34" charset="0"/>
              <a:buChar char="•"/>
            </a:pPr>
            <a:r>
              <a:rPr lang="en-IE" sz="2800" dirty="0"/>
              <a:t>From your own experience what have you found that works in terms of managing and supporting respondents?</a:t>
            </a:r>
          </a:p>
          <a:p>
            <a:endParaRPr lang="en-GB" sz="2800" dirty="0"/>
          </a:p>
          <a:p>
            <a:pPr marL="285750" indent="-285750">
              <a:buFont typeface="Arial" panose="020B0604020202020204" pitchFamily="34" charset="0"/>
              <a:buChar char="•"/>
            </a:pPr>
            <a:r>
              <a:rPr lang="en-IE" sz="2800" dirty="0"/>
              <a:t>How should respondents be treated in the future?</a:t>
            </a:r>
            <a:r>
              <a:rPr lang="en-GB" sz="2800" dirty="0"/>
              <a:t> </a:t>
            </a:r>
            <a:endParaRPr lang="en-IE" sz="2800" dirty="0"/>
          </a:p>
        </p:txBody>
      </p:sp>
      <p:sp>
        <p:nvSpPr>
          <p:cNvPr id="3" name="Rectangle 2"/>
          <p:cNvSpPr/>
          <p:nvPr/>
        </p:nvSpPr>
        <p:spPr>
          <a:xfrm>
            <a:off x="998476" y="-171400"/>
            <a:ext cx="7128792" cy="1200329"/>
          </a:xfrm>
          <a:prstGeom prst="rect">
            <a:avLst/>
          </a:prstGeom>
        </p:spPr>
        <p:txBody>
          <a:bodyPr wrap="square">
            <a:spAutoFit/>
          </a:bodyPr>
          <a:lstStyle/>
          <a:p>
            <a:pPr algn="ctr"/>
            <a:endParaRPr lang="en-GB" sz="3600" b="1" dirty="0"/>
          </a:p>
          <a:p>
            <a:pPr algn="ctr"/>
            <a:r>
              <a:rPr lang="en-GB" sz="3600" b="1" dirty="0"/>
              <a:t>Group Work</a:t>
            </a:r>
          </a:p>
        </p:txBody>
      </p:sp>
      <p:sp>
        <p:nvSpPr>
          <p:cNvPr id="4" name="Rectangle 3">
            <a:extLst>
              <a:ext uri="{FF2B5EF4-FFF2-40B4-BE49-F238E27FC236}">
                <a16:creationId xmlns="" xmlns:a16="http://schemas.microsoft.com/office/drawing/2014/main" id="{72DDBEC3-C510-E147-B2D7-033219FEF16D}"/>
              </a:ext>
            </a:extLst>
          </p:cNvPr>
          <p:cNvSpPr/>
          <p:nvPr/>
        </p:nvSpPr>
        <p:spPr>
          <a:xfrm>
            <a:off x="179512" y="1484784"/>
            <a:ext cx="7920880" cy="800219"/>
          </a:xfrm>
          <a:prstGeom prst="rect">
            <a:avLst/>
          </a:prstGeom>
        </p:spPr>
        <p:txBody>
          <a:bodyPr wrap="square">
            <a:spAutoFit/>
          </a:bodyPr>
          <a:lstStyle/>
          <a:p>
            <a:pPr eaLnBrk="0" hangingPunct="0"/>
            <a:r>
              <a:rPr lang="en-IE" sz="2800" dirty="0"/>
              <a:t> </a:t>
            </a:r>
          </a:p>
          <a:p>
            <a:pPr lvl="0" eaLnBrk="0" hangingPunct="0"/>
            <a:endParaRPr lang="en-IE" b="1" dirty="0"/>
          </a:p>
        </p:txBody>
      </p:sp>
    </p:spTree>
    <p:extLst>
      <p:ext uri="{BB962C8B-B14F-4D97-AF65-F5344CB8AC3E}">
        <p14:creationId xmlns:p14="http://schemas.microsoft.com/office/powerpoint/2010/main" val="421485395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idx="4294967295"/>
          </p:nvPr>
        </p:nvSpPr>
        <p:spPr bwMode="auto">
          <a:xfrm>
            <a:off x="795528" y="260648"/>
            <a:ext cx="7552944" cy="114300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lgn="ctr"/>
            <a:r>
              <a:rPr lang="en-US" altLang="en-US" sz="3200" b="1" dirty="0">
                <a:latin typeface="Arial" charset="0"/>
                <a:ea typeface="Arial" charset="0"/>
                <a:cs typeface="Arial" charset="0"/>
              </a:rPr>
              <a:t>Considerations for the Respondent</a:t>
            </a:r>
          </a:p>
        </p:txBody>
      </p:sp>
      <p:sp>
        <p:nvSpPr>
          <p:cNvPr id="57347" name="Rectangle 3"/>
          <p:cNvSpPr>
            <a:spLocks noGrp="1" noChangeArrowheads="1"/>
          </p:cNvSpPr>
          <p:nvPr>
            <p:ph type="body" idx="4294967295"/>
          </p:nvPr>
        </p:nvSpPr>
        <p:spPr bwMode="auto">
          <a:xfrm>
            <a:off x="457200" y="1600200"/>
            <a:ext cx="8229600" cy="4525963"/>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ormAutofit/>
          </a:bodyPr>
          <a:lstStyle/>
          <a:p>
            <a:pPr>
              <a:buFontTx/>
              <a:buChar char="•"/>
            </a:pPr>
            <a:endParaRPr lang="en-IE" altLang="en-US" sz="2200" dirty="0">
              <a:latin typeface="Arial" charset="0"/>
              <a:ea typeface="Arial" charset="0"/>
              <a:cs typeface="Arial" charset="0"/>
            </a:endParaRPr>
          </a:p>
          <a:p>
            <a:r>
              <a:rPr lang="en-GB" altLang="en-US" sz="2400" dirty="0"/>
              <a:t>What support is provided before, at the point of return and for a period after to help the respondent deal with everything that has happened?</a:t>
            </a:r>
          </a:p>
          <a:p>
            <a:r>
              <a:rPr lang="en-GB" altLang="en-US" sz="2400" dirty="0"/>
              <a:t>How will it be communicated to the community/parish/staff and my family?</a:t>
            </a:r>
          </a:p>
          <a:p>
            <a:r>
              <a:rPr lang="en-GB" altLang="en-US" sz="2400" dirty="0"/>
              <a:t>How can </a:t>
            </a:r>
            <a:r>
              <a:rPr lang="en-GB" altLang="en-US" sz="2400" dirty="0" smtClean="0"/>
              <a:t>this be </a:t>
            </a:r>
            <a:r>
              <a:rPr lang="en-GB" altLang="en-US" sz="2400" dirty="0" smtClean="0"/>
              <a:t>prevented from </a:t>
            </a:r>
            <a:r>
              <a:rPr lang="en-GB" altLang="en-US" sz="2400" dirty="0"/>
              <a:t>happening again?</a:t>
            </a:r>
          </a:p>
          <a:p>
            <a:r>
              <a:rPr lang="en-GB" altLang="en-US" sz="2400" dirty="0"/>
              <a:t>What are my legal options in regard action against other parties?</a:t>
            </a:r>
            <a:endParaRPr lang="en-US" altLang="en-US" sz="2400" dirty="0"/>
          </a:p>
        </p:txBody>
      </p:sp>
      <p:sp>
        <p:nvSpPr>
          <p:cNvPr id="2" name="TextBox 1">
            <a:extLst>
              <a:ext uri="{FF2B5EF4-FFF2-40B4-BE49-F238E27FC236}">
                <a16:creationId xmlns="" xmlns:a16="http://schemas.microsoft.com/office/drawing/2014/main" id="{E3714D6E-C601-D943-BBDA-B017EB8E7A3E}"/>
              </a:ext>
            </a:extLst>
          </p:cNvPr>
          <p:cNvSpPr txBox="1"/>
          <p:nvPr/>
        </p:nvSpPr>
        <p:spPr>
          <a:xfrm>
            <a:off x="3229583" y="2694562"/>
            <a:ext cx="184731" cy="369332"/>
          </a:xfrm>
          <a:prstGeom prst="rect">
            <a:avLst/>
          </a:prstGeom>
          <a:noFill/>
        </p:spPr>
        <p:txBody>
          <a:bodyPr wrap="none" rtlCol="0">
            <a:spAutoFit/>
          </a:bodyPr>
          <a:lstStyle/>
          <a:p>
            <a:endParaRPr lang="en-GB" dirty="0"/>
          </a:p>
        </p:txBody>
      </p:sp>
    </p:spTree>
    <p:extLst>
      <p:ext uri="{BB962C8B-B14F-4D97-AF65-F5344CB8AC3E}">
        <p14:creationId xmlns:p14="http://schemas.microsoft.com/office/powerpoint/2010/main" val="2999129791"/>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dirty="0"/>
              <a:t>QUESTIONS</a:t>
            </a:r>
          </a:p>
        </p:txBody>
      </p:sp>
    </p:spTree>
    <p:extLst>
      <p:ext uri="{BB962C8B-B14F-4D97-AF65-F5344CB8AC3E}">
        <p14:creationId xmlns:p14="http://schemas.microsoft.com/office/powerpoint/2010/main" val="3717320392"/>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1844824"/>
            <a:ext cx="8190656" cy="1323439"/>
          </a:xfrm>
          <a:prstGeom prst="rect">
            <a:avLst/>
          </a:prstGeom>
        </p:spPr>
        <p:txBody>
          <a:bodyPr wrap="square">
            <a:spAutoFit/>
          </a:bodyPr>
          <a:lstStyle/>
          <a:p>
            <a:pPr lvl="0" eaLnBrk="0" hangingPunct="0"/>
            <a:endParaRPr lang="en-IE" sz="4000" b="1" dirty="0"/>
          </a:p>
          <a:p>
            <a:pPr lvl="0" eaLnBrk="0" hangingPunct="0"/>
            <a:endParaRPr lang="en-IE" sz="4000" dirty="0"/>
          </a:p>
        </p:txBody>
      </p:sp>
      <p:sp>
        <p:nvSpPr>
          <p:cNvPr id="3" name="Rectangle 2"/>
          <p:cNvSpPr/>
          <p:nvPr/>
        </p:nvSpPr>
        <p:spPr>
          <a:xfrm>
            <a:off x="998476" y="2845097"/>
            <a:ext cx="7128792" cy="646331"/>
          </a:xfrm>
          <a:prstGeom prst="rect">
            <a:avLst/>
          </a:prstGeom>
        </p:spPr>
        <p:txBody>
          <a:bodyPr wrap="square">
            <a:spAutoFit/>
          </a:bodyPr>
          <a:lstStyle/>
          <a:p>
            <a:pPr algn="ctr"/>
            <a:r>
              <a:rPr lang="en-GB" sz="3600" b="1" dirty="0"/>
              <a:t>EVALUATION AND CLOSE</a:t>
            </a:r>
          </a:p>
        </p:txBody>
      </p:sp>
    </p:spTree>
    <p:extLst>
      <p:ext uri="{BB962C8B-B14F-4D97-AF65-F5344CB8AC3E}">
        <p14:creationId xmlns:p14="http://schemas.microsoft.com/office/powerpoint/2010/main" val="387547767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71400"/>
            <a:ext cx="8640960" cy="1754326"/>
          </a:xfrm>
          <a:prstGeom prst="rect">
            <a:avLst/>
          </a:prstGeom>
        </p:spPr>
        <p:txBody>
          <a:bodyPr wrap="square">
            <a:spAutoFit/>
          </a:bodyPr>
          <a:lstStyle/>
          <a:p>
            <a:pPr algn="ctr"/>
            <a:endParaRPr lang="en-GB" sz="3600" b="1" dirty="0"/>
          </a:p>
          <a:p>
            <a:pPr algn="ctr"/>
            <a:r>
              <a:rPr lang="en-GB" sz="3600" b="1" dirty="0"/>
              <a:t>What we have found-Problems from the past</a:t>
            </a:r>
          </a:p>
        </p:txBody>
      </p:sp>
      <p:sp>
        <p:nvSpPr>
          <p:cNvPr id="4" name="Rectangle 3">
            <a:extLst>
              <a:ext uri="{FF2B5EF4-FFF2-40B4-BE49-F238E27FC236}">
                <a16:creationId xmlns="" xmlns:a16="http://schemas.microsoft.com/office/drawing/2014/main" id="{72DDBEC3-C510-E147-B2D7-033219FEF16D}"/>
              </a:ext>
            </a:extLst>
          </p:cNvPr>
          <p:cNvSpPr/>
          <p:nvPr/>
        </p:nvSpPr>
        <p:spPr>
          <a:xfrm>
            <a:off x="179512" y="1484784"/>
            <a:ext cx="7920880" cy="800219"/>
          </a:xfrm>
          <a:prstGeom prst="rect">
            <a:avLst/>
          </a:prstGeom>
        </p:spPr>
        <p:txBody>
          <a:bodyPr wrap="square">
            <a:spAutoFit/>
          </a:bodyPr>
          <a:lstStyle/>
          <a:p>
            <a:pPr eaLnBrk="0" hangingPunct="0"/>
            <a:r>
              <a:rPr lang="en-IE" sz="2800" dirty="0"/>
              <a:t> </a:t>
            </a:r>
          </a:p>
          <a:p>
            <a:pPr lvl="0" eaLnBrk="0" hangingPunct="0"/>
            <a:endParaRPr lang="en-IE" b="1" dirty="0"/>
          </a:p>
        </p:txBody>
      </p:sp>
      <p:sp>
        <p:nvSpPr>
          <p:cNvPr id="7" name="TextBox 6">
            <a:extLst>
              <a:ext uri="{FF2B5EF4-FFF2-40B4-BE49-F238E27FC236}">
                <a16:creationId xmlns="" xmlns:a16="http://schemas.microsoft.com/office/drawing/2014/main" id="{CD925AED-03DF-E74F-ADC0-E43418335355}"/>
              </a:ext>
            </a:extLst>
          </p:cNvPr>
          <p:cNvSpPr txBox="1"/>
          <p:nvPr/>
        </p:nvSpPr>
        <p:spPr>
          <a:xfrm>
            <a:off x="179512" y="1582926"/>
            <a:ext cx="8928992" cy="3693319"/>
          </a:xfrm>
          <a:prstGeom prst="rect">
            <a:avLst/>
          </a:prstGeom>
          <a:noFill/>
        </p:spPr>
        <p:txBody>
          <a:bodyPr wrap="square" rtlCol="0">
            <a:spAutoFit/>
          </a:bodyPr>
          <a:lstStyle/>
          <a:p>
            <a:pPr marL="342900" indent="-342900">
              <a:buFont typeface="Arial" panose="020B0604020202020204" pitchFamily="34" charset="0"/>
              <a:buChar char="•"/>
            </a:pPr>
            <a:r>
              <a:rPr lang="en-GB" sz="2400" dirty="0"/>
              <a:t>Denying that any problem exists</a:t>
            </a:r>
          </a:p>
          <a:p>
            <a:pPr marL="342900" indent="-342900">
              <a:buFont typeface="Arial" panose="020B0604020202020204" pitchFamily="34" charset="0"/>
              <a:buChar char="•"/>
            </a:pPr>
            <a:r>
              <a:rPr lang="en-GB" sz="2400" dirty="0"/>
              <a:t>Not seeing safeguarding or the welfare of the child as the priority</a:t>
            </a:r>
          </a:p>
          <a:p>
            <a:pPr marL="342900" indent="-342900">
              <a:buFont typeface="Arial" panose="020B0604020202020204" pitchFamily="34" charset="0"/>
              <a:buChar char="•"/>
            </a:pPr>
            <a:r>
              <a:rPr lang="en-GB" sz="2400" dirty="0"/>
              <a:t>Seeing allegations against clerics or religious as an attack on the Church, or a ploy to extract money</a:t>
            </a:r>
          </a:p>
          <a:p>
            <a:pPr marL="342900" indent="-342900">
              <a:buFont typeface="Arial" panose="020B0604020202020204" pitchFamily="34" charset="0"/>
              <a:buChar char="•"/>
            </a:pPr>
            <a:r>
              <a:rPr lang="en-GB" sz="2400" dirty="0"/>
              <a:t>Moving the respondent around rather than dealing with the issue</a:t>
            </a:r>
          </a:p>
          <a:p>
            <a:pPr marL="342900" indent="-342900">
              <a:buFont typeface="Arial" panose="020B0604020202020204" pitchFamily="34" charset="0"/>
              <a:buChar char="•"/>
            </a:pPr>
            <a:r>
              <a:rPr lang="en-GB" sz="2400" dirty="0"/>
              <a:t>Not reporting to the statutory authorities</a:t>
            </a:r>
          </a:p>
          <a:p>
            <a:pPr marL="342900" indent="-342900">
              <a:buFont typeface="Arial" panose="020B0604020202020204" pitchFamily="34" charset="0"/>
              <a:buChar char="•"/>
            </a:pPr>
            <a:r>
              <a:rPr lang="en-GB" sz="2400" dirty="0"/>
              <a:t>Not using canonical procedures</a:t>
            </a:r>
          </a:p>
          <a:p>
            <a:pPr marL="342900" indent="-342900">
              <a:buFont typeface="Arial" panose="020B0604020202020204" pitchFamily="34" charset="0"/>
              <a:buChar char="•"/>
            </a:pPr>
            <a:r>
              <a:rPr lang="en-GB" sz="2400" dirty="0"/>
              <a:t>Not keeping records</a:t>
            </a:r>
          </a:p>
          <a:p>
            <a:pPr marL="342900" indent="-342900">
              <a:buFont typeface="Arial" panose="020B0604020202020204" pitchFamily="34" charset="0"/>
              <a:buChar char="•"/>
            </a:pPr>
            <a:r>
              <a:rPr lang="en-GB" sz="2400" dirty="0"/>
              <a:t>Not being aware of information available in the case files</a:t>
            </a:r>
          </a:p>
          <a:p>
            <a:endParaRPr lang="en-GB" dirty="0"/>
          </a:p>
        </p:txBody>
      </p:sp>
    </p:spTree>
    <p:extLst>
      <p:ext uri="{BB962C8B-B14F-4D97-AF65-F5344CB8AC3E}">
        <p14:creationId xmlns:p14="http://schemas.microsoft.com/office/powerpoint/2010/main" val="30501569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67544" y="-171400"/>
            <a:ext cx="8640960" cy="1754326"/>
          </a:xfrm>
          <a:prstGeom prst="rect">
            <a:avLst/>
          </a:prstGeom>
        </p:spPr>
        <p:txBody>
          <a:bodyPr wrap="square">
            <a:spAutoFit/>
          </a:bodyPr>
          <a:lstStyle/>
          <a:p>
            <a:pPr algn="ctr"/>
            <a:endParaRPr lang="en-GB" sz="3600" b="1" dirty="0"/>
          </a:p>
          <a:p>
            <a:pPr algn="ctr"/>
            <a:r>
              <a:rPr lang="en-GB" sz="3600" b="1" dirty="0"/>
              <a:t>What we have found-Problems from the past</a:t>
            </a:r>
          </a:p>
        </p:txBody>
      </p:sp>
      <p:sp>
        <p:nvSpPr>
          <p:cNvPr id="4" name="Rectangle 3">
            <a:extLst>
              <a:ext uri="{FF2B5EF4-FFF2-40B4-BE49-F238E27FC236}">
                <a16:creationId xmlns="" xmlns:a16="http://schemas.microsoft.com/office/drawing/2014/main" id="{72DDBEC3-C510-E147-B2D7-033219FEF16D}"/>
              </a:ext>
            </a:extLst>
          </p:cNvPr>
          <p:cNvSpPr/>
          <p:nvPr/>
        </p:nvSpPr>
        <p:spPr>
          <a:xfrm>
            <a:off x="179512" y="1484784"/>
            <a:ext cx="7920880" cy="800219"/>
          </a:xfrm>
          <a:prstGeom prst="rect">
            <a:avLst/>
          </a:prstGeom>
        </p:spPr>
        <p:txBody>
          <a:bodyPr wrap="square">
            <a:spAutoFit/>
          </a:bodyPr>
          <a:lstStyle/>
          <a:p>
            <a:pPr eaLnBrk="0" hangingPunct="0"/>
            <a:r>
              <a:rPr lang="en-IE" sz="2800" dirty="0"/>
              <a:t> </a:t>
            </a:r>
          </a:p>
          <a:p>
            <a:pPr lvl="0" eaLnBrk="0" hangingPunct="0"/>
            <a:endParaRPr lang="en-IE" b="1" dirty="0"/>
          </a:p>
        </p:txBody>
      </p:sp>
      <p:sp>
        <p:nvSpPr>
          <p:cNvPr id="6" name="TextBox 5">
            <a:extLst>
              <a:ext uri="{FF2B5EF4-FFF2-40B4-BE49-F238E27FC236}">
                <a16:creationId xmlns="" xmlns:a16="http://schemas.microsoft.com/office/drawing/2014/main" id="{6F9F5A26-C566-5B43-A7A9-714F37155635}"/>
              </a:ext>
            </a:extLst>
          </p:cNvPr>
          <p:cNvSpPr txBox="1"/>
          <p:nvPr/>
        </p:nvSpPr>
        <p:spPr>
          <a:xfrm>
            <a:off x="1896894" y="2607013"/>
            <a:ext cx="184731" cy="369332"/>
          </a:xfrm>
          <a:prstGeom prst="rect">
            <a:avLst/>
          </a:prstGeom>
          <a:noFill/>
        </p:spPr>
        <p:txBody>
          <a:bodyPr wrap="none" rtlCol="0">
            <a:spAutoFit/>
          </a:bodyPr>
          <a:lstStyle/>
          <a:p>
            <a:endParaRPr lang="en-GB" dirty="0"/>
          </a:p>
        </p:txBody>
      </p:sp>
      <p:sp>
        <p:nvSpPr>
          <p:cNvPr id="7" name="TextBox 6">
            <a:extLst>
              <a:ext uri="{FF2B5EF4-FFF2-40B4-BE49-F238E27FC236}">
                <a16:creationId xmlns="" xmlns:a16="http://schemas.microsoft.com/office/drawing/2014/main" id="{CD925AED-03DF-E74F-ADC0-E43418335355}"/>
              </a:ext>
            </a:extLst>
          </p:cNvPr>
          <p:cNvSpPr txBox="1"/>
          <p:nvPr/>
        </p:nvSpPr>
        <p:spPr>
          <a:xfrm>
            <a:off x="179512" y="1582926"/>
            <a:ext cx="8928992" cy="3785652"/>
          </a:xfrm>
          <a:prstGeom prst="rect">
            <a:avLst/>
          </a:prstGeom>
          <a:noFill/>
        </p:spPr>
        <p:txBody>
          <a:bodyPr wrap="square" rtlCol="0">
            <a:spAutoFit/>
          </a:bodyPr>
          <a:lstStyle/>
          <a:p>
            <a:pPr marL="342900" indent="-342900">
              <a:buFont typeface="Arial" panose="020B0604020202020204" pitchFamily="34" charset="0"/>
              <a:buChar char="•"/>
            </a:pPr>
            <a:r>
              <a:rPr lang="en-GB" sz="2400" dirty="0"/>
              <a:t>Not seeking or ignoring advice</a:t>
            </a:r>
          </a:p>
          <a:p>
            <a:pPr marL="342900" indent="-342900">
              <a:buFont typeface="Arial" panose="020B0604020202020204" pitchFamily="34" charset="0"/>
              <a:buChar char="•"/>
            </a:pPr>
            <a:r>
              <a:rPr lang="en-GB" sz="2400" dirty="0"/>
              <a:t>Not assessing risk to children</a:t>
            </a:r>
          </a:p>
          <a:p>
            <a:pPr marL="342900" indent="-342900">
              <a:buFont typeface="Arial" panose="020B0604020202020204" pitchFamily="34" charset="0"/>
              <a:buChar char="•"/>
            </a:pPr>
            <a:r>
              <a:rPr lang="en-GB" sz="2400" dirty="0"/>
              <a:t>Not assessing the mental and physical health of the respondent for ministry</a:t>
            </a:r>
          </a:p>
          <a:p>
            <a:pPr marL="342900" indent="-342900">
              <a:buFont typeface="Arial" panose="020B0604020202020204" pitchFamily="34" charset="0"/>
              <a:buChar char="•"/>
            </a:pPr>
            <a:r>
              <a:rPr lang="en-GB" sz="2400" dirty="0"/>
              <a:t>Over reliance on professional assessor</a:t>
            </a:r>
          </a:p>
          <a:p>
            <a:pPr marL="342900" indent="-342900">
              <a:buFont typeface="Arial" panose="020B0604020202020204" pitchFamily="34" charset="0"/>
              <a:buChar char="•"/>
            </a:pPr>
            <a:r>
              <a:rPr lang="en-GB" sz="2400" dirty="0"/>
              <a:t>Absence of permanent or interim management plans</a:t>
            </a:r>
          </a:p>
          <a:p>
            <a:pPr marL="342900" indent="-342900">
              <a:buFont typeface="Arial" panose="020B0604020202020204" pitchFamily="34" charset="0"/>
              <a:buChar char="•"/>
            </a:pPr>
            <a:r>
              <a:rPr lang="en-GB" sz="2400" dirty="0"/>
              <a:t>Not providing support to the respondent</a:t>
            </a:r>
          </a:p>
          <a:p>
            <a:pPr marL="342900" indent="-342900">
              <a:buFont typeface="Arial" panose="020B0604020202020204" pitchFamily="34" charset="0"/>
              <a:buChar char="•"/>
            </a:pPr>
            <a:r>
              <a:rPr lang="en-GB" sz="2400" dirty="0"/>
              <a:t>Not communicating with those who need to know</a:t>
            </a:r>
          </a:p>
          <a:p>
            <a:pPr marL="342900" indent="-342900">
              <a:buFont typeface="Arial" panose="020B0604020202020204" pitchFamily="34" charset="0"/>
              <a:buChar char="•"/>
            </a:pPr>
            <a:r>
              <a:rPr lang="en-GB" sz="2400" dirty="0"/>
              <a:t>Inconsistencies by individual Church authorities in </a:t>
            </a:r>
            <a:r>
              <a:rPr lang="en-GB" sz="2400" dirty="0" smtClean="0"/>
              <a:t>their </a:t>
            </a:r>
            <a:r>
              <a:rPr lang="en-GB" sz="2400" dirty="0"/>
              <a:t>response to concerns</a:t>
            </a:r>
          </a:p>
        </p:txBody>
      </p:sp>
    </p:spTree>
    <p:extLst>
      <p:ext uri="{BB962C8B-B14F-4D97-AF65-F5344CB8AC3E}">
        <p14:creationId xmlns:p14="http://schemas.microsoft.com/office/powerpoint/2010/main" val="913090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03040" y="436818"/>
            <a:ext cx="8640960" cy="646331"/>
          </a:xfrm>
          <a:prstGeom prst="rect">
            <a:avLst/>
          </a:prstGeom>
        </p:spPr>
        <p:txBody>
          <a:bodyPr wrap="square">
            <a:spAutoFit/>
          </a:bodyPr>
          <a:lstStyle/>
          <a:p>
            <a:pPr algn="ctr"/>
            <a:r>
              <a:rPr lang="en-GB" sz="3600" b="1" dirty="0"/>
              <a:t>How we have responded</a:t>
            </a:r>
          </a:p>
        </p:txBody>
      </p:sp>
      <p:sp>
        <p:nvSpPr>
          <p:cNvPr id="4" name="Rectangle 3">
            <a:extLst>
              <a:ext uri="{FF2B5EF4-FFF2-40B4-BE49-F238E27FC236}">
                <a16:creationId xmlns="" xmlns:a16="http://schemas.microsoft.com/office/drawing/2014/main" id="{72DDBEC3-C510-E147-B2D7-033219FEF16D}"/>
              </a:ext>
            </a:extLst>
          </p:cNvPr>
          <p:cNvSpPr/>
          <p:nvPr/>
        </p:nvSpPr>
        <p:spPr>
          <a:xfrm>
            <a:off x="179512" y="1484784"/>
            <a:ext cx="7920880" cy="800219"/>
          </a:xfrm>
          <a:prstGeom prst="rect">
            <a:avLst/>
          </a:prstGeom>
        </p:spPr>
        <p:txBody>
          <a:bodyPr wrap="square">
            <a:spAutoFit/>
          </a:bodyPr>
          <a:lstStyle/>
          <a:p>
            <a:pPr eaLnBrk="0" hangingPunct="0"/>
            <a:r>
              <a:rPr lang="en-IE" sz="2800" dirty="0"/>
              <a:t> </a:t>
            </a:r>
          </a:p>
          <a:p>
            <a:pPr lvl="0" eaLnBrk="0" hangingPunct="0"/>
            <a:endParaRPr lang="en-IE" b="1" dirty="0"/>
          </a:p>
        </p:txBody>
      </p:sp>
      <p:sp>
        <p:nvSpPr>
          <p:cNvPr id="6" name="TextBox 5">
            <a:extLst>
              <a:ext uri="{FF2B5EF4-FFF2-40B4-BE49-F238E27FC236}">
                <a16:creationId xmlns="" xmlns:a16="http://schemas.microsoft.com/office/drawing/2014/main" id="{6F9F5A26-C566-5B43-A7A9-714F37155635}"/>
              </a:ext>
            </a:extLst>
          </p:cNvPr>
          <p:cNvSpPr txBox="1"/>
          <p:nvPr/>
        </p:nvSpPr>
        <p:spPr>
          <a:xfrm>
            <a:off x="1896894" y="2607013"/>
            <a:ext cx="184731" cy="369332"/>
          </a:xfrm>
          <a:prstGeom prst="rect">
            <a:avLst/>
          </a:prstGeom>
          <a:noFill/>
        </p:spPr>
        <p:txBody>
          <a:bodyPr wrap="none" rtlCol="0">
            <a:spAutoFit/>
          </a:bodyPr>
          <a:lstStyle/>
          <a:p>
            <a:endParaRPr lang="en-GB" dirty="0"/>
          </a:p>
        </p:txBody>
      </p:sp>
      <p:sp>
        <p:nvSpPr>
          <p:cNvPr id="7" name="TextBox 6">
            <a:extLst>
              <a:ext uri="{FF2B5EF4-FFF2-40B4-BE49-F238E27FC236}">
                <a16:creationId xmlns="" xmlns:a16="http://schemas.microsoft.com/office/drawing/2014/main" id="{CD925AED-03DF-E74F-ADC0-E43418335355}"/>
              </a:ext>
            </a:extLst>
          </p:cNvPr>
          <p:cNvSpPr txBox="1"/>
          <p:nvPr/>
        </p:nvSpPr>
        <p:spPr>
          <a:xfrm>
            <a:off x="179512" y="1582926"/>
            <a:ext cx="8928992" cy="2308324"/>
          </a:xfrm>
          <a:prstGeom prst="rect">
            <a:avLst/>
          </a:prstGeom>
          <a:noFill/>
        </p:spPr>
        <p:txBody>
          <a:bodyPr wrap="square" rtlCol="0">
            <a:spAutoFit/>
          </a:bodyPr>
          <a:lstStyle/>
          <a:p>
            <a:pPr marL="342900" indent="-342900">
              <a:buFont typeface="Arial" panose="020B0604020202020204" pitchFamily="34" charset="0"/>
              <a:buChar char="•"/>
            </a:pPr>
            <a:r>
              <a:rPr lang="en-GB" sz="2400" dirty="0"/>
              <a:t>Caring pastorally for respondents and other affected parties is now one of five commitments in the Safeguarding Policy and Standards (page 11)</a:t>
            </a:r>
          </a:p>
          <a:p>
            <a:pPr marL="342900" indent="-342900">
              <a:buFont typeface="Arial" panose="020B0604020202020204" pitchFamily="34" charset="0"/>
              <a:buChar char="•"/>
            </a:pPr>
            <a:r>
              <a:rPr lang="en-GB" sz="2400" dirty="0"/>
              <a:t>Care and Management of Respondents is now a separate standard with 4 indicators.</a:t>
            </a:r>
          </a:p>
          <a:p>
            <a:pPr marL="342900" indent="-342900">
              <a:buFont typeface="Arial" panose="020B0604020202020204" pitchFamily="34" charset="0"/>
              <a:buChar char="•"/>
            </a:pPr>
            <a:r>
              <a:rPr lang="en-GB" sz="2400" dirty="0"/>
              <a:t>44 pages of Guidance to outline each step </a:t>
            </a:r>
          </a:p>
        </p:txBody>
      </p:sp>
    </p:spTree>
    <p:extLst>
      <p:ext uri="{BB962C8B-B14F-4D97-AF65-F5344CB8AC3E}">
        <p14:creationId xmlns:p14="http://schemas.microsoft.com/office/powerpoint/2010/main" val="2240907575"/>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1189</TotalTime>
  <Words>2793</Words>
  <Application>Microsoft Office PowerPoint</Application>
  <PresentationFormat>On-screen Show (4:3)</PresentationFormat>
  <Paragraphs>416</Paragraphs>
  <Slides>62</Slides>
  <Notes>46</Notes>
  <HiddenSlides>6</HiddenSlides>
  <MMClips>0</MMClips>
  <ScaleCrop>false</ScaleCrop>
  <HeadingPairs>
    <vt:vector size="4" baseType="variant">
      <vt:variant>
        <vt:lpstr>Theme</vt:lpstr>
      </vt:variant>
      <vt:variant>
        <vt:i4>1</vt:i4>
      </vt:variant>
      <vt:variant>
        <vt:lpstr>Slide Titles</vt:lpstr>
      </vt:variant>
      <vt:variant>
        <vt:i4>62</vt:i4>
      </vt:variant>
    </vt:vector>
  </HeadingPairs>
  <TitlesOfParts>
    <vt:vector size="63" baseType="lpstr">
      <vt:lpstr>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When the process stops</vt:lpstr>
      <vt:lpstr>The Next Part of the Process</vt:lpstr>
      <vt:lpstr>Considerations for the Respondent</vt:lpstr>
      <vt:lpstr>PowerPoint Presentation</vt:lpstr>
      <vt:lpstr>PowerPoint Presentation</vt:lpstr>
      <vt:lpstr>PowerPoint Presentation</vt:lpstr>
      <vt:lpstr>PowerPoint Presentation</vt:lpstr>
      <vt:lpstr>Considerations for the Respondent</vt:lpstr>
      <vt:lpstr>PowerPoint Presentation</vt:lpstr>
      <vt:lpstr>PowerPoint Presentation</vt:lpstr>
      <vt:lpstr>PowerPoint Presentation</vt:lpstr>
      <vt:lpstr>PowerPoint Presentation</vt:lpstr>
      <vt:lpstr>Considerations for the Respondent</vt:lpstr>
      <vt:lpstr>PowerPoint Presentation</vt:lpstr>
      <vt:lpstr>PowerPoint Presentation</vt:lpstr>
    </vt:vector>
  </TitlesOfParts>
  <Company>Otis Creative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Stephen Gunning</dc:creator>
  <cp:lastModifiedBy>Niall Moore</cp:lastModifiedBy>
  <cp:revision>236</cp:revision>
  <dcterms:created xsi:type="dcterms:W3CDTF">2011-12-09T20:21:14Z</dcterms:created>
  <dcterms:modified xsi:type="dcterms:W3CDTF">2018-06-06T14:29:46Z</dcterms:modified>
</cp:coreProperties>
</file>