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13" r:id="rId3"/>
    <p:sldId id="504" r:id="rId4"/>
    <p:sldId id="412" r:id="rId5"/>
    <p:sldId id="468" r:id="rId6"/>
    <p:sldId id="384" r:id="rId7"/>
    <p:sldId id="505" r:id="rId8"/>
    <p:sldId id="506" r:id="rId9"/>
    <p:sldId id="469" r:id="rId10"/>
    <p:sldId id="494" r:id="rId11"/>
    <p:sldId id="495" r:id="rId12"/>
    <p:sldId id="496" r:id="rId13"/>
    <p:sldId id="507" r:id="rId14"/>
    <p:sldId id="497" r:id="rId15"/>
    <p:sldId id="498" r:id="rId16"/>
    <p:sldId id="499" r:id="rId17"/>
    <p:sldId id="508" r:id="rId18"/>
    <p:sldId id="509" r:id="rId19"/>
    <p:sldId id="510" r:id="rId20"/>
    <p:sldId id="475" r:id="rId21"/>
    <p:sldId id="477" r:id="rId22"/>
    <p:sldId id="502" r:id="rId23"/>
    <p:sldId id="4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74"/>
  </p:normalViewPr>
  <p:slideViewPr>
    <p:cSldViewPr snapToObjects="1" showGuides="1">
      <p:cViewPr varScale="1">
        <p:scale>
          <a:sx n="69" d="100"/>
          <a:sy n="69" d="100"/>
        </p:scale>
        <p:origin x="-1182" y="-96"/>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9/19/2018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dirty="0"/>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17</a:t>
            </a:fld>
            <a:endParaRPr lang="en-GB" dirty="0"/>
          </a:p>
        </p:txBody>
      </p:sp>
    </p:spTree>
    <p:extLst>
      <p:ext uri="{BB962C8B-B14F-4D97-AF65-F5344CB8AC3E}">
        <p14:creationId xmlns:p14="http://schemas.microsoft.com/office/powerpoint/2010/main" val="4094956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18</a:t>
            </a:fld>
            <a:endParaRPr lang="en-IE" dirty="0"/>
          </a:p>
        </p:txBody>
      </p:sp>
    </p:spTree>
    <p:extLst>
      <p:ext uri="{BB962C8B-B14F-4D97-AF65-F5344CB8AC3E}">
        <p14:creationId xmlns:p14="http://schemas.microsoft.com/office/powerpoint/2010/main" val="2859644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19</a:t>
            </a:fld>
            <a:endParaRPr lang="en-IE" dirty="0"/>
          </a:p>
        </p:txBody>
      </p:sp>
    </p:spTree>
    <p:extLst>
      <p:ext uri="{BB962C8B-B14F-4D97-AF65-F5344CB8AC3E}">
        <p14:creationId xmlns:p14="http://schemas.microsoft.com/office/powerpoint/2010/main" val="2859644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20</a:t>
            </a:fld>
            <a:endParaRPr lang="en-GB" dirty="0"/>
          </a:p>
        </p:txBody>
      </p:sp>
    </p:spTree>
    <p:extLst>
      <p:ext uri="{BB962C8B-B14F-4D97-AF65-F5344CB8AC3E}">
        <p14:creationId xmlns:p14="http://schemas.microsoft.com/office/powerpoint/2010/main" val="855148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21</a:t>
            </a:fld>
            <a:endParaRPr lang="en-GB" dirty="0"/>
          </a:p>
        </p:txBody>
      </p:sp>
    </p:spTree>
    <p:extLst>
      <p:ext uri="{BB962C8B-B14F-4D97-AF65-F5344CB8AC3E}">
        <p14:creationId xmlns:p14="http://schemas.microsoft.com/office/powerpoint/2010/main" val="1175651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22</a:t>
            </a:fld>
            <a:endParaRPr lang="en-GB" dirty="0"/>
          </a:p>
        </p:txBody>
      </p:sp>
    </p:spTree>
    <p:extLst>
      <p:ext uri="{BB962C8B-B14F-4D97-AF65-F5344CB8AC3E}">
        <p14:creationId xmlns:p14="http://schemas.microsoft.com/office/powerpoint/2010/main" val="255398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23</a:t>
            </a:fld>
            <a:endParaRPr lang="en-GB" dirty="0"/>
          </a:p>
        </p:txBody>
      </p:sp>
    </p:spTree>
    <p:extLst>
      <p:ext uri="{BB962C8B-B14F-4D97-AF65-F5344CB8AC3E}">
        <p14:creationId xmlns:p14="http://schemas.microsoft.com/office/powerpoint/2010/main" val="136241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a:t>
            </a:fld>
            <a:endParaRPr lang="en-GB" dirty="0"/>
          </a:p>
        </p:txBody>
      </p:sp>
    </p:spTree>
    <p:extLst>
      <p:ext uri="{BB962C8B-B14F-4D97-AF65-F5344CB8AC3E}">
        <p14:creationId xmlns:p14="http://schemas.microsoft.com/office/powerpoint/2010/main" val="200936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a:t>
            </a:fld>
            <a:endParaRPr lang="en-GB" dirty="0"/>
          </a:p>
        </p:txBody>
      </p:sp>
    </p:spTree>
    <p:extLst>
      <p:ext uri="{BB962C8B-B14F-4D97-AF65-F5344CB8AC3E}">
        <p14:creationId xmlns:p14="http://schemas.microsoft.com/office/powerpoint/2010/main" val="291445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7</a:t>
            </a:fld>
            <a:endParaRPr lang="en-GB" dirty="0"/>
          </a:p>
        </p:txBody>
      </p:sp>
    </p:spTree>
    <p:extLst>
      <p:ext uri="{BB962C8B-B14F-4D97-AF65-F5344CB8AC3E}">
        <p14:creationId xmlns:p14="http://schemas.microsoft.com/office/powerpoint/2010/main" val="55446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8</a:t>
            </a:fld>
            <a:endParaRPr lang="en-GB" dirty="0"/>
          </a:p>
        </p:txBody>
      </p:sp>
    </p:spTree>
    <p:extLst>
      <p:ext uri="{BB962C8B-B14F-4D97-AF65-F5344CB8AC3E}">
        <p14:creationId xmlns:p14="http://schemas.microsoft.com/office/powerpoint/2010/main" val="55446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9</a:t>
            </a:fld>
            <a:endParaRPr lang="en-GB" dirty="0"/>
          </a:p>
        </p:txBody>
      </p:sp>
    </p:spTree>
    <p:extLst>
      <p:ext uri="{BB962C8B-B14F-4D97-AF65-F5344CB8AC3E}">
        <p14:creationId xmlns:p14="http://schemas.microsoft.com/office/powerpoint/2010/main" val="3683489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DD21C27-ABB6-C849-8394-0B41C5151D9B}"/>
              </a:ext>
            </a:extLst>
          </p:cNvPr>
          <p:cNvSpPr/>
          <p:nvPr userDrawn="1"/>
        </p:nvSpPr>
        <p:spPr>
          <a:xfrm>
            <a:off x="74612" y="94456"/>
            <a:ext cx="8994775" cy="128588"/>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dirty="0">
              <a:solidFill>
                <a:srgbClr val="FFFFFF"/>
              </a:solidFill>
            </a:endParaRPr>
          </a:p>
        </p:txBody>
      </p:sp>
      <p:sp>
        <p:nvSpPr>
          <p:cNvPr id="5" name="Rectangle 4">
            <a:extLst>
              <a:ext uri="{FF2B5EF4-FFF2-40B4-BE49-F238E27FC236}">
                <a16:creationId xmlns="" xmlns:a16="http://schemas.microsoft.com/office/drawing/2014/main" id="{D77F87EC-1F93-A344-A4AE-B3C90086DFF6}"/>
              </a:ext>
            </a:extLst>
          </p:cNvPr>
          <p:cNvSpPr/>
          <p:nvPr userDrawn="1"/>
        </p:nvSpPr>
        <p:spPr>
          <a:xfrm>
            <a:off x="74613" y="6657975"/>
            <a:ext cx="8994775" cy="127000"/>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dirty="0">
              <a:solidFill>
                <a:srgbClr val="FFFFFF"/>
              </a:solidFill>
            </a:endParaRPr>
          </a:p>
        </p:txBody>
      </p:sp>
      <p:sp>
        <p:nvSpPr>
          <p:cNvPr id="6" name="Subtitle 2">
            <a:extLst>
              <a:ext uri="{FF2B5EF4-FFF2-40B4-BE49-F238E27FC236}">
                <a16:creationId xmlns="" xmlns:a16="http://schemas.microsoft.com/office/drawing/2014/main" id="{67718A8F-7CFF-4B42-8292-2D16990A4AEB}"/>
              </a:ext>
            </a:extLst>
          </p:cNvPr>
          <p:cNvSpPr txBox="1">
            <a:spLocks/>
          </p:cNvSpPr>
          <p:nvPr userDrawn="1"/>
        </p:nvSpPr>
        <p:spPr bwMode="auto">
          <a:xfrm>
            <a:off x="1308100" y="2185988"/>
            <a:ext cx="6858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ts val="1000"/>
              </a:spcBef>
              <a:buFont typeface="Arial" pitchFamily="34" charset="0"/>
              <a:buNone/>
              <a:defRPr/>
            </a:pPr>
            <a:endParaRPr lang="en-GB" altLang="en-US" sz="2400" dirty="0">
              <a:solidFill>
                <a:srgbClr val="385723"/>
              </a:solidFill>
              <a:latin typeface="Arial" pitchFamily="34" charset="0"/>
              <a:cs typeface="Arial" pitchFamily="34" charset="0"/>
            </a:endParaRPr>
          </a:p>
        </p:txBody>
      </p:sp>
      <p:pic>
        <p:nvPicPr>
          <p:cNvPr id="7" name="Picture 9">
            <a:extLst>
              <a:ext uri="{FF2B5EF4-FFF2-40B4-BE49-F238E27FC236}">
                <a16:creationId xmlns="" xmlns:a16="http://schemas.microsoft.com/office/drawing/2014/main" id="{25B33CE3-3822-D747-B473-85AF5339D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33375"/>
            <a:ext cx="29702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 xmlns:a16="http://schemas.microsoft.com/office/drawing/2014/main" id="{352998B4-51F5-7442-862B-5040831D445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9925" y="5157788"/>
            <a:ext cx="23399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 xmlns:a16="http://schemas.microsoft.com/office/drawing/2014/main" id="{A3B35312-73A6-C840-883C-CADC8C5030C5}"/>
              </a:ext>
            </a:extLst>
          </p:cNvPr>
          <p:cNvSpPr>
            <a:spLocks noGrp="1"/>
          </p:cNvSpPr>
          <p:nvPr>
            <p:ph type="dt" sz="half" idx="10"/>
          </p:nvPr>
        </p:nvSpPr>
        <p:spPr/>
        <p:txBody>
          <a:bodyPr/>
          <a:lstStyle>
            <a:lvl1pPr>
              <a:defRPr smtClean="0"/>
            </a:lvl1pPr>
          </a:lstStyle>
          <a:p>
            <a:pPr>
              <a:defRPr/>
            </a:pPr>
            <a:endParaRPr lang="en-US" altLang="en-US" dirty="0"/>
          </a:p>
        </p:txBody>
      </p:sp>
      <p:sp>
        <p:nvSpPr>
          <p:cNvPr id="10" name="Footer Placeholder 4">
            <a:extLst>
              <a:ext uri="{FF2B5EF4-FFF2-40B4-BE49-F238E27FC236}">
                <a16:creationId xmlns="" xmlns:a16="http://schemas.microsoft.com/office/drawing/2014/main" id="{DD54AD28-B110-DF46-BC93-FB8E0025F141}"/>
              </a:ext>
            </a:extLst>
          </p:cNvPr>
          <p:cNvSpPr>
            <a:spLocks noGrp="1"/>
          </p:cNvSpPr>
          <p:nvPr>
            <p:ph type="ftr" sz="quarter" idx="11"/>
          </p:nvPr>
        </p:nvSpPr>
        <p:spPr/>
        <p:txBody>
          <a:bodyPr/>
          <a:lstStyle>
            <a:lvl1pPr>
              <a:defRPr smtClean="0"/>
            </a:lvl1pPr>
          </a:lstStyle>
          <a:p>
            <a:pPr>
              <a:defRPr/>
            </a:pPr>
            <a:endParaRPr lang="en-US" altLang="en-US" dirty="0"/>
          </a:p>
        </p:txBody>
      </p:sp>
      <p:sp>
        <p:nvSpPr>
          <p:cNvPr id="11" name="Slide Number Placeholder 5">
            <a:extLst>
              <a:ext uri="{FF2B5EF4-FFF2-40B4-BE49-F238E27FC236}">
                <a16:creationId xmlns="" xmlns:a16="http://schemas.microsoft.com/office/drawing/2014/main" id="{2F0164CC-CD8D-E74F-8981-3C09A94086E7}"/>
              </a:ext>
            </a:extLst>
          </p:cNvPr>
          <p:cNvSpPr>
            <a:spLocks noGrp="1"/>
          </p:cNvSpPr>
          <p:nvPr>
            <p:ph type="sldNum"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1545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93B639B-A372-4013-B64E-837484527908}" type="slidenum">
              <a:rPr lang="en-US"/>
              <a:pPr>
                <a:defRPr/>
              </a:pPr>
              <a:t>‹#›</a:t>
            </a:fld>
            <a:endParaRPr lang="en-US" dirty="0"/>
          </a:p>
        </p:txBody>
      </p:sp>
    </p:spTree>
    <p:extLst>
      <p:ext uri="{BB962C8B-B14F-4D97-AF65-F5344CB8AC3E}">
        <p14:creationId xmlns:p14="http://schemas.microsoft.com/office/powerpoint/2010/main" val="11162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solidFill>
                <a:prstClr val="black"/>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solidFill>
                <a:prstClr val="black"/>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D96CDCF-872E-4D2D-A167-6B0894BE5A3C}"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59832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EAC0663-5733-B547-AF80-216817C9A448}"/>
              </a:ext>
            </a:extLst>
          </p:cNvPr>
          <p:cNvSpPr/>
          <p:nvPr userDrawn="1"/>
        </p:nvSpPr>
        <p:spPr>
          <a:xfrm>
            <a:off x="0" y="0"/>
            <a:ext cx="9144000" cy="6858000"/>
          </a:xfrm>
          <a:prstGeom prst="rect">
            <a:avLst/>
          </a:prstGeom>
          <a:gradFill>
            <a:gsLst>
              <a:gs pos="0">
                <a:schemeClr val="bg1"/>
              </a:gs>
              <a:gs pos="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safeguarding.ie/index.php/guidanc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8215064" cy="1569660"/>
          </a:xfrm>
          <a:prstGeom prst="rect">
            <a:avLst/>
          </a:prstGeom>
          <a:noFill/>
        </p:spPr>
        <p:txBody>
          <a:bodyPr wrap="square" rtlCol="0">
            <a:spAutoFit/>
          </a:bodyPr>
          <a:lstStyle/>
          <a:p>
            <a:r>
              <a:rPr lang="en-US" sz="3200" b="1" dirty="0" err="1">
                <a:solidFill>
                  <a:srgbClr val="0B5323"/>
                </a:solidFill>
              </a:rPr>
              <a:t>Armagh</a:t>
            </a:r>
            <a:r>
              <a:rPr lang="en-US" sz="3200" b="1" dirty="0">
                <a:solidFill>
                  <a:srgbClr val="0B5323"/>
                </a:solidFill>
              </a:rPr>
              <a:t> Ecclesiastical Provincial Area Meeting</a:t>
            </a:r>
          </a:p>
          <a:p>
            <a:endParaRPr lang="en-US" sz="3200" b="1" dirty="0">
              <a:solidFill>
                <a:srgbClr val="0B5323"/>
              </a:solidFill>
            </a:endParaRPr>
          </a:p>
          <a:p>
            <a:r>
              <a:rPr lang="en-US" sz="3200" b="1" dirty="0">
                <a:solidFill>
                  <a:srgbClr val="0B5323"/>
                </a:solidFill>
              </a:rPr>
              <a:t>19</a:t>
            </a:r>
            <a:r>
              <a:rPr lang="en-US" sz="3200" b="1" baseline="30000" dirty="0">
                <a:solidFill>
                  <a:srgbClr val="0B5323"/>
                </a:solidFill>
              </a:rPr>
              <a:t>th</a:t>
            </a:r>
            <a:r>
              <a:rPr lang="en-US" sz="3200" b="1" dirty="0">
                <a:solidFill>
                  <a:srgbClr val="0B5323"/>
                </a:solidFill>
              </a:rPr>
              <a:t> September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44824"/>
            <a:ext cx="8227404" cy="3970318"/>
          </a:xfrm>
          <a:prstGeom prst="rect">
            <a:avLst/>
          </a:prstGeom>
          <a:noFill/>
        </p:spPr>
        <p:txBody>
          <a:bodyPr wrap="square" rtlCol="0">
            <a:spAutoFit/>
          </a:bodyPr>
          <a:lstStyle/>
          <a:p>
            <a:r>
              <a:rPr lang="en-GB" sz="2800" dirty="0"/>
              <a:t>The effective protection of a child often depends on the willingness of people to share and exchange relevant information appropriately. </a:t>
            </a:r>
          </a:p>
          <a:p>
            <a:endParaRPr lang="en-GB" sz="2800" dirty="0"/>
          </a:p>
          <a:p>
            <a:r>
              <a:rPr lang="en-GB" sz="2800" dirty="0"/>
              <a:t>It is critical that there is a clear understanding of the Church authority’s professional and legal responsibilities with regard to data protection, confidentiality and the exchange of information. </a:t>
            </a:r>
          </a:p>
          <a:p>
            <a:endParaRPr lang="en-GB" sz="2800" dirty="0"/>
          </a:p>
        </p:txBody>
      </p:sp>
      <p:sp>
        <p:nvSpPr>
          <p:cNvPr id="4" name="TextBox 3">
            <a:extLst>
              <a:ext uri="{FF2B5EF4-FFF2-40B4-BE49-F238E27FC236}">
                <a16:creationId xmlns="" xmlns:a16="http://schemas.microsoft.com/office/drawing/2014/main" id="{27B3ACCE-933E-224A-80D1-12A51223DA81}"/>
              </a:ext>
            </a:extLst>
          </p:cNvPr>
          <p:cNvSpPr txBox="1"/>
          <p:nvPr/>
        </p:nvSpPr>
        <p:spPr>
          <a:xfrm>
            <a:off x="1547664" y="404664"/>
            <a:ext cx="6695872" cy="584775"/>
          </a:xfrm>
          <a:prstGeom prst="rect">
            <a:avLst/>
          </a:prstGeom>
          <a:noFill/>
        </p:spPr>
        <p:txBody>
          <a:bodyPr wrap="none" rtlCol="0">
            <a:spAutoFit/>
          </a:bodyPr>
          <a:lstStyle/>
          <a:p>
            <a:r>
              <a:rPr lang="en-US" sz="3200" dirty="0">
                <a:solidFill>
                  <a:srgbClr val="0B5323"/>
                </a:solidFill>
              </a:rPr>
              <a:t>Why do we need to share information?</a:t>
            </a:r>
          </a:p>
        </p:txBody>
      </p:sp>
    </p:spTree>
    <p:extLst>
      <p:ext uri="{BB962C8B-B14F-4D97-AF65-F5344CB8AC3E}">
        <p14:creationId xmlns:p14="http://schemas.microsoft.com/office/powerpoint/2010/main" val="443562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44824"/>
            <a:ext cx="8227404" cy="3847207"/>
          </a:xfrm>
          <a:prstGeom prst="rect">
            <a:avLst/>
          </a:prstGeom>
          <a:noFill/>
        </p:spPr>
        <p:txBody>
          <a:bodyPr wrap="square" rtlCol="0">
            <a:spAutoFit/>
          </a:bodyPr>
          <a:lstStyle/>
          <a:p>
            <a:endParaRPr lang="en-GB" sz="2800" dirty="0"/>
          </a:p>
          <a:p>
            <a:pPr algn="ctr"/>
            <a:r>
              <a:rPr lang="en-GB" sz="2400" dirty="0"/>
              <a:t>The deficiencies in both internal and external communication of essential child protection information by various Church authorities has been identified and criticised in a number of statutory reports, including the Ryan Report, the Ferns Report, the Report of the Commission of Investigation into the Catholic Archdiocese of Dublin (the Murphy Report), and the Cloyne Report. It is essential that the lessons from these reports are learned, and that improvements result in the sharing of information. </a:t>
            </a:r>
          </a:p>
        </p:txBody>
      </p:sp>
      <p:sp>
        <p:nvSpPr>
          <p:cNvPr id="3" name="TextBox 2">
            <a:extLst>
              <a:ext uri="{FF2B5EF4-FFF2-40B4-BE49-F238E27FC236}">
                <a16:creationId xmlns="" xmlns:a16="http://schemas.microsoft.com/office/drawing/2014/main" id="{979BDF0E-FE4F-524D-9B5E-EF7E12593F93}"/>
              </a:ext>
            </a:extLst>
          </p:cNvPr>
          <p:cNvSpPr txBox="1"/>
          <p:nvPr/>
        </p:nvSpPr>
        <p:spPr>
          <a:xfrm>
            <a:off x="1547664" y="404664"/>
            <a:ext cx="6695872" cy="584775"/>
          </a:xfrm>
          <a:prstGeom prst="rect">
            <a:avLst/>
          </a:prstGeom>
          <a:noFill/>
        </p:spPr>
        <p:txBody>
          <a:bodyPr wrap="none" rtlCol="0">
            <a:spAutoFit/>
          </a:bodyPr>
          <a:lstStyle/>
          <a:p>
            <a:r>
              <a:rPr lang="en-US" sz="3200" dirty="0">
                <a:solidFill>
                  <a:srgbClr val="0B5323"/>
                </a:solidFill>
              </a:rPr>
              <a:t>Why do we need to share information?</a:t>
            </a:r>
          </a:p>
        </p:txBody>
      </p:sp>
    </p:spTree>
    <p:extLst>
      <p:ext uri="{BB962C8B-B14F-4D97-AF65-F5344CB8AC3E}">
        <p14:creationId xmlns:p14="http://schemas.microsoft.com/office/powerpoint/2010/main" val="320465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44824"/>
            <a:ext cx="8227404" cy="4708981"/>
          </a:xfrm>
          <a:prstGeom prst="rect">
            <a:avLst/>
          </a:prstGeom>
          <a:noFill/>
        </p:spPr>
        <p:txBody>
          <a:bodyPr wrap="square" rtlCol="0">
            <a:spAutoFit/>
          </a:bodyPr>
          <a:lstStyle/>
          <a:p>
            <a:r>
              <a:rPr lang="en-GB" sz="2400" dirty="0"/>
              <a:t>Sharing with the statutory authorities</a:t>
            </a:r>
          </a:p>
          <a:p>
            <a:r>
              <a:rPr lang="en-GB" dirty="0"/>
              <a:t>All allegations, suspicions concerns or knowledge regarding child abuse that meet the threshold for reporting must be passed to the statutory authorities (Guidance 2.1A). Disclosure should include names, addresses, details of the allegations, and if the respondent has made an admission, where this information is available. </a:t>
            </a:r>
            <a:endParaRPr lang="en-GB" sz="2400" dirty="0"/>
          </a:p>
          <a:p>
            <a:endParaRPr lang="en-GB" sz="2400" dirty="0"/>
          </a:p>
          <a:p>
            <a:r>
              <a:rPr lang="en-GB" sz="2400" dirty="0"/>
              <a:t>Sharing information with the NBSCCCI</a:t>
            </a:r>
          </a:p>
          <a:p>
            <a:r>
              <a:rPr lang="en-GB" dirty="0"/>
              <a:t>Once the Church authority has signed the data processing deeds, information can be shared with the NBSCCCI for these three purposes: </a:t>
            </a:r>
            <a:endParaRPr lang="en-GB" sz="2400" dirty="0"/>
          </a:p>
          <a:p>
            <a:r>
              <a:rPr lang="en-GB" dirty="0"/>
              <a:t>a. Maintaining records of all allegations notified to it for monitoring purposes</a:t>
            </a:r>
            <a:endParaRPr lang="en-GB" sz="2400" dirty="0"/>
          </a:p>
          <a:p>
            <a:r>
              <a:rPr lang="en-GB" dirty="0"/>
              <a:t>b. Retaining records relating to advice offered directly or through the NCMC; </a:t>
            </a:r>
            <a:endParaRPr lang="en-GB" sz="2400" dirty="0"/>
          </a:p>
          <a:p>
            <a:r>
              <a:rPr lang="en-GB" dirty="0"/>
              <a:t>c. Accessing records for audit function and cannot retain and/or use the personal information accessed during its audit for further purposes. </a:t>
            </a:r>
            <a:endParaRPr lang="en-GB" sz="2400" dirty="0"/>
          </a:p>
          <a:p>
            <a:endParaRPr lang="en-GB" sz="2400" dirty="0"/>
          </a:p>
          <a:p>
            <a:endParaRPr lang="en-GB" sz="2400" dirty="0"/>
          </a:p>
        </p:txBody>
      </p:sp>
      <p:sp>
        <p:nvSpPr>
          <p:cNvPr id="3" name="TextBox 2">
            <a:extLst>
              <a:ext uri="{FF2B5EF4-FFF2-40B4-BE49-F238E27FC236}">
                <a16:creationId xmlns="" xmlns:a16="http://schemas.microsoft.com/office/drawing/2014/main" id="{979BDF0E-FE4F-524D-9B5E-EF7E12593F93}"/>
              </a:ext>
            </a:extLst>
          </p:cNvPr>
          <p:cNvSpPr txBox="1"/>
          <p:nvPr/>
        </p:nvSpPr>
        <p:spPr>
          <a:xfrm>
            <a:off x="827584" y="404664"/>
            <a:ext cx="7787966" cy="584775"/>
          </a:xfrm>
          <a:prstGeom prst="rect">
            <a:avLst/>
          </a:prstGeom>
          <a:noFill/>
        </p:spPr>
        <p:txBody>
          <a:bodyPr wrap="none" rtlCol="0">
            <a:spAutoFit/>
          </a:bodyPr>
          <a:lstStyle/>
          <a:p>
            <a:r>
              <a:rPr lang="en-US" sz="3200" dirty="0">
                <a:solidFill>
                  <a:srgbClr val="0B5323"/>
                </a:solidFill>
              </a:rPr>
              <a:t>Situations when information must be shared</a:t>
            </a:r>
          </a:p>
        </p:txBody>
      </p:sp>
    </p:spTree>
    <p:extLst>
      <p:ext uri="{BB962C8B-B14F-4D97-AF65-F5344CB8AC3E}">
        <p14:creationId xmlns:p14="http://schemas.microsoft.com/office/powerpoint/2010/main" val="418559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44824"/>
            <a:ext cx="8227404" cy="4524315"/>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Complainant’s details are </a:t>
            </a:r>
            <a:r>
              <a:rPr lang="en-GB" sz="2400" dirty="0" err="1" smtClean="0"/>
              <a:t>anonymised</a:t>
            </a:r>
            <a:endParaRPr lang="en-GB" sz="2400" dirty="0" smtClean="0"/>
          </a:p>
          <a:p>
            <a:pPr marL="342900" indent="-342900">
              <a:buFont typeface="Arial" panose="020B0604020202020204" pitchFamily="34" charset="0"/>
              <a:buChar char="•"/>
            </a:pPr>
            <a:r>
              <a:rPr lang="en-GB" sz="2400" dirty="0" smtClean="0"/>
              <a:t>Name of respondent is </a:t>
            </a:r>
            <a:r>
              <a:rPr lang="en-GB" sz="2400" dirty="0" err="1" smtClean="0"/>
              <a:t>anonymised</a:t>
            </a:r>
            <a:endParaRPr lang="en-GB" sz="2400" dirty="0"/>
          </a:p>
          <a:p>
            <a:endParaRPr lang="en-GB" sz="2400" dirty="0" smtClean="0"/>
          </a:p>
          <a:p>
            <a:r>
              <a:rPr lang="en-GB" sz="2400" dirty="0" smtClean="0"/>
              <a:t>Details you need to give:</a:t>
            </a:r>
          </a:p>
          <a:p>
            <a:pPr marL="342900" indent="-342900">
              <a:buFont typeface="Arial" panose="020B0604020202020204" pitchFamily="34" charset="0"/>
              <a:buChar char="•"/>
            </a:pPr>
            <a:r>
              <a:rPr lang="en-GB" sz="2400" smtClean="0"/>
              <a:t>DOB</a:t>
            </a:r>
            <a:endParaRPr lang="en-GB" sz="2400" dirty="0" smtClean="0"/>
          </a:p>
          <a:p>
            <a:pPr marL="342900" indent="-342900">
              <a:buFont typeface="Arial" panose="020B0604020202020204" pitchFamily="34" charset="0"/>
              <a:buChar char="•"/>
            </a:pPr>
            <a:r>
              <a:rPr lang="en-GB" sz="2400" dirty="0" smtClean="0"/>
              <a:t>Role in Church body</a:t>
            </a:r>
          </a:p>
          <a:p>
            <a:pPr marL="342900" indent="-342900">
              <a:buFont typeface="Arial" panose="020B0604020202020204" pitchFamily="34" charset="0"/>
              <a:buChar char="•"/>
            </a:pPr>
            <a:r>
              <a:rPr lang="en-GB" sz="2400" dirty="0" smtClean="0"/>
              <a:t>Current contact with children</a:t>
            </a:r>
          </a:p>
          <a:p>
            <a:pPr marL="342900" indent="-342900">
              <a:buFont typeface="Arial" panose="020B0604020202020204" pitchFamily="34" charset="0"/>
              <a:buChar char="•"/>
            </a:pPr>
            <a:r>
              <a:rPr lang="en-GB" sz="2400" dirty="0" smtClean="0"/>
              <a:t>Dates/times the incident occurred</a:t>
            </a:r>
          </a:p>
          <a:p>
            <a:pPr marL="342900" indent="-342900">
              <a:buFont typeface="Arial" panose="020B0604020202020204" pitchFamily="34" charset="0"/>
              <a:buChar char="•"/>
            </a:pPr>
            <a:r>
              <a:rPr lang="en-GB" sz="2400" dirty="0" smtClean="0"/>
              <a:t>The type of abuse</a:t>
            </a:r>
          </a:p>
          <a:p>
            <a:pPr marL="342900" indent="-342900">
              <a:buFont typeface="Arial" panose="020B0604020202020204" pitchFamily="34" charset="0"/>
              <a:buChar char="•"/>
            </a:pPr>
            <a:r>
              <a:rPr lang="en-GB" sz="2400" dirty="0" smtClean="0"/>
              <a:t>Any witnesses</a:t>
            </a:r>
          </a:p>
          <a:p>
            <a:pPr marL="342900" indent="-342900">
              <a:buFont typeface="Arial" panose="020B0604020202020204" pitchFamily="34" charset="0"/>
              <a:buChar char="•"/>
            </a:pPr>
            <a:r>
              <a:rPr lang="en-GB" sz="2400" dirty="0" smtClean="0"/>
              <a:t>Whether the complainant knows this referral is being made</a:t>
            </a:r>
            <a:endParaRPr lang="en-GB" sz="2400" dirty="0"/>
          </a:p>
          <a:p>
            <a:endParaRPr lang="en-GB" sz="2400" dirty="0"/>
          </a:p>
        </p:txBody>
      </p:sp>
      <p:sp>
        <p:nvSpPr>
          <p:cNvPr id="3" name="TextBox 2">
            <a:extLst>
              <a:ext uri="{FF2B5EF4-FFF2-40B4-BE49-F238E27FC236}">
                <a16:creationId xmlns="" xmlns:a16="http://schemas.microsoft.com/office/drawing/2014/main" id="{979BDF0E-FE4F-524D-9B5E-EF7E12593F93}"/>
              </a:ext>
            </a:extLst>
          </p:cNvPr>
          <p:cNvSpPr txBox="1"/>
          <p:nvPr/>
        </p:nvSpPr>
        <p:spPr>
          <a:xfrm>
            <a:off x="827584" y="404664"/>
            <a:ext cx="7583743" cy="584775"/>
          </a:xfrm>
          <a:prstGeom prst="rect">
            <a:avLst/>
          </a:prstGeom>
          <a:noFill/>
        </p:spPr>
        <p:txBody>
          <a:bodyPr wrap="none" rtlCol="0">
            <a:spAutoFit/>
          </a:bodyPr>
          <a:lstStyle/>
          <a:p>
            <a:r>
              <a:rPr lang="en-US" sz="3200" dirty="0" smtClean="0">
                <a:solidFill>
                  <a:srgbClr val="0B5323"/>
                </a:solidFill>
              </a:rPr>
              <a:t>When sharing information with the NBSCCCI</a:t>
            </a:r>
            <a:endParaRPr lang="en-US" sz="3200" dirty="0">
              <a:solidFill>
                <a:srgbClr val="0B5323"/>
              </a:solidFill>
            </a:endParaRPr>
          </a:p>
        </p:txBody>
      </p:sp>
    </p:spTree>
    <p:extLst>
      <p:ext uri="{BB962C8B-B14F-4D97-AF65-F5344CB8AC3E}">
        <p14:creationId xmlns:p14="http://schemas.microsoft.com/office/powerpoint/2010/main" val="2355887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79213"/>
            <a:ext cx="8227404" cy="4801314"/>
          </a:xfrm>
          <a:prstGeom prst="rect">
            <a:avLst/>
          </a:prstGeom>
          <a:noFill/>
        </p:spPr>
        <p:txBody>
          <a:bodyPr wrap="square" rtlCol="0">
            <a:spAutoFit/>
          </a:bodyPr>
          <a:lstStyle/>
          <a:p>
            <a:r>
              <a:rPr lang="en-GB" sz="2400" b="1" dirty="0"/>
              <a:t>As part of an investigation by the statutory authorities</a:t>
            </a:r>
          </a:p>
          <a:p>
            <a:endParaRPr lang="en-GB" dirty="0"/>
          </a:p>
          <a:p>
            <a:r>
              <a:rPr lang="en-GB" sz="2400" dirty="0"/>
              <a:t>During the course of an investigation, if the Gardaí́/PSNI request information from a file, every effort should be made to cooperate. However, careful consideration should be given to sharing the following without consent: </a:t>
            </a:r>
          </a:p>
          <a:p>
            <a:endParaRPr lang="en-GB" sz="2400" dirty="0"/>
          </a:p>
          <a:p>
            <a:pPr marL="285750" indent="-285750">
              <a:buFontTx/>
              <a:buChar char="-"/>
            </a:pPr>
            <a:r>
              <a:rPr lang="en-GB" sz="2400" dirty="0"/>
              <a:t> Legal advice obtained by the Church authority may be privileged and may not be shared without the consent of the Church authority; </a:t>
            </a:r>
          </a:p>
          <a:p>
            <a:pPr marL="342900" indent="-342900">
              <a:buFontTx/>
              <a:buChar char="-"/>
            </a:pPr>
            <a:r>
              <a:rPr lang="en-GB" sz="2400" dirty="0"/>
              <a:t> Assessment reports may require the permission of the </a:t>
            </a:r>
          </a:p>
          <a:p>
            <a:r>
              <a:rPr lang="en-GB" sz="2400" dirty="0"/>
              <a:t>      author and the respondent </a:t>
            </a:r>
          </a:p>
          <a:p>
            <a:endParaRPr lang="en-GB" sz="2400" dirty="0"/>
          </a:p>
        </p:txBody>
      </p:sp>
      <p:sp>
        <p:nvSpPr>
          <p:cNvPr id="3" name="TextBox 2">
            <a:extLst>
              <a:ext uri="{FF2B5EF4-FFF2-40B4-BE49-F238E27FC236}">
                <a16:creationId xmlns="" xmlns:a16="http://schemas.microsoft.com/office/drawing/2014/main" id="{979BDF0E-FE4F-524D-9B5E-EF7E12593F93}"/>
              </a:ext>
            </a:extLst>
          </p:cNvPr>
          <p:cNvSpPr txBox="1"/>
          <p:nvPr/>
        </p:nvSpPr>
        <p:spPr>
          <a:xfrm>
            <a:off x="1043608" y="332656"/>
            <a:ext cx="7341946" cy="584775"/>
          </a:xfrm>
          <a:prstGeom prst="rect">
            <a:avLst/>
          </a:prstGeom>
          <a:noFill/>
        </p:spPr>
        <p:txBody>
          <a:bodyPr wrap="none" rtlCol="0">
            <a:spAutoFit/>
          </a:bodyPr>
          <a:lstStyle/>
          <a:p>
            <a:r>
              <a:rPr lang="en-US" sz="3200" dirty="0">
                <a:solidFill>
                  <a:srgbClr val="0B5323"/>
                </a:solidFill>
              </a:rPr>
              <a:t>Situations when information can be shared</a:t>
            </a:r>
          </a:p>
        </p:txBody>
      </p:sp>
    </p:spTree>
    <p:extLst>
      <p:ext uri="{BB962C8B-B14F-4D97-AF65-F5344CB8AC3E}">
        <p14:creationId xmlns:p14="http://schemas.microsoft.com/office/powerpoint/2010/main" val="17283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700808"/>
            <a:ext cx="8227404" cy="4462760"/>
          </a:xfrm>
          <a:prstGeom prst="rect">
            <a:avLst/>
          </a:prstGeom>
          <a:noFill/>
        </p:spPr>
        <p:txBody>
          <a:bodyPr wrap="square" rtlCol="0">
            <a:spAutoFit/>
          </a:bodyPr>
          <a:lstStyle/>
          <a:p>
            <a:r>
              <a:rPr lang="en-GB" sz="2400" b="1" dirty="0"/>
              <a:t>Between Church bodies</a:t>
            </a:r>
          </a:p>
          <a:p>
            <a:r>
              <a:rPr lang="en-GB" sz="2000" dirty="0"/>
              <a:t>There may be occasions when information between Church bodies is required. </a:t>
            </a:r>
          </a:p>
          <a:p>
            <a:endParaRPr lang="en-GB" sz="2000" dirty="0"/>
          </a:p>
          <a:p>
            <a:r>
              <a:rPr lang="en-GB" sz="2000" dirty="0"/>
              <a:t>Under canon law, faculties to minister as a priest in public can only be granted by a bishop. </a:t>
            </a:r>
          </a:p>
          <a:p>
            <a:endParaRPr lang="en-GB" sz="2000" dirty="0"/>
          </a:p>
          <a:p>
            <a:r>
              <a:rPr lang="en-GB" sz="2000" dirty="0"/>
              <a:t>It is therefore appropriate that information is shared between a provincial of an ordained cleric from a religious order/congregation when an allegation of child abuse is made against that priest, so that the bishop can determine whether or not to withdraw faculties. </a:t>
            </a:r>
          </a:p>
          <a:p>
            <a:endParaRPr lang="en-GB" sz="2000" dirty="0"/>
          </a:p>
          <a:p>
            <a:r>
              <a:rPr lang="en-GB" sz="2000" dirty="0"/>
              <a:t>As each of these situations is unique, the decision whether and what </a:t>
            </a:r>
          </a:p>
          <a:p>
            <a:r>
              <a:rPr lang="en-GB" sz="2000" dirty="0"/>
              <a:t>to share with another Church body will be on a case-by-case basis. </a:t>
            </a:r>
          </a:p>
        </p:txBody>
      </p:sp>
      <p:sp>
        <p:nvSpPr>
          <p:cNvPr id="3" name="TextBox 2">
            <a:extLst>
              <a:ext uri="{FF2B5EF4-FFF2-40B4-BE49-F238E27FC236}">
                <a16:creationId xmlns="" xmlns:a16="http://schemas.microsoft.com/office/drawing/2014/main" id="{979BDF0E-FE4F-524D-9B5E-EF7E12593F93}"/>
              </a:ext>
            </a:extLst>
          </p:cNvPr>
          <p:cNvSpPr txBox="1"/>
          <p:nvPr/>
        </p:nvSpPr>
        <p:spPr>
          <a:xfrm>
            <a:off x="1043608" y="332656"/>
            <a:ext cx="7341946" cy="584775"/>
          </a:xfrm>
          <a:prstGeom prst="rect">
            <a:avLst/>
          </a:prstGeom>
          <a:noFill/>
        </p:spPr>
        <p:txBody>
          <a:bodyPr wrap="none" rtlCol="0">
            <a:spAutoFit/>
          </a:bodyPr>
          <a:lstStyle/>
          <a:p>
            <a:r>
              <a:rPr lang="en-US" sz="3200" dirty="0">
                <a:solidFill>
                  <a:srgbClr val="0B5323"/>
                </a:solidFill>
              </a:rPr>
              <a:t>Situations when information can be shared</a:t>
            </a:r>
          </a:p>
        </p:txBody>
      </p:sp>
    </p:spTree>
    <p:extLst>
      <p:ext uri="{BB962C8B-B14F-4D97-AF65-F5344CB8AC3E}">
        <p14:creationId xmlns:p14="http://schemas.microsoft.com/office/powerpoint/2010/main" val="349910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700808"/>
            <a:ext cx="8875476"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Does the recipient have a legitimate interest in receiving this information? </a:t>
            </a:r>
          </a:p>
          <a:p>
            <a:pPr marL="285750" indent="-285750">
              <a:buFont typeface="Arial" panose="020B0604020202020204" pitchFamily="34" charset="0"/>
              <a:buChar char="•"/>
            </a:pPr>
            <a:r>
              <a:rPr lang="en-GB" sz="2400" dirty="0"/>
              <a:t>What is the justification for sharing information? </a:t>
            </a:r>
          </a:p>
          <a:p>
            <a:pPr marL="285750" indent="-285750">
              <a:buFont typeface="Arial" panose="020B0604020202020204" pitchFamily="34" charset="0"/>
              <a:buChar char="•"/>
            </a:pPr>
            <a:r>
              <a:rPr lang="en-GB" sz="2400" dirty="0"/>
              <a:t>Is there a risk of harm to an identified or unidentified child if such information is not shared? </a:t>
            </a:r>
          </a:p>
          <a:p>
            <a:pPr marL="285750" indent="-285750">
              <a:buFont typeface="Arial" panose="020B0604020202020204" pitchFamily="34" charset="0"/>
              <a:buChar char="•"/>
            </a:pPr>
            <a:r>
              <a:rPr lang="en-GB" sz="2400" dirty="0"/>
              <a:t>Can permission be obtained from the respondent to share information? </a:t>
            </a:r>
          </a:p>
          <a:p>
            <a:pPr marL="285750" indent="-285750">
              <a:buFont typeface="Arial" panose="020B0604020202020204" pitchFamily="34" charset="0"/>
              <a:buChar char="•"/>
            </a:pPr>
            <a:r>
              <a:rPr lang="en-GB" sz="2400" dirty="0"/>
              <a:t>Should the respondent be informed that the information is being shared? </a:t>
            </a:r>
          </a:p>
          <a:p>
            <a:pPr marL="285750" indent="-285750">
              <a:buFont typeface="Arial" panose="020B0604020202020204" pitchFamily="34" charset="0"/>
              <a:buChar char="•"/>
            </a:pPr>
            <a:r>
              <a:rPr lang="en-GB" sz="2400" dirty="0"/>
              <a:t>Is the respondent in public ministry as a priest and has faculties from the bishop? </a:t>
            </a:r>
          </a:p>
          <a:p>
            <a:pPr marL="285750" indent="-285750">
              <a:buFont typeface="Arial" panose="020B0604020202020204" pitchFamily="34" charset="0"/>
              <a:buChar char="•"/>
            </a:pPr>
            <a:r>
              <a:rPr lang="en-GB" sz="2400" dirty="0"/>
              <a:t>Is the respondent in the public ministry of a Church body? </a:t>
            </a:r>
          </a:p>
          <a:p>
            <a:pPr marL="285750" indent="-285750">
              <a:buFont typeface="Arial" panose="020B0604020202020204" pitchFamily="34" charset="0"/>
              <a:buChar char="•"/>
            </a:pPr>
            <a:r>
              <a:rPr lang="en-GB" sz="2400" dirty="0"/>
              <a:t>Should information about the complainant be redacted</a:t>
            </a:r>
            <a:r>
              <a:rPr lang="en-GB" dirty="0"/>
              <a:t>? </a:t>
            </a:r>
          </a:p>
        </p:txBody>
      </p:sp>
      <p:sp>
        <p:nvSpPr>
          <p:cNvPr id="3" name="TextBox 2">
            <a:extLst>
              <a:ext uri="{FF2B5EF4-FFF2-40B4-BE49-F238E27FC236}">
                <a16:creationId xmlns="" xmlns:a16="http://schemas.microsoft.com/office/drawing/2014/main" id="{979BDF0E-FE4F-524D-9B5E-EF7E12593F93}"/>
              </a:ext>
            </a:extLst>
          </p:cNvPr>
          <p:cNvSpPr txBox="1"/>
          <p:nvPr/>
        </p:nvSpPr>
        <p:spPr>
          <a:xfrm>
            <a:off x="1043608" y="332656"/>
            <a:ext cx="6652783" cy="1077218"/>
          </a:xfrm>
          <a:prstGeom prst="rect">
            <a:avLst/>
          </a:prstGeom>
          <a:noFill/>
        </p:spPr>
        <p:txBody>
          <a:bodyPr wrap="none" rtlCol="0">
            <a:spAutoFit/>
          </a:bodyPr>
          <a:lstStyle/>
          <a:p>
            <a:pPr algn="ctr"/>
            <a:r>
              <a:rPr lang="en-US" sz="3200" dirty="0">
                <a:solidFill>
                  <a:srgbClr val="0B5323"/>
                </a:solidFill>
              </a:rPr>
              <a:t>Questions which may help making this </a:t>
            </a:r>
          </a:p>
          <a:p>
            <a:pPr algn="ctr"/>
            <a:r>
              <a:rPr lang="en-US" sz="3200" dirty="0">
                <a:solidFill>
                  <a:srgbClr val="0B5323"/>
                </a:solidFill>
              </a:rPr>
              <a:t>determination</a:t>
            </a:r>
          </a:p>
        </p:txBody>
      </p:sp>
    </p:spTree>
    <p:extLst>
      <p:ext uri="{BB962C8B-B14F-4D97-AF65-F5344CB8AC3E}">
        <p14:creationId xmlns:p14="http://schemas.microsoft.com/office/powerpoint/2010/main" val="6898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2708920"/>
            <a:ext cx="7206952" cy="1077218"/>
          </a:xfrm>
          <a:prstGeom prst="rect">
            <a:avLst/>
          </a:prstGeom>
          <a:noFill/>
        </p:spPr>
        <p:txBody>
          <a:bodyPr wrap="square" rtlCol="0">
            <a:spAutoFit/>
          </a:bodyPr>
          <a:lstStyle/>
          <a:p>
            <a:pPr algn="ctr"/>
            <a:r>
              <a:rPr lang="en-US" sz="3200" b="1" dirty="0">
                <a:solidFill>
                  <a:srgbClr val="0B5323"/>
                </a:solidFill>
              </a:rPr>
              <a:t>Web Site Requirements</a:t>
            </a:r>
          </a:p>
          <a:p>
            <a:pPr algn="ctr"/>
            <a:endParaRPr lang="en-US" sz="3200" b="1" dirty="0">
              <a:solidFill>
                <a:srgbClr val="0B5323"/>
              </a:solidFill>
            </a:endParaRPr>
          </a:p>
        </p:txBody>
      </p:sp>
    </p:spTree>
    <p:extLst>
      <p:ext uri="{BB962C8B-B14F-4D97-AF65-F5344CB8AC3E}">
        <p14:creationId xmlns:p14="http://schemas.microsoft.com/office/powerpoint/2010/main" val="3631486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9716" y="332656"/>
            <a:ext cx="6852520" cy="1323439"/>
          </a:xfrm>
          <a:prstGeom prst="rect">
            <a:avLst/>
          </a:prstGeom>
          <a:noFill/>
        </p:spPr>
        <p:txBody>
          <a:bodyPr wrap="square" rtlCol="0">
            <a:spAutoFit/>
          </a:bodyPr>
          <a:lstStyle/>
          <a:p>
            <a:r>
              <a:rPr lang="en-US" sz="3200" b="1" dirty="0">
                <a:solidFill>
                  <a:srgbClr val="0B5323"/>
                </a:solidFill>
              </a:rPr>
              <a:t>                             Web Site</a:t>
            </a:r>
            <a:endParaRPr lang="en-US" sz="2400" dirty="0"/>
          </a:p>
          <a:p>
            <a:endParaRPr lang="en-US" sz="2400" dirty="0"/>
          </a:p>
          <a:p>
            <a:endParaRPr lang="en-US" sz="2400" dirty="0"/>
          </a:p>
        </p:txBody>
      </p:sp>
      <p:sp>
        <p:nvSpPr>
          <p:cNvPr id="3" name="Rectangle 2">
            <a:extLst>
              <a:ext uri="{FF2B5EF4-FFF2-40B4-BE49-F238E27FC236}">
                <a16:creationId xmlns:a16="http://schemas.microsoft.com/office/drawing/2014/main" xmlns="" id="{13769CE7-E457-6744-A0A0-10A0C36CB04D}"/>
              </a:ext>
            </a:extLst>
          </p:cNvPr>
          <p:cNvSpPr/>
          <p:nvPr/>
        </p:nvSpPr>
        <p:spPr>
          <a:xfrm>
            <a:off x="179512" y="1859340"/>
            <a:ext cx="8352928" cy="4524315"/>
          </a:xfrm>
          <a:prstGeom prst="rect">
            <a:avLst/>
          </a:prstGeom>
        </p:spPr>
        <p:txBody>
          <a:bodyPr wrap="square">
            <a:spAutoFit/>
          </a:bodyPr>
          <a:lstStyle/>
          <a:p>
            <a:r>
              <a:rPr lang="en-US" sz="2400" dirty="0"/>
              <a:t>Websites must contain</a:t>
            </a:r>
          </a:p>
          <a:p>
            <a:endParaRPr lang="en-US" sz="2400" dirty="0"/>
          </a:p>
          <a:p>
            <a:pPr marL="342900" indent="-342900">
              <a:buFont typeface="Arial" panose="020B0604020202020204" pitchFamily="34" charset="0"/>
              <a:buChar char="•"/>
            </a:pPr>
            <a:r>
              <a:rPr lang="en-US" sz="2400" dirty="0"/>
              <a:t>Policy statement (Page 8 ) – clearly on display not requiring any clicks to access</a:t>
            </a:r>
          </a:p>
          <a:p>
            <a:pPr marL="342900" indent="-342900">
              <a:buFont typeface="Arial" panose="020B0604020202020204" pitchFamily="34" charset="0"/>
              <a:buChar char="•"/>
            </a:pPr>
            <a:r>
              <a:rPr lang="en-US" sz="2400" dirty="0"/>
              <a:t>Link to the Child Safeguarding Policy</a:t>
            </a:r>
          </a:p>
          <a:p>
            <a:pPr marL="342900" indent="-342900">
              <a:buFont typeface="Arial" panose="020B0604020202020204" pitchFamily="34" charset="0"/>
              <a:buChar char="•"/>
            </a:pPr>
            <a:r>
              <a:rPr lang="en-US" sz="2400" dirty="0"/>
              <a:t>Child Safeguarding Statement- Tusla requirement for those ministering with </a:t>
            </a:r>
            <a:r>
              <a:rPr lang="en-US" sz="2400" dirty="0" smtClean="0"/>
              <a:t>children</a:t>
            </a:r>
          </a:p>
          <a:p>
            <a:pPr marL="342900" indent="-342900">
              <a:buFont typeface="Arial" panose="020B0604020202020204" pitchFamily="34" charset="0"/>
              <a:buChar char="•"/>
            </a:pPr>
            <a:r>
              <a:rPr lang="en-US" sz="2400" dirty="0" smtClean="0"/>
              <a:t>DLP </a:t>
            </a:r>
            <a:r>
              <a:rPr lang="en-US" sz="2400" dirty="0"/>
              <a:t>names and up to date contact </a:t>
            </a:r>
            <a:r>
              <a:rPr lang="en-US" sz="2400" dirty="0" smtClean="0"/>
              <a:t>information</a:t>
            </a:r>
            <a:endParaRPr lang="en-US" sz="2400" dirty="0"/>
          </a:p>
          <a:p>
            <a:pPr marL="342900" indent="-342900">
              <a:buFont typeface="Arial" panose="020B0604020202020204" pitchFamily="34" charset="0"/>
              <a:buChar char="•"/>
            </a:pPr>
            <a:r>
              <a:rPr lang="en-US" sz="2400" dirty="0"/>
              <a:t>Procedures- either yours or link to the NBSCCCI (if the later clear statement that you are following the NBSCCCI)</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141862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9716" y="332656"/>
            <a:ext cx="8106780" cy="1692771"/>
          </a:xfrm>
          <a:prstGeom prst="rect">
            <a:avLst/>
          </a:prstGeom>
          <a:noFill/>
        </p:spPr>
        <p:txBody>
          <a:bodyPr wrap="square" rtlCol="0">
            <a:spAutoFit/>
          </a:bodyPr>
          <a:lstStyle/>
          <a:p>
            <a:pPr algn="ctr"/>
            <a:r>
              <a:rPr lang="en-US" sz="2800" b="1" dirty="0" smtClean="0">
                <a:solidFill>
                  <a:srgbClr val="0B5323"/>
                </a:solidFill>
              </a:rPr>
              <a:t>Example </a:t>
            </a:r>
            <a:r>
              <a:rPr lang="en-US" sz="2800" b="1" dirty="0">
                <a:solidFill>
                  <a:srgbClr val="0B5323"/>
                </a:solidFill>
              </a:rPr>
              <a:t>w</a:t>
            </a:r>
            <a:r>
              <a:rPr lang="en-US" sz="2800" b="1" dirty="0" smtClean="0">
                <a:solidFill>
                  <a:srgbClr val="0B5323"/>
                </a:solidFill>
              </a:rPr>
              <a:t>ebsite statement for those following NBSCCCI guidance</a:t>
            </a:r>
            <a:endParaRPr lang="en-US" sz="2800" dirty="0"/>
          </a:p>
          <a:p>
            <a:endParaRPr lang="en-US" sz="2400" dirty="0"/>
          </a:p>
          <a:p>
            <a:endParaRPr lang="en-US" sz="2400" dirty="0"/>
          </a:p>
        </p:txBody>
      </p:sp>
      <p:sp>
        <p:nvSpPr>
          <p:cNvPr id="3" name="Rectangle 2">
            <a:extLst>
              <a:ext uri="{FF2B5EF4-FFF2-40B4-BE49-F238E27FC236}">
                <a16:creationId xmlns:a16="http://schemas.microsoft.com/office/drawing/2014/main" xmlns="" id="{13769CE7-E457-6744-A0A0-10A0C36CB04D}"/>
              </a:ext>
            </a:extLst>
          </p:cNvPr>
          <p:cNvSpPr/>
          <p:nvPr/>
        </p:nvSpPr>
        <p:spPr>
          <a:xfrm>
            <a:off x="179512" y="1859340"/>
            <a:ext cx="8352928" cy="830997"/>
          </a:xfrm>
          <a:prstGeom prst="rect">
            <a:avLst/>
          </a:prstGeom>
        </p:spPr>
        <p:txBody>
          <a:bodyPr wrap="square">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4" name="Rectangle 3"/>
          <p:cNvSpPr/>
          <p:nvPr/>
        </p:nvSpPr>
        <p:spPr>
          <a:xfrm>
            <a:off x="1185067" y="2228671"/>
            <a:ext cx="7200800" cy="3539430"/>
          </a:xfrm>
          <a:prstGeom prst="rect">
            <a:avLst/>
          </a:prstGeom>
        </p:spPr>
        <p:txBody>
          <a:bodyPr wrap="square">
            <a:spAutoFit/>
          </a:bodyPr>
          <a:lstStyle/>
          <a:p>
            <a:r>
              <a:rPr lang="en-IE" sz="3200" dirty="0"/>
              <a:t>For the procedures to implement the child safeguarding policy, the </a:t>
            </a:r>
            <a:r>
              <a:rPr lang="en-IE" sz="3200" dirty="0" smtClean="0"/>
              <a:t>INSERT NAME OF CHURCH BODY </a:t>
            </a:r>
            <a:r>
              <a:rPr lang="en-IE" sz="3200" dirty="0"/>
              <a:t>follows the guidance of the National Board for Safeguarding Children in the Catholic Church in </a:t>
            </a:r>
            <a:r>
              <a:rPr lang="en-IE" sz="3200" dirty="0" smtClean="0"/>
              <a:t>Ireland available here </a:t>
            </a:r>
            <a:r>
              <a:rPr lang="en-IE" sz="3200" dirty="0" smtClean="0">
                <a:hlinkClick r:id="rId3"/>
              </a:rPr>
              <a:t>www.safeguarding.ie/index.php/guidance</a:t>
            </a:r>
            <a:r>
              <a:rPr lang="en-IE" sz="3200" dirty="0" smtClean="0"/>
              <a:t> </a:t>
            </a:r>
            <a:endParaRPr lang="en-IE" sz="3200" dirty="0"/>
          </a:p>
        </p:txBody>
      </p:sp>
    </p:spTree>
    <p:extLst>
      <p:ext uri="{BB962C8B-B14F-4D97-AF65-F5344CB8AC3E}">
        <p14:creationId xmlns:p14="http://schemas.microsoft.com/office/powerpoint/2010/main" val="3166578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2204864"/>
            <a:ext cx="7206952" cy="1569660"/>
          </a:xfrm>
          <a:prstGeom prst="rect">
            <a:avLst/>
          </a:prstGeom>
          <a:noFill/>
        </p:spPr>
        <p:txBody>
          <a:bodyPr wrap="square" rtlCol="0">
            <a:spAutoFit/>
          </a:bodyPr>
          <a:lstStyle/>
          <a:p>
            <a:r>
              <a:rPr lang="en-US" sz="3200" b="1" dirty="0">
                <a:solidFill>
                  <a:srgbClr val="0B5323"/>
                </a:solidFill>
              </a:rPr>
              <a:t>Welcome</a:t>
            </a:r>
          </a:p>
          <a:p>
            <a:endParaRPr lang="en-US" sz="3200" b="1" dirty="0">
              <a:solidFill>
                <a:srgbClr val="0B5323"/>
              </a:solidFill>
            </a:endParaRPr>
          </a:p>
          <a:p>
            <a:r>
              <a:rPr lang="en-US" sz="3200" b="1" dirty="0">
                <a:solidFill>
                  <a:srgbClr val="0B5323"/>
                </a:solidFill>
              </a:rPr>
              <a:t>Archbishop Martin</a:t>
            </a:r>
          </a:p>
        </p:txBody>
      </p:sp>
    </p:spTree>
    <p:extLst>
      <p:ext uri="{BB962C8B-B14F-4D97-AF65-F5344CB8AC3E}">
        <p14:creationId xmlns:p14="http://schemas.microsoft.com/office/powerpoint/2010/main" val="39572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569660"/>
          </a:xfrm>
          <a:prstGeom prst="rect">
            <a:avLst/>
          </a:prstGeom>
          <a:noFill/>
        </p:spPr>
        <p:txBody>
          <a:bodyPr wrap="square" rtlCol="0">
            <a:spAutoFit/>
          </a:bodyPr>
          <a:lstStyle/>
          <a:p>
            <a:pPr algn="ctr"/>
            <a:r>
              <a:rPr lang="en-US" sz="3200" b="1" dirty="0">
                <a:solidFill>
                  <a:srgbClr val="0B5323"/>
                </a:solidFill>
              </a:rPr>
              <a:t>Lay Apostolates</a:t>
            </a:r>
          </a:p>
          <a:p>
            <a:pPr algn="ctr"/>
            <a:endParaRPr lang="en-US" sz="3200" b="1" dirty="0">
              <a:solidFill>
                <a:srgbClr val="0B5323"/>
              </a:solidFill>
            </a:endParaRPr>
          </a:p>
          <a:p>
            <a:pPr algn="ctr"/>
            <a:endParaRPr lang="en-US" sz="3200" b="1" dirty="0">
              <a:solidFill>
                <a:srgbClr val="0B5323"/>
              </a:solidFill>
            </a:endParaRPr>
          </a:p>
        </p:txBody>
      </p:sp>
    </p:spTree>
    <p:extLst>
      <p:ext uri="{BB962C8B-B14F-4D97-AF65-F5344CB8AC3E}">
        <p14:creationId xmlns:p14="http://schemas.microsoft.com/office/powerpoint/2010/main" val="3458330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DE84C80-DBFF-2D4F-B21B-AAA608F5F5FA}"/>
              </a:ext>
            </a:extLst>
          </p:cNvPr>
          <p:cNvPicPr>
            <a:picLocks noChangeAspect="1"/>
          </p:cNvPicPr>
          <p:nvPr/>
        </p:nvPicPr>
        <p:blipFill>
          <a:blip r:embed="rId3"/>
          <a:stretch>
            <a:fillRect/>
          </a:stretch>
        </p:blipFill>
        <p:spPr>
          <a:xfrm>
            <a:off x="0" y="260648"/>
            <a:ext cx="9144000" cy="6020282"/>
          </a:xfrm>
          <a:prstGeom prst="rect">
            <a:avLst/>
          </a:prstGeom>
        </p:spPr>
      </p:pic>
      <p:sp>
        <p:nvSpPr>
          <p:cNvPr id="5" name="Rectangle 4">
            <a:extLst>
              <a:ext uri="{FF2B5EF4-FFF2-40B4-BE49-F238E27FC236}">
                <a16:creationId xmlns="" xmlns:a16="http://schemas.microsoft.com/office/drawing/2014/main" id="{D9D8C19F-F8D2-834F-81AC-0E0B874D4675}"/>
              </a:ext>
            </a:extLst>
          </p:cNvPr>
          <p:cNvSpPr/>
          <p:nvPr/>
        </p:nvSpPr>
        <p:spPr>
          <a:xfrm>
            <a:off x="3707904" y="5877272"/>
            <a:ext cx="5256584"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 xmlns:a16="http://schemas.microsoft.com/office/drawing/2014/main" id="{EF286789-99DA-064B-BEEF-8038843FDDCE}"/>
              </a:ext>
            </a:extLst>
          </p:cNvPr>
          <p:cNvSpPr/>
          <p:nvPr/>
        </p:nvSpPr>
        <p:spPr>
          <a:xfrm>
            <a:off x="6012160" y="4365104"/>
            <a:ext cx="1728192" cy="2160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9131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C8A21A52-0D2D-CD4F-9A51-77A333A7C262}"/>
              </a:ext>
            </a:extLst>
          </p:cNvPr>
          <p:cNvSpPr/>
          <p:nvPr/>
        </p:nvSpPr>
        <p:spPr>
          <a:xfrm>
            <a:off x="8104570" y="4467766"/>
            <a:ext cx="1042026" cy="2160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 xmlns:a16="http://schemas.microsoft.com/office/drawing/2014/main" id="{D9D8C19F-F8D2-834F-81AC-0E0B874D4675}"/>
              </a:ext>
            </a:extLst>
          </p:cNvPr>
          <p:cNvSpPr/>
          <p:nvPr/>
        </p:nvSpPr>
        <p:spPr>
          <a:xfrm>
            <a:off x="3707904" y="5877272"/>
            <a:ext cx="5256584"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 xmlns:a16="http://schemas.microsoft.com/office/drawing/2014/main" id="{EF286789-99DA-064B-BEEF-8038843FDDCE}"/>
              </a:ext>
            </a:extLst>
          </p:cNvPr>
          <p:cNvSpPr/>
          <p:nvPr/>
        </p:nvSpPr>
        <p:spPr>
          <a:xfrm>
            <a:off x="6012160" y="4437112"/>
            <a:ext cx="1728192" cy="2160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 xmlns:a16="http://schemas.microsoft.com/office/drawing/2014/main" id="{EBF7BD2D-B343-F943-B2AE-106B876DF7CF}"/>
              </a:ext>
            </a:extLst>
          </p:cNvPr>
          <p:cNvPicPr>
            <a:picLocks noChangeAspect="1"/>
          </p:cNvPicPr>
          <p:nvPr/>
        </p:nvPicPr>
        <p:blipFill>
          <a:blip r:embed="rId3"/>
          <a:stretch>
            <a:fillRect/>
          </a:stretch>
        </p:blipFill>
        <p:spPr>
          <a:xfrm>
            <a:off x="1331640" y="2060848"/>
            <a:ext cx="6772930" cy="4470419"/>
          </a:xfrm>
          <a:prstGeom prst="rect">
            <a:avLst/>
          </a:prstGeom>
          <a:effectLst/>
        </p:spPr>
      </p:pic>
      <p:pic>
        <p:nvPicPr>
          <p:cNvPr id="10" name="Picture 9">
            <a:extLst>
              <a:ext uri="{FF2B5EF4-FFF2-40B4-BE49-F238E27FC236}">
                <a16:creationId xmlns="" xmlns:a16="http://schemas.microsoft.com/office/drawing/2014/main" id="{3FB1F600-944E-8340-A024-D210CA52B714}"/>
              </a:ext>
            </a:extLst>
          </p:cNvPr>
          <p:cNvPicPr>
            <a:picLocks noChangeAspect="1"/>
          </p:cNvPicPr>
          <p:nvPr/>
        </p:nvPicPr>
        <p:blipFill>
          <a:blip r:embed="rId4"/>
          <a:stretch>
            <a:fillRect/>
          </a:stretch>
        </p:blipFill>
        <p:spPr>
          <a:xfrm>
            <a:off x="4283968" y="332656"/>
            <a:ext cx="1728192" cy="1821909"/>
          </a:xfrm>
          <a:prstGeom prst="rect">
            <a:avLst/>
          </a:prstGeom>
        </p:spPr>
      </p:pic>
      <p:sp>
        <p:nvSpPr>
          <p:cNvPr id="12" name="Rectangle 11">
            <a:extLst>
              <a:ext uri="{FF2B5EF4-FFF2-40B4-BE49-F238E27FC236}">
                <a16:creationId xmlns="" xmlns:a16="http://schemas.microsoft.com/office/drawing/2014/main" id="{EA8EC13D-53E4-5248-830C-B2AD5B48479D}"/>
              </a:ext>
            </a:extLst>
          </p:cNvPr>
          <p:cNvSpPr/>
          <p:nvPr/>
        </p:nvSpPr>
        <p:spPr>
          <a:xfrm>
            <a:off x="7922461" y="1994762"/>
            <a:ext cx="1042027" cy="26583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76659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569660"/>
          </a:xfrm>
          <a:prstGeom prst="rect">
            <a:avLst/>
          </a:prstGeom>
          <a:noFill/>
        </p:spPr>
        <p:txBody>
          <a:bodyPr wrap="square" rtlCol="0">
            <a:spAutoFit/>
          </a:bodyPr>
          <a:lstStyle/>
          <a:p>
            <a:pPr algn="ctr"/>
            <a:r>
              <a:rPr lang="en-US" sz="3200" b="1" dirty="0">
                <a:solidFill>
                  <a:srgbClr val="0B5323"/>
                </a:solidFill>
              </a:rPr>
              <a:t>Issues from the audience</a:t>
            </a:r>
          </a:p>
          <a:p>
            <a:pPr algn="ctr"/>
            <a:endParaRPr lang="en-US" sz="3200" b="1" dirty="0">
              <a:solidFill>
                <a:srgbClr val="0B5323"/>
              </a:solidFill>
            </a:endParaRPr>
          </a:p>
          <a:p>
            <a:pPr algn="ctr"/>
            <a:endParaRPr lang="en-US" sz="3200" b="1" dirty="0">
              <a:solidFill>
                <a:srgbClr val="0B5323"/>
              </a:solidFill>
            </a:endParaRPr>
          </a:p>
        </p:txBody>
      </p:sp>
    </p:spTree>
    <p:extLst>
      <p:ext uri="{BB962C8B-B14F-4D97-AF65-F5344CB8AC3E}">
        <p14:creationId xmlns:p14="http://schemas.microsoft.com/office/powerpoint/2010/main" val="152652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2204864"/>
            <a:ext cx="7206952" cy="1077218"/>
          </a:xfrm>
          <a:prstGeom prst="rect">
            <a:avLst/>
          </a:prstGeom>
          <a:noFill/>
        </p:spPr>
        <p:txBody>
          <a:bodyPr wrap="square" rtlCol="0">
            <a:spAutoFit/>
          </a:bodyPr>
          <a:lstStyle/>
          <a:p>
            <a:r>
              <a:rPr lang="en-US" sz="3200" b="1" dirty="0">
                <a:solidFill>
                  <a:srgbClr val="0B5323"/>
                </a:solidFill>
              </a:rPr>
              <a:t>Introductions and Purpose of the Meeting</a:t>
            </a:r>
          </a:p>
        </p:txBody>
      </p:sp>
    </p:spTree>
    <p:extLst>
      <p:ext uri="{BB962C8B-B14F-4D97-AF65-F5344CB8AC3E}">
        <p14:creationId xmlns:p14="http://schemas.microsoft.com/office/powerpoint/2010/main" val="156621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2780928"/>
            <a:ext cx="5535105" cy="584775"/>
          </a:xfrm>
          <a:prstGeom prst="rect">
            <a:avLst/>
          </a:prstGeom>
          <a:noFill/>
        </p:spPr>
        <p:txBody>
          <a:bodyPr wrap="none" rtlCol="0">
            <a:spAutoFit/>
          </a:bodyPr>
          <a:lstStyle/>
          <a:p>
            <a:r>
              <a:rPr lang="en-US" sz="3200" b="1" dirty="0">
                <a:solidFill>
                  <a:srgbClr val="0B5323"/>
                </a:solidFill>
              </a:rPr>
              <a:t>Review of the Work of NBSCCCI</a:t>
            </a:r>
          </a:p>
        </p:txBody>
      </p:sp>
    </p:spTree>
    <p:extLst>
      <p:ext uri="{BB962C8B-B14F-4D97-AF65-F5344CB8AC3E}">
        <p14:creationId xmlns:p14="http://schemas.microsoft.com/office/powerpoint/2010/main" val="96159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3DB5E19D-D196-FE4F-AA96-88CFEAB94097}"/>
              </a:ext>
            </a:extLst>
          </p:cNvPr>
          <p:cNvSpPr/>
          <p:nvPr/>
        </p:nvSpPr>
        <p:spPr>
          <a:xfrm>
            <a:off x="827584" y="2132856"/>
            <a:ext cx="7200800" cy="2677656"/>
          </a:xfrm>
          <a:prstGeom prst="rect">
            <a:avLst/>
          </a:prstGeom>
        </p:spPr>
        <p:txBody>
          <a:bodyPr wrap="square">
            <a:spAutoFit/>
          </a:bodyPr>
          <a:lstStyle/>
          <a:p>
            <a:pPr marL="342900" indent="-342900">
              <a:buFont typeface="Arial" panose="020B0604020202020204" pitchFamily="34" charset="0"/>
              <a:buChar char="•"/>
            </a:pPr>
            <a:r>
              <a:rPr lang="en-US" sz="2400" dirty="0"/>
              <a:t>International Safeguarding</a:t>
            </a:r>
          </a:p>
          <a:p>
            <a:pPr marL="342900" indent="-342900">
              <a:buFont typeface="Arial" panose="020B0604020202020204" pitchFamily="34" charset="0"/>
              <a:buChar char="•"/>
            </a:pPr>
            <a:r>
              <a:rPr lang="en-US" sz="2400" dirty="0"/>
              <a:t>Re registration of trainers</a:t>
            </a:r>
          </a:p>
          <a:p>
            <a:pPr marL="342900" indent="-342900">
              <a:buFont typeface="Arial" panose="020B0604020202020204" pitchFamily="34" charset="0"/>
              <a:buChar char="•"/>
            </a:pPr>
            <a:r>
              <a:rPr lang="en-US" sz="2400" dirty="0"/>
              <a:t>Serious Incident Reviews</a:t>
            </a:r>
          </a:p>
          <a:p>
            <a:pPr marL="342900" indent="-342900">
              <a:buFont typeface="Arial" panose="020B0604020202020204" pitchFamily="34" charset="0"/>
              <a:buChar char="•"/>
            </a:pPr>
            <a:r>
              <a:rPr lang="en-US" sz="2400" dirty="0"/>
              <a:t>GDPR</a:t>
            </a:r>
          </a:p>
          <a:p>
            <a:pPr marL="342900" indent="-342900">
              <a:buFont typeface="Arial" panose="020B0604020202020204" pitchFamily="34" charset="0"/>
              <a:buChar char="•"/>
            </a:pPr>
            <a:r>
              <a:rPr lang="en-US" sz="2400" dirty="0"/>
              <a:t>Crisis Management </a:t>
            </a:r>
          </a:p>
          <a:p>
            <a:pPr marL="342900" indent="-342900">
              <a:buFont typeface="Arial" panose="020B0604020202020204" pitchFamily="34" charset="0"/>
              <a:buChar char="•"/>
            </a:pPr>
            <a:r>
              <a:rPr lang="en-US" sz="2400" dirty="0"/>
              <a:t>Lay </a:t>
            </a:r>
            <a:r>
              <a:rPr lang="en-US" sz="2400" dirty="0" smtClean="0"/>
              <a:t>Apostolates</a:t>
            </a:r>
          </a:p>
          <a:p>
            <a:pPr marL="342900" indent="-342900">
              <a:buFont typeface="Arial" panose="020B0604020202020204" pitchFamily="34" charset="0"/>
              <a:buChar char="•"/>
            </a:pPr>
            <a:r>
              <a:rPr lang="en-US" sz="2400" dirty="0" smtClean="0"/>
              <a:t>John Paul </a:t>
            </a:r>
            <a:r>
              <a:rPr lang="en-US" sz="2400" smtClean="0"/>
              <a:t>II </a:t>
            </a:r>
            <a:r>
              <a:rPr lang="en-US" sz="2400" smtClean="0"/>
              <a:t>Awards  </a:t>
            </a:r>
            <a:r>
              <a:rPr lang="en-US" sz="2400" dirty="0" smtClean="0"/>
              <a:t>forms</a:t>
            </a:r>
            <a:endParaRPr lang="en-US" sz="2400" dirty="0"/>
          </a:p>
        </p:txBody>
      </p:sp>
      <p:sp>
        <p:nvSpPr>
          <p:cNvPr id="4" name="TextBox 3">
            <a:extLst>
              <a:ext uri="{FF2B5EF4-FFF2-40B4-BE49-F238E27FC236}">
                <a16:creationId xmlns="" xmlns:a16="http://schemas.microsoft.com/office/drawing/2014/main" id="{74494E0F-B33D-7745-B648-122B3454496F}"/>
              </a:ext>
            </a:extLst>
          </p:cNvPr>
          <p:cNvSpPr txBox="1"/>
          <p:nvPr/>
        </p:nvSpPr>
        <p:spPr>
          <a:xfrm>
            <a:off x="2781924" y="332656"/>
            <a:ext cx="3292120" cy="584775"/>
          </a:xfrm>
          <a:prstGeom prst="rect">
            <a:avLst/>
          </a:prstGeom>
          <a:noFill/>
        </p:spPr>
        <p:txBody>
          <a:bodyPr wrap="none" rtlCol="0">
            <a:spAutoFit/>
          </a:bodyPr>
          <a:lstStyle/>
          <a:p>
            <a:r>
              <a:rPr lang="en-US" sz="3200" b="1" dirty="0">
                <a:solidFill>
                  <a:srgbClr val="0B5323"/>
                </a:solidFill>
              </a:rPr>
              <a:t>Guidance Updates</a:t>
            </a:r>
          </a:p>
        </p:txBody>
      </p:sp>
    </p:spTree>
    <p:extLst>
      <p:ext uri="{BB962C8B-B14F-4D97-AF65-F5344CB8AC3E}">
        <p14:creationId xmlns:p14="http://schemas.microsoft.com/office/powerpoint/2010/main" val="3430995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6516" y="332656"/>
            <a:ext cx="7206952" cy="584775"/>
          </a:xfrm>
          <a:prstGeom prst="rect">
            <a:avLst/>
          </a:prstGeom>
          <a:noFill/>
        </p:spPr>
        <p:txBody>
          <a:bodyPr wrap="square" rtlCol="0">
            <a:spAutoFit/>
          </a:bodyPr>
          <a:lstStyle/>
          <a:p>
            <a:pPr algn="ctr"/>
            <a:r>
              <a:rPr lang="en-US" sz="3200" b="1" dirty="0">
                <a:solidFill>
                  <a:srgbClr val="0B5323"/>
                </a:solidFill>
              </a:rPr>
              <a:t>Training</a:t>
            </a:r>
          </a:p>
        </p:txBody>
      </p:sp>
      <p:sp>
        <p:nvSpPr>
          <p:cNvPr id="3" name="TextBox 2">
            <a:extLst>
              <a:ext uri="{FF2B5EF4-FFF2-40B4-BE49-F238E27FC236}">
                <a16:creationId xmlns="" xmlns:a16="http://schemas.microsoft.com/office/drawing/2014/main" id="{DB74A38B-DE37-2D4E-B1D6-EF1BD33EA684}"/>
              </a:ext>
            </a:extLst>
          </p:cNvPr>
          <p:cNvSpPr txBox="1"/>
          <p:nvPr/>
        </p:nvSpPr>
        <p:spPr>
          <a:xfrm>
            <a:off x="687249" y="2276872"/>
            <a:ext cx="7625485" cy="2954655"/>
          </a:xfrm>
          <a:prstGeom prst="rect">
            <a:avLst/>
          </a:prstGeom>
          <a:noFill/>
        </p:spPr>
        <p:txBody>
          <a:bodyPr wrap="none" rtlCol="0">
            <a:spAutoFit/>
          </a:bodyPr>
          <a:lstStyle/>
          <a:p>
            <a:pPr marL="285750" indent="-285750">
              <a:buFont typeface="Arial" panose="020B0604020202020204" pitchFamily="34" charset="0"/>
              <a:buChar char="•"/>
            </a:pPr>
            <a:r>
              <a:rPr lang="en-GB" sz="2800" dirty="0"/>
              <a:t>26</a:t>
            </a:r>
            <a:r>
              <a:rPr lang="en-GB" sz="2800" baseline="30000" dirty="0"/>
              <a:t>th</a:t>
            </a:r>
            <a:r>
              <a:rPr lang="en-GB" sz="2800" dirty="0"/>
              <a:t> September-Working Safely with Children</a:t>
            </a:r>
          </a:p>
          <a:p>
            <a:pPr marL="285750" indent="-285750">
              <a:buFont typeface="Arial" panose="020B0604020202020204" pitchFamily="34" charset="0"/>
              <a:buChar char="•"/>
            </a:pPr>
            <a:r>
              <a:rPr lang="en-GB" sz="2800" dirty="0"/>
              <a:t>10</a:t>
            </a:r>
            <a:r>
              <a:rPr lang="en-GB" sz="2800" baseline="30000" dirty="0"/>
              <a:t>th</a:t>
            </a:r>
            <a:r>
              <a:rPr lang="en-GB" sz="2800" dirty="0"/>
              <a:t> October-International Missionary Work</a:t>
            </a:r>
          </a:p>
          <a:p>
            <a:pPr marL="285750" indent="-285750">
              <a:buFont typeface="Arial" panose="020B0604020202020204" pitchFamily="34" charset="0"/>
              <a:buChar char="•"/>
            </a:pPr>
            <a:r>
              <a:rPr lang="en-GB" sz="2800" dirty="0"/>
              <a:t>26</a:t>
            </a:r>
            <a:r>
              <a:rPr lang="en-GB" sz="2800" baseline="30000" dirty="0"/>
              <a:t>th</a:t>
            </a:r>
            <a:r>
              <a:rPr lang="en-GB" sz="2800" dirty="0"/>
              <a:t> and 27</a:t>
            </a:r>
            <a:r>
              <a:rPr lang="en-GB" sz="2800" baseline="30000" dirty="0"/>
              <a:t>th</a:t>
            </a:r>
            <a:r>
              <a:rPr lang="en-GB" sz="2800" dirty="0"/>
              <a:t> of October-National Conference</a:t>
            </a:r>
          </a:p>
          <a:p>
            <a:pPr marL="285750" indent="-285750">
              <a:buFont typeface="Arial" panose="020B0604020202020204" pitchFamily="34" charset="0"/>
              <a:buChar char="•"/>
            </a:pPr>
            <a:r>
              <a:rPr lang="en-GB" sz="2800" dirty="0"/>
              <a:t>14</a:t>
            </a:r>
            <a:r>
              <a:rPr lang="en-GB" sz="2800" baseline="30000" dirty="0"/>
              <a:t>th</a:t>
            </a:r>
            <a:r>
              <a:rPr lang="en-GB" sz="2800" dirty="0"/>
              <a:t> November- Compassionate Response</a:t>
            </a:r>
          </a:p>
          <a:p>
            <a:pPr marL="285750" indent="-285750">
              <a:buFont typeface="Arial" panose="020B0604020202020204" pitchFamily="34" charset="0"/>
              <a:buChar char="•"/>
            </a:pPr>
            <a:r>
              <a:rPr lang="en-GB" sz="2800" dirty="0"/>
              <a:t>Additional Ecclesiastical Provincial Area Meetings</a:t>
            </a:r>
          </a:p>
          <a:p>
            <a:pPr marL="285750" indent="-285750">
              <a:buFont typeface="Arial" panose="020B0604020202020204" pitchFamily="34" charset="0"/>
              <a:buChar char="•"/>
            </a:pPr>
            <a:r>
              <a:rPr lang="en-GB" sz="2800" dirty="0"/>
              <a:t>Train The Trainers -Early 2019</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95726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2780928"/>
            <a:ext cx="5707203" cy="584775"/>
          </a:xfrm>
          <a:prstGeom prst="rect">
            <a:avLst/>
          </a:prstGeom>
          <a:noFill/>
        </p:spPr>
        <p:txBody>
          <a:bodyPr wrap="none" rtlCol="0">
            <a:spAutoFit/>
          </a:bodyPr>
          <a:lstStyle/>
          <a:p>
            <a:r>
              <a:rPr lang="en-US" sz="3200" b="1" dirty="0">
                <a:solidFill>
                  <a:srgbClr val="0B5323"/>
                </a:solidFill>
              </a:rPr>
              <a:t>Review of  Safeguarding Practice</a:t>
            </a:r>
          </a:p>
        </p:txBody>
      </p:sp>
    </p:spTree>
    <p:extLst>
      <p:ext uri="{BB962C8B-B14F-4D97-AF65-F5344CB8AC3E}">
        <p14:creationId xmlns:p14="http://schemas.microsoft.com/office/powerpoint/2010/main" val="3417908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2444944"/>
            <a:ext cx="7778924" cy="3046988"/>
          </a:xfrm>
          <a:prstGeom prst="rect">
            <a:avLst/>
          </a:prstGeom>
          <a:noFill/>
        </p:spPr>
        <p:txBody>
          <a:bodyPr wrap="none" rtlCol="0">
            <a:spAutoFit/>
          </a:bodyPr>
          <a:lstStyle/>
          <a:p>
            <a:pPr marL="457200" indent="-457200">
              <a:buFont typeface="Arial" panose="020B0604020202020204" pitchFamily="34" charset="0"/>
              <a:buChar char="•"/>
            </a:pPr>
            <a:r>
              <a:rPr lang="en-US" sz="3200" dirty="0" smtClean="0"/>
              <a:t>Methodology trialed in two Church </a:t>
            </a:r>
            <a:r>
              <a:rPr lang="en-US" sz="3200" dirty="0" smtClean="0"/>
              <a:t>bodies </a:t>
            </a:r>
            <a:endParaRPr lang="en-US" sz="3200" dirty="0" smtClean="0"/>
          </a:p>
          <a:p>
            <a:pPr marL="457200" indent="-457200">
              <a:buFont typeface="Arial" panose="020B0604020202020204" pitchFamily="34" charset="0"/>
              <a:buChar char="•"/>
            </a:pPr>
            <a:r>
              <a:rPr lang="en-US" sz="3200" dirty="0" smtClean="0"/>
              <a:t>Approved by </a:t>
            </a:r>
            <a:r>
              <a:rPr lang="en-US" sz="3200" dirty="0" smtClean="0"/>
              <a:t>Bishops’ </a:t>
            </a:r>
            <a:r>
              <a:rPr lang="en-US" sz="3200" dirty="0" smtClean="0"/>
              <a:t>Conference in June</a:t>
            </a:r>
          </a:p>
          <a:p>
            <a:pPr marL="457200" indent="-457200">
              <a:buFont typeface="Arial" panose="020B0604020202020204" pitchFamily="34" charset="0"/>
              <a:buChar char="•"/>
            </a:pPr>
            <a:r>
              <a:rPr lang="en-US" sz="3200" dirty="0" smtClean="0"/>
              <a:t>Focus is on practice</a:t>
            </a:r>
          </a:p>
          <a:p>
            <a:pPr marL="457200" indent="-457200">
              <a:buFont typeface="Arial" panose="020B0604020202020204" pitchFamily="34" charset="0"/>
              <a:buChar char="•"/>
            </a:pPr>
            <a:r>
              <a:rPr lang="en-US" sz="3200" dirty="0" smtClean="0"/>
              <a:t>Timeframe</a:t>
            </a:r>
            <a:endParaRPr lang="en-US" sz="3200" dirty="0" smtClean="0"/>
          </a:p>
          <a:p>
            <a:pPr marL="457200" indent="-457200">
              <a:buFont typeface="Arial" panose="020B0604020202020204" pitchFamily="34" charset="0"/>
              <a:buChar char="•"/>
            </a:pPr>
            <a:r>
              <a:rPr lang="en-US" sz="3200" dirty="0" smtClean="0"/>
              <a:t>Recruitment and training </a:t>
            </a:r>
            <a:r>
              <a:rPr lang="en-US" sz="3200" dirty="0" smtClean="0"/>
              <a:t>reviewers</a:t>
            </a:r>
            <a:endParaRPr lang="en-US" sz="3200" dirty="0" smtClean="0"/>
          </a:p>
          <a:p>
            <a:pPr marL="457200" indent="-457200">
              <a:buFont typeface="Arial" panose="020B0604020202020204" pitchFamily="34" charset="0"/>
              <a:buChar char="•"/>
            </a:pPr>
            <a:r>
              <a:rPr lang="en-US" sz="3200" dirty="0" smtClean="0"/>
              <a:t>Data processing deeds</a:t>
            </a:r>
          </a:p>
        </p:txBody>
      </p:sp>
    </p:spTree>
    <p:extLst>
      <p:ext uri="{BB962C8B-B14F-4D97-AF65-F5344CB8AC3E}">
        <p14:creationId xmlns:p14="http://schemas.microsoft.com/office/powerpoint/2010/main" val="2337077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077218"/>
          </a:xfrm>
          <a:prstGeom prst="rect">
            <a:avLst/>
          </a:prstGeom>
          <a:noFill/>
        </p:spPr>
        <p:txBody>
          <a:bodyPr wrap="square" rtlCol="0">
            <a:spAutoFit/>
          </a:bodyPr>
          <a:lstStyle/>
          <a:p>
            <a:pPr algn="ctr"/>
            <a:r>
              <a:rPr lang="en-US" sz="3200" b="1" dirty="0">
                <a:solidFill>
                  <a:srgbClr val="0B5323"/>
                </a:solidFill>
              </a:rPr>
              <a:t>Information Sharing</a:t>
            </a:r>
          </a:p>
          <a:p>
            <a:pPr algn="ctr"/>
            <a:endParaRPr lang="en-US" sz="3200" b="1" dirty="0">
              <a:solidFill>
                <a:srgbClr val="0B5323"/>
              </a:solidFill>
            </a:endParaRPr>
          </a:p>
        </p:txBody>
      </p:sp>
    </p:spTree>
    <p:extLst>
      <p:ext uri="{BB962C8B-B14F-4D97-AF65-F5344CB8AC3E}">
        <p14:creationId xmlns:p14="http://schemas.microsoft.com/office/powerpoint/2010/main" val="1339205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1311</TotalTime>
  <Words>851</Words>
  <Application>Microsoft Office PowerPoint</Application>
  <PresentationFormat>On-screen Show (4:3)</PresentationFormat>
  <Paragraphs>116</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Otis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228</cp:revision>
  <dcterms:created xsi:type="dcterms:W3CDTF">2011-12-09T20:21:14Z</dcterms:created>
  <dcterms:modified xsi:type="dcterms:W3CDTF">2018-09-19T07:14:25Z</dcterms:modified>
</cp:coreProperties>
</file>