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56" r:id="rId2"/>
    <p:sldId id="313" r:id="rId3"/>
    <p:sldId id="365" r:id="rId4"/>
    <p:sldId id="411" r:id="rId5"/>
    <p:sldId id="387" r:id="rId6"/>
    <p:sldId id="391" r:id="rId7"/>
    <p:sldId id="415" r:id="rId8"/>
    <p:sldId id="416" r:id="rId9"/>
    <p:sldId id="417" r:id="rId10"/>
    <p:sldId id="418" r:id="rId11"/>
    <p:sldId id="419" r:id="rId12"/>
    <p:sldId id="420" r:id="rId13"/>
    <p:sldId id="421" r:id="rId14"/>
    <p:sldId id="422" r:id="rId15"/>
    <p:sldId id="386" r:id="rId16"/>
    <p:sldId id="423" r:id="rId17"/>
    <p:sldId id="424" r:id="rId18"/>
    <p:sldId id="425" r:id="rId19"/>
    <p:sldId id="426" r:id="rId20"/>
    <p:sldId id="427" r:id="rId21"/>
    <p:sldId id="428" r:id="rId22"/>
    <p:sldId id="429" r:id="rId23"/>
    <p:sldId id="430" r:id="rId24"/>
    <p:sldId id="395" r:id="rId25"/>
    <p:sldId id="431" r:id="rId26"/>
    <p:sldId id="432" r:id="rId27"/>
    <p:sldId id="433" r:id="rId28"/>
    <p:sldId id="434" r:id="rId29"/>
    <p:sldId id="435" r:id="rId30"/>
    <p:sldId id="436" r:id="rId31"/>
    <p:sldId id="437" r:id="rId32"/>
    <p:sldId id="438"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65" autoAdjust="0"/>
    <p:restoredTop sz="99456" autoAdjust="0"/>
  </p:normalViewPr>
  <p:slideViewPr>
    <p:cSldViewPr snapToObjects="1" showGuides="1">
      <p:cViewPr>
        <p:scale>
          <a:sx n="81" d="100"/>
          <a:sy n="81" d="100"/>
        </p:scale>
        <p:origin x="-1110" y="222"/>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1/7/2015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FDDA5CD-A433-7445-BB83-257BBD0D174F}" type="slidenum">
              <a:rPr lang="en-GB" smtClean="0"/>
              <a:t>32</a:t>
            </a:fld>
            <a:endParaRPr lang="en-GB"/>
          </a:p>
        </p:txBody>
      </p:sp>
    </p:spTree>
    <p:extLst>
      <p:ext uri="{BB962C8B-B14F-4D97-AF65-F5344CB8AC3E}">
        <p14:creationId xmlns:p14="http://schemas.microsoft.com/office/powerpoint/2010/main" val="3480988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42DFE88-94E1-4163-B2CF-A1B1299076D8}" type="slidenum">
              <a:rPr lang="en-IE" smtClean="0"/>
              <a:t>3</a:t>
            </a:fld>
            <a:endParaRPr lang="en-IE"/>
          </a:p>
        </p:txBody>
      </p:sp>
    </p:spTree>
    <p:extLst>
      <p:ext uri="{BB962C8B-B14F-4D97-AF65-F5344CB8AC3E}">
        <p14:creationId xmlns:p14="http://schemas.microsoft.com/office/powerpoint/2010/main" val="54099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F42DFE88-94E1-4163-B2CF-A1B1299076D8}" type="slidenum">
              <a:rPr lang="en-IE" smtClean="0"/>
              <a:t>4</a:t>
            </a:fld>
            <a:endParaRPr lang="en-IE"/>
          </a:p>
        </p:txBody>
      </p:sp>
    </p:spTree>
    <p:extLst>
      <p:ext uri="{BB962C8B-B14F-4D97-AF65-F5344CB8AC3E}">
        <p14:creationId xmlns:p14="http://schemas.microsoft.com/office/powerpoint/2010/main" val="540999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FDDA5CD-A433-7445-BB83-257BBD0D174F}" type="slidenum">
              <a:rPr lang="en-GB" smtClean="0"/>
              <a:t>5</a:t>
            </a:fld>
            <a:endParaRPr lang="en-GB"/>
          </a:p>
        </p:txBody>
      </p:sp>
    </p:spTree>
    <p:extLst>
      <p:ext uri="{BB962C8B-B14F-4D97-AF65-F5344CB8AC3E}">
        <p14:creationId xmlns:p14="http://schemas.microsoft.com/office/powerpoint/2010/main" val="348098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FDDA5CD-A433-7445-BB83-257BBD0D174F}" type="slidenum">
              <a:rPr lang="en-GB" smtClean="0"/>
              <a:t>6</a:t>
            </a:fld>
            <a:endParaRPr lang="en-GB"/>
          </a:p>
        </p:txBody>
      </p:sp>
    </p:spTree>
    <p:extLst>
      <p:ext uri="{BB962C8B-B14F-4D97-AF65-F5344CB8AC3E}">
        <p14:creationId xmlns:p14="http://schemas.microsoft.com/office/powerpoint/2010/main" val="348098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FDDA5CD-A433-7445-BB83-257BBD0D174F}" type="slidenum">
              <a:rPr lang="en-GB" smtClean="0"/>
              <a:t>15</a:t>
            </a:fld>
            <a:endParaRPr lang="en-GB"/>
          </a:p>
        </p:txBody>
      </p:sp>
    </p:spTree>
    <p:extLst>
      <p:ext uri="{BB962C8B-B14F-4D97-AF65-F5344CB8AC3E}">
        <p14:creationId xmlns:p14="http://schemas.microsoft.com/office/powerpoint/2010/main" val="3480988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FDDA5CD-A433-7445-BB83-257BBD0D174F}" type="slidenum">
              <a:rPr lang="en-GB" smtClean="0"/>
              <a:t>16</a:t>
            </a:fld>
            <a:endParaRPr lang="en-GB"/>
          </a:p>
        </p:txBody>
      </p:sp>
    </p:spTree>
    <p:extLst>
      <p:ext uri="{BB962C8B-B14F-4D97-AF65-F5344CB8AC3E}">
        <p14:creationId xmlns:p14="http://schemas.microsoft.com/office/powerpoint/2010/main" val="3480988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9FDDA5CD-A433-7445-BB83-257BBD0D174F}" type="slidenum">
              <a:rPr lang="en-GB" smtClean="0"/>
              <a:t>24</a:t>
            </a:fld>
            <a:endParaRPr lang="en-GB"/>
          </a:p>
        </p:txBody>
      </p:sp>
    </p:spTree>
    <p:extLst>
      <p:ext uri="{BB962C8B-B14F-4D97-AF65-F5344CB8AC3E}">
        <p14:creationId xmlns:p14="http://schemas.microsoft.com/office/powerpoint/2010/main" val="3480988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a:p>
        </p:txBody>
      </p:sp>
    </p:spTree>
    <p:extLst>
      <p:ext uri="{BB962C8B-B14F-4D97-AF65-F5344CB8AC3E}">
        <p14:creationId xmlns:p14="http://schemas.microsoft.com/office/powerpoint/2010/main" val="111623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6146" name="Rectangle 2"/>
          <p:cNvSpPr>
            <a:spLocks noGrp="1" noRot="1" noChangeArrowheads="1"/>
          </p:cNvSpPr>
          <p:nvPr>
            <p:ph type="ctrTitle"/>
          </p:nvPr>
        </p:nvSpPr>
        <p:spPr>
          <a:xfrm>
            <a:off x="685800" y="1981200"/>
            <a:ext cx="7772400" cy="1600200"/>
          </a:xfrm>
          <a:prstGeom prst="rect">
            <a:avLst/>
          </a:prstGeom>
        </p:spPr>
        <p:txBody>
          <a:bodyPr/>
          <a:lstStyle>
            <a:lvl1pPr>
              <a:defRPr/>
            </a:lvl1pPr>
          </a:lstStyle>
          <a:p>
            <a:pPr lvl="0"/>
            <a:r>
              <a:rPr lang="it-IT" noProof="0" smtClean="0"/>
              <a:t>Click to edit Master title style</a:t>
            </a:r>
          </a:p>
        </p:txBody>
      </p:sp>
      <p:sp>
        <p:nvSpPr>
          <p:cNvPr id="6147" name="Rectangle 3"/>
          <p:cNvSpPr>
            <a:spLocks noGrp="1" noRot="1" noChangeArrowheads="1"/>
          </p:cNvSpPr>
          <p:nvPr>
            <p:ph type="subTitle" idx="1"/>
          </p:nvPr>
        </p:nvSpPr>
        <p:spPr>
          <a:xfrm>
            <a:off x="1371600" y="3886200"/>
            <a:ext cx="6400800" cy="1752600"/>
          </a:xfrm>
          <a:prstGeom prst="rect">
            <a:avLst/>
          </a:prstGeom>
        </p:spPr>
        <p:txBody>
          <a:bodyPr/>
          <a:lstStyle>
            <a:lvl1pPr marL="0" indent="0" algn="ctr">
              <a:buFont typeface="Wingdings" pitchFamily="2" charset="2"/>
              <a:buNone/>
              <a:defRPr/>
            </a:lvl1pPr>
          </a:lstStyle>
          <a:p>
            <a:pPr lvl="0"/>
            <a:r>
              <a:rPr lang="it-IT" noProof="0" smtClean="0"/>
              <a:t>Click to edit Master subtitle style</a:t>
            </a:r>
          </a:p>
        </p:txBody>
      </p:sp>
      <p:sp>
        <p:nvSpPr>
          <p:cNvPr id="6148" name="Rectangle 4"/>
          <p:cNvSpPr>
            <a:spLocks noGrp="1" noChangeArrowheads="1"/>
          </p:cNvSpPr>
          <p:nvPr>
            <p:ph type="dt" sz="quarter" idx="2"/>
          </p:nvPr>
        </p:nvSpPr>
        <p:spPr>
          <a:xfrm>
            <a:off x="304800" y="6245225"/>
            <a:ext cx="2286000" cy="476250"/>
          </a:xfrm>
          <a:prstGeom prst="rect">
            <a:avLst/>
          </a:prstGeom>
        </p:spPr>
        <p:txBody>
          <a:bodyPr/>
          <a:lstStyle>
            <a:lvl1pPr>
              <a:defRPr/>
            </a:lvl1pPr>
          </a:lstStyle>
          <a:p>
            <a:endParaRPr lang="it-IT"/>
          </a:p>
        </p:txBody>
      </p:sp>
      <p:sp>
        <p:nvSpPr>
          <p:cNvPr id="6149" name="Rectangle 5"/>
          <p:cNvSpPr>
            <a:spLocks noGrp="1" noChangeArrowheads="1"/>
          </p:cNvSpPr>
          <p:nvPr>
            <p:ph type="ftr" sz="quarter" idx="3"/>
          </p:nvPr>
        </p:nvSpPr>
        <p:spPr>
          <a:xfrm>
            <a:off x="3124200" y="6245225"/>
            <a:ext cx="2895600" cy="476250"/>
          </a:xfrm>
          <a:prstGeom prst="rect">
            <a:avLst/>
          </a:prstGeom>
        </p:spPr>
        <p:txBody>
          <a:bodyPr/>
          <a:lstStyle>
            <a:lvl1pPr>
              <a:defRPr/>
            </a:lvl1pPr>
          </a:lstStyle>
          <a:p>
            <a:endParaRPr lang="it-IT"/>
          </a:p>
        </p:txBody>
      </p:sp>
      <p:sp>
        <p:nvSpPr>
          <p:cNvPr id="6150" name="Rectangle 6"/>
          <p:cNvSpPr>
            <a:spLocks noGrp="1" noChangeArrowheads="1"/>
          </p:cNvSpPr>
          <p:nvPr>
            <p:ph type="sldNum" sz="quarter" idx="4"/>
          </p:nvPr>
        </p:nvSpPr>
        <p:spPr>
          <a:xfrm>
            <a:off x="6553200" y="6245225"/>
            <a:ext cx="2286000" cy="476250"/>
          </a:xfrm>
          <a:prstGeom prst="rect">
            <a:avLst/>
          </a:prstGeom>
        </p:spPr>
        <p:txBody>
          <a:bodyPr/>
          <a:lstStyle>
            <a:lvl1pPr>
              <a:defRPr/>
            </a:lvl1pPr>
          </a:lstStyle>
          <a:p>
            <a:fld id="{F88349EF-7217-49AF-921C-0CD55B7DE266}" type="slidenum">
              <a:rPr lang="it-IT"/>
              <a:pPr/>
              <a:t>‹#›</a:t>
            </a:fld>
            <a:endParaRPr lang="it-IT"/>
          </a:p>
        </p:txBody>
      </p:sp>
    </p:spTree>
    <p:extLst>
      <p:ext uri="{BB962C8B-B14F-4D97-AF65-F5344CB8AC3E}">
        <p14:creationId xmlns:p14="http://schemas.microsoft.com/office/powerpoint/2010/main" val="17417149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077218"/>
          </a:xfrm>
          <a:prstGeom prst="rect">
            <a:avLst/>
          </a:prstGeom>
          <a:noFill/>
        </p:spPr>
        <p:txBody>
          <a:bodyPr wrap="square" rtlCol="0">
            <a:spAutoFit/>
          </a:bodyPr>
          <a:lstStyle/>
          <a:p>
            <a:r>
              <a:rPr lang="en-US" sz="3200" b="1" dirty="0" smtClean="0"/>
              <a:t>Church Inquiry Process for Religious</a:t>
            </a:r>
            <a:endParaRPr lang="en-US" sz="3200" b="1" dirty="0" smtClean="0"/>
          </a:p>
          <a:p>
            <a:r>
              <a:rPr lang="en-US" sz="3200" b="1" dirty="0"/>
              <a:t>8</a:t>
            </a:r>
            <a:r>
              <a:rPr lang="en-US" sz="3200" b="1" baseline="30000" dirty="0" smtClean="0"/>
              <a:t>th</a:t>
            </a:r>
            <a:r>
              <a:rPr lang="en-US" sz="3200" b="1" dirty="0" smtClean="0"/>
              <a:t>   January </a:t>
            </a:r>
            <a:r>
              <a:rPr lang="en-US" sz="3200" b="1" dirty="0" smtClean="0"/>
              <a:t>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r>
              <a:rPr lang="it-IT"/>
              <a:t>I. By way of a premise</a:t>
            </a:r>
          </a:p>
        </p:txBody>
      </p:sp>
      <p:sp>
        <p:nvSpPr>
          <p:cNvPr id="10243" name="Rectangle 3"/>
          <p:cNvSpPr>
            <a:spLocks noGrp="1" noRot="1" noChangeArrowheads="1"/>
          </p:cNvSpPr>
          <p:nvPr>
            <p:ph type="body" idx="1"/>
          </p:nvPr>
        </p:nvSpPr>
        <p:spPr/>
        <p:txBody>
          <a:bodyPr/>
          <a:lstStyle/>
          <a:p>
            <a:r>
              <a:rPr lang="en-IE"/>
              <a:t>The right and obligation to reside in a house of the institute (canon 665 §1).</a:t>
            </a:r>
          </a:p>
          <a:p>
            <a:r>
              <a:rPr lang="en-IE"/>
              <a:t>The obligation to observe a certain measure of “enclosure” within each house (canon 667 §1).</a:t>
            </a:r>
          </a:p>
          <a:p>
            <a:r>
              <a:rPr lang="en-IE"/>
              <a:t>The right to receive from the institute all that is necessary for one’s vocation (canon 670).</a:t>
            </a:r>
            <a:endParaRPr lang="it-IT"/>
          </a:p>
        </p:txBody>
      </p:sp>
    </p:spTree>
    <p:extLst>
      <p:ext uri="{BB962C8B-B14F-4D97-AF65-F5344CB8AC3E}">
        <p14:creationId xmlns:p14="http://schemas.microsoft.com/office/powerpoint/2010/main" val="1950021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r>
              <a:rPr lang="it-IT"/>
              <a:t>I. By way of a premise</a:t>
            </a:r>
          </a:p>
        </p:txBody>
      </p:sp>
      <p:sp>
        <p:nvSpPr>
          <p:cNvPr id="11267" name="Rectangle 3"/>
          <p:cNvSpPr>
            <a:spLocks noGrp="1" noRot="1" noChangeArrowheads="1"/>
          </p:cNvSpPr>
          <p:nvPr>
            <p:ph type="body" idx="1"/>
          </p:nvPr>
        </p:nvSpPr>
        <p:spPr/>
        <p:txBody>
          <a:bodyPr/>
          <a:lstStyle/>
          <a:p>
            <a:r>
              <a:rPr lang="en-IE"/>
              <a:t>The obligation to seek and receive permission before assuming external responsibilities (canon 671).</a:t>
            </a:r>
          </a:p>
          <a:p>
            <a:r>
              <a:rPr lang="en-IE"/>
              <a:t>The obligation and right to carry out those apostolic activities that are proper to the institute (canon 677 §1), but always in communion and in coordination with the local Bishop (canon 678).</a:t>
            </a:r>
            <a:r>
              <a:rPr lang="it-IT"/>
              <a:t> </a:t>
            </a:r>
          </a:p>
          <a:p>
            <a:pPr>
              <a:buFont typeface="Wingdings" pitchFamily="2" charset="2"/>
              <a:buNone/>
            </a:pPr>
            <a:endParaRPr lang="it-IT"/>
          </a:p>
        </p:txBody>
      </p:sp>
    </p:spTree>
    <p:extLst>
      <p:ext uri="{BB962C8B-B14F-4D97-AF65-F5344CB8AC3E}">
        <p14:creationId xmlns:p14="http://schemas.microsoft.com/office/powerpoint/2010/main" val="3702572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r>
              <a:rPr lang="it-IT"/>
              <a:t>I. By way of a premise</a:t>
            </a:r>
          </a:p>
        </p:txBody>
      </p:sp>
      <p:sp>
        <p:nvSpPr>
          <p:cNvPr id="12291" name="Rectangle 3"/>
          <p:cNvSpPr>
            <a:spLocks noGrp="1" noRot="1" noChangeArrowheads="1"/>
          </p:cNvSpPr>
          <p:nvPr>
            <p:ph type="body" idx="1"/>
          </p:nvPr>
        </p:nvSpPr>
        <p:spPr>
          <a:xfrm>
            <a:off x="301625" y="1412875"/>
            <a:ext cx="8540750" cy="5040313"/>
          </a:xfrm>
        </p:spPr>
        <p:txBody>
          <a:bodyPr/>
          <a:lstStyle/>
          <a:p>
            <a:r>
              <a:rPr lang="en-IE" sz="2800"/>
              <a:t>In general, religious have no right in Canon Law to a specific post or office.</a:t>
            </a:r>
          </a:p>
          <a:p>
            <a:r>
              <a:rPr lang="en-IE" sz="2800"/>
              <a:t>Individual religious must be presented before appointment by the diocesan Bishop (canon 682 §1) – the religious are not free to present themselves.</a:t>
            </a:r>
          </a:p>
          <a:p>
            <a:r>
              <a:rPr lang="en-IE" sz="2800"/>
              <a:t>A religious can be removed at the discretion of the appointing authority, or that of the internal authority of the religious institute, with the other authority being informed (canon 682 §2).</a:t>
            </a:r>
            <a:endParaRPr lang="it-IT" sz="2800"/>
          </a:p>
        </p:txBody>
      </p:sp>
    </p:spTree>
    <p:extLst>
      <p:ext uri="{BB962C8B-B14F-4D97-AF65-F5344CB8AC3E}">
        <p14:creationId xmlns:p14="http://schemas.microsoft.com/office/powerpoint/2010/main" val="2041437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r>
              <a:rPr lang="it-IT"/>
              <a:t>I. By way of a premise</a:t>
            </a:r>
          </a:p>
        </p:txBody>
      </p:sp>
      <p:sp>
        <p:nvSpPr>
          <p:cNvPr id="13315" name="Rectangle 3"/>
          <p:cNvSpPr>
            <a:spLocks noGrp="1" noRot="1" noChangeArrowheads="1"/>
          </p:cNvSpPr>
          <p:nvPr>
            <p:ph type="body" idx="1"/>
          </p:nvPr>
        </p:nvSpPr>
        <p:spPr>
          <a:xfrm>
            <a:off x="301625" y="1676400"/>
            <a:ext cx="8540750" cy="4776788"/>
          </a:xfrm>
        </p:spPr>
        <p:txBody>
          <a:bodyPr/>
          <a:lstStyle/>
          <a:p>
            <a:pPr>
              <a:lnSpc>
                <a:spcPct val="90000"/>
              </a:lnSpc>
            </a:pPr>
            <a:r>
              <a:rPr lang="en-IE" sz="2800"/>
              <a:t>There can be no presumption on the part of any individual of “corporate” responsibility or “vicarious” liability: by analogy with canon 639 §3: “</a:t>
            </a:r>
            <a:r>
              <a:rPr lang="en-IE" sz="2800" i="1"/>
              <a:t>if a religious has entered into a contract without any permission of Superiors, the religious is responsible, not the juridical person</a:t>
            </a:r>
            <a:r>
              <a:rPr lang="en-IE" sz="2800"/>
              <a:t>”.</a:t>
            </a:r>
          </a:p>
          <a:p>
            <a:pPr>
              <a:lnSpc>
                <a:spcPct val="90000"/>
              </a:lnSpc>
            </a:pPr>
            <a:r>
              <a:rPr lang="en-IE" sz="2800"/>
              <a:t>Like all members of the faithful, religious have the right to due process (canon 221 §2).</a:t>
            </a:r>
          </a:p>
          <a:p>
            <a:pPr>
              <a:lnSpc>
                <a:spcPct val="90000"/>
              </a:lnSpc>
            </a:pPr>
            <a:r>
              <a:rPr lang="en-IE" sz="2800"/>
              <a:t>Religious (like all the faithful) cannot have penalties inflicted on them, except in accordance with the law (canon 221 §3). </a:t>
            </a:r>
          </a:p>
        </p:txBody>
      </p:sp>
    </p:spTree>
    <p:extLst>
      <p:ext uri="{BB962C8B-B14F-4D97-AF65-F5344CB8AC3E}">
        <p14:creationId xmlns:p14="http://schemas.microsoft.com/office/powerpoint/2010/main" val="3173652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r>
              <a:rPr lang="it-IT"/>
              <a:t>I. By way of a premise</a:t>
            </a:r>
          </a:p>
        </p:txBody>
      </p:sp>
      <p:sp>
        <p:nvSpPr>
          <p:cNvPr id="14339" name="Rectangle 3"/>
          <p:cNvSpPr>
            <a:spLocks noGrp="1" noRot="1" noChangeArrowheads="1"/>
          </p:cNvSpPr>
          <p:nvPr>
            <p:ph type="body" idx="1"/>
          </p:nvPr>
        </p:nvSpPr>
        <p:spPr>
          <a:xfrm>
            <a:off x="301625" y="1676400"/>
            <a:ext cx="8540750" cy="4992688"/>
          </a:xfrm>
        </p:spPr>
        <p:txBody>
          <a:bodyPr/>
          <a:lstStyle/>
          <a:p>
            <a:r>
              <a:rPr lang="en-IE" sz="2800"/>
              <a:t>The appropriate authority within the religious institute “</a:t>
            </a:r>
            <a:r>
              <a:rPr lang="en-IE" sz="2800" i="1"/>
              <a:t>is entitled to regulate, in view of the common good, the exercise of rights which are proper to Christ’s faithful</a:t>
            </a:r>
            <a:r>
              <a:rPr lang="en-IE" sz="2800"/>
              <a:t>”(canon 223 §2).</a:t>
            </a:r>
          </a:p>
          <a:p>
            <a:r>
              <a:rPr lang="en-IE" sz="2800"/>
              <a:t>It should be noted that “</a:t>
            </a:r>
            <a:r>
              <a:rPr lang="en-US" sz="2800" i="1"/>
              <a:t>Those things which are established for institutes of consecrated life and their members are equally valid in law for either sex, unless it is otherwise evident from the context of the wording or the nature of the matter</a:t>
            </a:r>
            <a:r>
              <a:rPr lang="en-US" sz="2800"/>
              <a:t>” (canon 606).</a:t>
            </a:r>
            <a:endParaRPr lang="it-IT" sz="2800"/>
          </a:p>
          <a:p>
            <a:endParaRPr lang="it-IT" sz="2800"/>
          </a:p>
        </p:txBody>
      </p:sp>
    </p:spTree>
    <p:extLst>
      <p:ext uri="{BB962C8B-B14F-4D97-AF65-F5344CB8AC3E}">
        <p14:creationId xmlns:p14="http://schemas.microsoft.com/office/powerpoint/2010/main" val="3077464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36858" y="2708920"/>
            <a:ext cx="1162691" cy="1077218"/>
          </a:xfrm>
          <a:prstGeom prst="rect">
            <a:avLst/>
          </a:prstGeom>
          <a:noFill/>
        </p:spPr>
        <p:txBody>
          <a:bodyPr wrap="none" rtlCol="0">
            <a:spAutoFit/>
          </a:bodyPr>
          <a:lstStyle/>
          <a:p>
            <a:endParaRPr lang="en-US" sz="3200" smtClean="0">
              <a:solidFill>
                <a:srgbClr val="0B5323"/>
              </a:solidFill>
            </a:endParaRPr>
          </a:p>
          <a:p>
            <a:r>
              <a:rPr lang="en-US" sz="3200" b="1" smtClean="0">
                <a:solidFill>
                  <a:schemeClr val="tx1">
                    <a:lumMod val="95000"/>
                    <a:lumOff val="5000"/>
                  </a:schemeClr>
                </a:solidFill>
              </a:rPr>
              <a:t>Break</a:t>
            </a:r>
            <a:endParaRPr lang="en-US" sz="3200" b="1">
              <a:solidFill>
                <a:schemeClr val="tx1">
                  <a:lumMod val="95000"/>
                  <a:lumOff val="5000"/>
                </a:schemeClr>
              </a:solidFill>
            </a:endParaRPr>
          </a:p>
        </p:txBody>
      </p:sp>
    </p:spTree>
    <p:extLst>
      <p:ext uri="{BB962C8B-B14F-4D97-AF65-F5344CB8AC3E}">
        <p14:creationId xmlns:p14="http://schemas.microsoft.com/office/powerpoint/2010/main" val="25346338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83768" y="2723310"/>
            <a:ext cx="3217547" cy="1569660"/>
          </a:xfrm>
          <a:prstGeom prst="rect">
            <a:avLst/>
          </a:prstGeom>
          <a:noFill/>
        </p:spPr>
        <p:txBody>
          <a:bodyPr wrap="none" rtlCol="0">
            <a:spAutoFit/>
          </a:bodyPr>
          <a:lstStyle/>
          <a:p>
            <a:r>
              <a:rPr lang="en-US" sz="3200" b="1" dirty="0" smtClean="0">
                <a:solidFill>
                  <a:schemeClr val="tx1">
                    <a:lumMod val="95000"/>
                    <a:lumOff val="5000"/>
                  </a:schemeClr>
                </a:solidFill>
              </a:rPr>
              <a:t>Process of Inquiry</a:t>
            </a:r>
            <a:endParaRPr lang="en-US" sz="3200" b="1" dirty="0" smtClean="0">
              <a:solidFill>
                <a:schemeClr val="tx1">
                  <a:lumMod val="95000"/>
                  <a:lumOff val="5000"/>
                </a:schemeClr>
              </a:solidFill>
            </a:endParaRPr>
          </a:p>
          <a:p>
            <a:endParaRPr lang="en-US" sz="3200" dirty="0">
              <a:solidFill>
                <a:schemeClr val="tx1">
                  <a:lumMod val="95000"/>
                  <a:lumOff val="5000"/>
                </a:schemeClr>
              </a:solidFill>
            </a:endParaRPr>
          </a:p>
          <a:p>
            <a:pPr algn="ctr"/>
            <a:r>
              <a:rPr lang="en-US" sz="3200" dirty="0" smtClean="0">
                <a:solidFill>
                  <a:schemeClr val="tx1">
                    <a:lumMod val="95000"/>
                    <a:lumOff val="5000"/>
                  </a:schemeClr>
                </a:solidFill>
              </a:rPr>
              <a:t>Aidan McGrath</a:t>
            </a:r>
            <a:endParaRPr lang="en-US" sz="3200" dirty="0">
              <a:solidFill>
                <a:schemeClr val="tx1">
                  <a:lumMod val="95000"/>
                  <a:lumOff val="5000"/>
                </a:schemeClr>
              </a:solidFill>
            </a:endParaRPr>
          </a:p>
        </p:txBody>
      </p:sp>
    </p:spTree>
    <p:extLst>
      <p:ext uri="{BB962C8B-B14F-4D97-AF65-F5344CB8AC3E}">
        <p14:creationId xmlns:p14="http://schemas.microsoft.com/office/powerpoint/2010/main" val="2093493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r>
              <a:rPr lang="it-IT"/>
              <a:t>II. What is the Superior to do?</a:t>
            </a:r>
          </a:p>
        </p:txBody>
      </p:sp>
      <p:sp>
        <p:nvSpPr>
          <p:cNvPr id="16387" name="Rectangle 3"/>
          <p:cNvSpPr>
            <a:spLocks noGrp="1" noRot="1" noChangeArrowheads="1"/>
          </p:cNvSpPr>
          <p:nvPr>
            <p:ph type="body" idx="1"/>
          </p:nvPr>
        </p:nvSpPr>
        <p:spPr/>
        <p:txBody>
          <a:bodyPr/>
          <a:lstStyle/>
          <a:p>
            <a:r>
              <a:rPr lang="it-IT"/>
              <a:t>A preliminary question: is the accused lay or cleric?</a:t>
            </a:r>
          </a:p>
          <a:p>
            <a:pPr>
              <a:buFont typeface="Wingdings" pitchFamily="2" charset="2"/>
              <a:buNone/>
            </a:pPr>
            <a:r>
              <a:rPr lang="it-IT"/>
              <a:t> </a:t>
            </a:r>
          </a:p>
          <a:p>
            <a:r>
              <a:rPr lang="it-IT"/>
              <a:t>If cleric, then the Norms for </a:t>
            </a:r>
            <a:r>
              <a:rPr lang="it-IT" i="1"/>
              <a:t>Graviora delicta</a:t>
            </a:r>
            <a:r>
              <a:rPr lang="it-IT"/>
              <a:t> under the guidance of CDF.</a:t>
            </a:r>
          </a:p>
          <a:p>
            <a:pPr>
              <a:buFont typeface="Wingdings" pitchFamily="2" charset="2"/>
              <a:buNone/>
            </a:pPr>
            <a:r>
              <a:rPr lang="it-IT"/>
              <a:t> </a:t>
            </a:r>
          </a:p>
          <a:p>
            <a:r>
              <a:rPr lang="it-IT"/>
              <a:t>If lay, the only process available: the procedures for dismissal – canons 694-700.</a:t>
            </a:r>
          </a:p>
        </p:txBody>
      </p:sp>
    </p:spTree>
    <p:extLst>
      <p:ext uri="{BB962C8B-B14F-4D97-AF65-F5344CB8AC3E}">
        <p14:creationId xmlns:p14="http://schemas.microsoft.com/office/powerpoint/2010/main" val="2386709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r>
              <a:rPr lang="it-IT"/>
              <a:t>II. What is the Superior to do?</a:t>
            </a:r>
          </a:p>
        </p:txBody>
      </p:sp>
      <p:sp>
        <p:nvSpPr>
          <p:cNvPr id="17411" name="Rectangle 3"/>
          <p:cNvSpPr>
            <a:spLocks noGrp="1" noRot="1" noChangeArrowheads="1"/>
          </p:cNvSpPr>
          <p:nvPr>
            <p:ph type="body" idx="1"/>
          </p:nvPr>
        </p:nvSpPr>
        <p:spPr/>
        <p:txBody>
          <a:bodyPr/>
          <a:lstStyle/>
          <a:p>
            <a:pPr marL="609600" indent="-609600"/>
            <a:r>
              <a:rPr lang="it-IT"/>
              <a:t>Three forms of dismissal in the Code:</a:t>
            </a:r>
          </a:p>
          <a:p>
            <a:pPr marL="609600" indent="-609600"/>
            <a:endParaRPr lang="it-IT"/>
          </a:p>
          <a:p>
            <a:pPr marL="609600" indent="-609600">
              <a:buFont typeface="Wingdings" pitchFamily="2" charset="2"/>
              <a:buAutoNum type="alphaLcPeriod"/>
            </a:pPr>
            <a:r>
              <a:rPr lang="it-IT"/>
              <a:t>Automatic: canon 694</a:t>
            </a:r>
          </a:p>
          <a:p>
            <a:pPr marL="609600" indent="-609600">
              <a:buFont typeface="Wingdings" pitchFamily="2" charset="2"/>
              <a:buNone/>
            </a:pPr>
            <a:endParaRPr lang="it-IT"/>
          </a:p>
          <a:p>
            <a:pPr marL="609600" indent="-609600">
              <a:buFont typeface="Wingdings" pitchFamily="2" charset="2"/>
              <a:buNone/>
            </a:pPr>
            <a:r>
              <a:rPr lang="it-IT"/>
              <a:t>b.	Obligatory: canon 695</a:t>
            </a:r>
          </a:p>
          <a:p>
            <a:pPr marL="609600" indent="-609600">
              <a:buFont typeface="Wingdings" pitchFamily="2" charset="2"/>
              <a:buNone/>
            </a:pPr>
            <a:endParaRPr lang="it-IT"/>
          </a:p>
          <a:p>
            <a:pPr marL="609600" indent="-609600">
              <a:buFont typeface="Wingdings" pitchFamily="2" charset="2"/>
              <a:buNone/>
            </a:pPr>
            <a:r>
              <a:rPr lang="it-IT"/>
              <a:t>c.	Discretionary: canons 696; 697-698</a:t>
            </a:r>
          </a:p>
        </p:txBody>
      </p:sp>
    </p:spTree>
    <p:extLst>
      <p:ext uri="{BB962C8B-B14F-4D97-AF65-F5344CB8AC3E}">
        <p14:creationId xmlns:p14="http://schemas.microsoft.com/office/powerpoint/2010/main" val="1636675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r>
              <a:rPr lang="it-IT"/>
              <a:t>II. What is the Superior to do?</a:t>
            </a:r>
          </a:p>
        </p:txBody>
      </p:sp>
      <p:sp>
        <p:nvSpPr>
          <p:cNvPr id="18435" name="Rectangle 3"/>
          <p:cNvSpPr>
            <a:spLocks noGrp="1" noRot="1" noChangeArrowheads="1"/>
          </p:cNvSpPr>
          <p:nvPr>
            <p:ph type="body" idx="1"/>
          </p:nvPr>
        </p:nvSpPr>
        <p:spPr>
          <a:xfrm>
            <a:off x="301625" y="1676400"/>
            <a:ext cx="8540750" cy="4848225"/>
          </a:xfrm>
        </p:spPr>
        <p:txBody>
          <a:bodyPr/>
          <a:lstStyle/>
          <a:p>
            <a:pPr>
              <a:buFont typeface="Wingdings" pitchFamily="2" charset="2"/>
              <a:buNone/>
            </a:pPr>
            <a:r>
              <a:rPr lang="en-IE"/>
              <a:t>Canon 695 §1:</a:t>
            </a:r>
            <a:endParaRPr lang="en-US"/>
          </a:p>
          <a:p>
            <a:pPr>
              <a:buFont typeface="Wingdings" pitchFamily="2" charset="2"/>
              <a:buNone/>
            </a:pPr>
            <a:r>
              <a:rPr lang="en-US" i="1"/>
              <a:t>	A member must be dismissed for the delicts mentioned in cann. 1397, 1398, and  1395, unless in the delicts mentioned in  can. 1395, §2, the superior decides that dismissal is not completely necessary and that correction of the member, restitution of justice, and reparation of scandal can be resolved sufficiently in another way</a:t>
            </a:r>
            <a:r>
              <a:rPr lang="en-US"/>
              <a:t>.</a:t>
            </a:r>
            <a:r>
              <a:rPr lang="it-IT"/>
              <a:t> </a:t>
            </a:r>
          </a:p>
        </p:txBody>
      </p:sp>
    </p:spTree>
    <p:extLst>
      <p:ext uri="{BB962C8B-B14F-4D97-AF65-F5344CB8AC3E}">
        <p14:creationId xmlns:p14="http://schemas.microsoft.com/office/powerpoint/2010/main" val="120903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7206952" cy="1569660"/>
          </a:xfrm>
          <a:prstGeom prst="rect">
            <a:avLst/>
          </a:prstGeom>
          <a:noFill/>
        </p:spPr>
        <p:txBody>
          <a:bodyPr wrap="square" rtlCol="0">
            <a:spAutoFit/>
          </a:bodyPr>
          <a:lstStyle/>
          <a:p>
            <a:r>
              <a:rPr lang="en-US" sz="3200" b="1" dirty="0" smtClean="0"/>
              <a:t>Welcome, Introductions and Prayer</a:t>
            </a:r>
          </a:p>
          <a:p>
            <a:endParaRPr lang="en-US" sz="3200" b="1" dirty="0"/>
          </a:p>
          <a:p>
            <a:r>
              <a:rPr lang="en-US" sz="3200" b="1" dirty="0" smtClean="0"/>
              <a:t>Colette Stevenson</a:t>
            </a:r>
            <a:endParaRPr lang="en-US" sz="3200" b="1" dirty="0" smtClean="0"/>
          </a:p>
        </p:txBody>
      </p:sp>
    </p:spTree>
    <p:extLst>
      <p:ext uri="{BB962C8B-B14F-4D97-AF65-F5344CB8AC3E}">
        <p14:creationId xmlns:p14="http://schemas.microsoft.com/office/powerpoint/2010/main" val="3957296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r>
              <a:rPr lang="it-IT"/>
              <a:t>II. What is the Superior to do?</a:t>
            </a:r>
          </a:p>
        </p:txBody>
      </p:sp>
      <p:sp>
        <p:nvSpPr>
          <p:cNvPr id="19459" name="Rectangle 3"/>
          <p:cNvSpPr>
            <a:spLocks noGrp="1" noRot="1" noChangeArrowheads="1"/>
          </p:cNvSpPr>
          <p:nvPr>
            <p:ph type="body" idx="1"/>
          </p:nvPr>
        </p:nvSpPr>
        <p:spPr>
          <a:xfrm>
            <a:off x="301625" y="1676400"/>
            <a:ext cx="8540750" cy="4776788"/>
          </a:xfrm>
        </p:spPr>
        <p:txBody>
          <a:bodyPr/>
          <a:lstStyle/>
          <a:p>
            <a:pPr>
              <a:buFont typeface="Wingdings" pitchFamily="2" charset="2"/>
              <a:buNone/>
            </a:pPr>
            <a:r>
              <a:rPr lang="en-US"/>
              <a:t>Canon 1395 §2: </a:t>
            </a:r>
          </a:p>
          <a:p>
            <a:pPr>
              <a:buFont typeface="Wingdings" pitchFamily="2" charset="2"/>
              <a:buNone/>
            </a:pPr>
            <a:r>
              <a:rPr lang="en-US"/>
              <a:t>	</a:t>
            </a:r>
            <a:r>
              <a:rPr lang="en-US" i="1"/>
              <a:t>A cleric who in another way has committed an offense against the sixth commandment of the Decalogue, if the delict was committed by force or threats or publicly or with a minor below the age of sixteen years, is to be punished with just penalties, not excluding dismissal from the clerical state if the case so warrants</a:t>
            </a:r>
            <a:r>
              <a:rPr lang="en-US"/>
              <a:t>.</a:t>
            </a:r>
            <a:r>
              <a:rPr lang="it-IT"/>
              <a:t> </a:t>
            </a:r>
          </a:p>
        </p:txBody>
      </p:sp>
    </p:spTree>
    <p:extLst>
      <p:ext uri="{BB962C8B-B14F-4D97-AF65-F5344CB8AC3E}">
        <p14:creationId xmlns:p14="http://schemas.microsoft.com/office/powerpoint/2010/main" val="265074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r>
              <a:rPr lang="it-IT"/>
              <a:t>II. What is the Superior to do?</a:t>
            </a:r>
          </a:p>
        </p:txBody>
      </p:sp>
      <p:sp>
        <p:nvSpPr>
          <p:cNvPr id="20483" name="Rectangle 3"/>
          <p:cNvSpPr>
            <a:spLocks noGrp="1" noRot="1" noChangeArrowheads="1"/>
          </p:cNvSpPr>
          <p:nvPr>
            <p:ph type="body" idx="1"/>
          </p:nvPr>
        </p:nvSpPr>
        <p:spPr/>
        <p:txBody>
          <a:bodyPr/>
          <a:lstStyle/>
          <a:p>
            <a:pPr>
              <a:buFont typeface="Wingdings" pitchFamily="2" charset="2"/>
              <a:buNone/>
            </a:pPr>
            <a:r>
              <a:rPr lang="en-US"/>
              <a:t>Three purposes of penal law in the Church:</a:t>
            </a:r>
          </a:p>
          <a:p>
            <a:pPr>
              <a:buFont typeface="Wingdings" pitchFamily="2" charset="2"/>
              <a:buNone/>
            </a:pPr>
            <a:endParaRPr lang="en-US"/>
          </a:p>
          <a:p>
            <a:r>
              <a:rPr lang="en-US"/>
              <a:t>The amendment of the member</a:t>
            </a:r>
          </a:p>
          <a:p>
            <a:endParaRPr lang="en-US"/>
          </a:p>
          <a:p>
            <a:r>
              <a:rPr lang="en-US"/>
              <a:t>The restoration of justice</a:t>
            </a:r>
          </a:p>
          <a:p>
            <a:endParaRPr lang="en-US"/>
          </a:p>
          <a:p>
            <a:r>
              <a:rPr lang="en-US"/>
              <a:t>The reparation of scandal</a:t>
            </a:r>
            <a:r>
              <a:rPr lang="it-IT"/>
              <a:t> </a:t>
            </a:r>
          </a:p>
        </p:txBody>
      </p:sp>
    </p:spTree>
    <p:extLst>
      <p:ext uri="{BB962C8B-B14F-4D97-AF65-F5344CB8AC3E}">
        <p14:creationId xmlns:p14="http://schemas.microsoft.com/office/powerpoint/2010/main" val="2648703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r>
              <a:rPr lang="it-IT"/>
              <a:t>II. What is the Superior to do?</a:t>
            </a:r>
          </a:p>
        </p:txBody>
      </p:sp>
      <p:sp>
        <p:nvSpPr>
          <p:cNvPr id="21507" name="Rectangle 3"/>
          <p:cNvSpPr>
            <a:spLocks noGrp="1" noRot="1" noChangeArrowheads="1"/>
          </p:cNvSpPr>
          <p:nvPr>
            <p:ph type="body" idx="1"/>
          </p:nvPr>
        </p:nvSpPr>
        <p:spPr/>
        <p:txBody>
          <a:bodyPr/>
          <a:lstStyle/>
          <a:p>
            <a:pPr marL="609600" indent="-609600">
              <a:buFont typeface="Wingdings" pitchFamily="2" charset="2"/>
              <a:buNone/>
            </a:pPr>
            <a:r>
              <a:rPr lang="it-IT"/>
              <a:t>The essential components of the process:</a:t>
            </a:r>
          </a:p>
          <a:p>
            <a:pPr marL="609600" indent="-609600">
              <a:buFont typeface="Wingdings" pitchFamily="2" charset="2"/>
              <a:buNone/>
            </a:pPr>
            <a:endParaRPr lang="it-IT"/>
          </a:p>
          <a:p>
            <a:pPr marL="609600" indent="-609600">
              <a:buFont typeface="Wingdings" pitchFamily="2" charset="2"/>
              <a:buAutoNum type="arabicPeriod"/>
            </a:pPr>
            <a:r>
              <a:rPr lang="it-IT"/>
              <a:t>Collect the proofs</a:t>
            </a:r>
          </a:p>
          <a:p>
            <a:pPr marL="609600" indent="-609600">
              <a:buFont typeface="Wingdings" pitchFamily="2" charset="2"/>
              <a:buAutoNum type="arabicPeriod"/>
            </a:pPr>
            <a:r>
              <a:rPr lang="it-IT"/>
              <a:t>Confront the accused</a:t>
            </a:r>
          </a:p>
          <a:p>
            <a:pPr marL="609600" indent="-609600">
              <a:buFont typeface="Wingdings" pitchFamily="2" charset="2"/>
              <a:buAutoNum type="arabicPeriod"/>
            </a:pPr>
            <a:r>
              <a:rPr lang="it-IT"/>
              <a:t>Offer the opportunity for defence</a:t>
            </a:r>
          </a:p>
          <a:p>
            <a:pPr marL="609600" indent="-609600">
              <a:buFont typeface="Wingdings" pitchFamily="2" charset="2"/>
              <a:buAutoNum type="arabicPeriod"/>
            </a:pPr>
            <a:r>
              <a:rPr lang="it-IT"/>
              <a:t>Gather all documents</a:t>
            </a:r>
          </a:p>
          <a:p>
            <a:pPr marL="609600" indent="-609600">
              <a:buFont typeface="Wingdings" pitchFamily="2" charset="2"/>
              <a:buAutoNum type="arabicPeriod"/>
            </a:pPr>
            <a:r>
              <a:rPr lang="it-IT"/>
              <a:t>Send all to the Supreme Moderator</a:t>
            </a:r>
          </a:p>
        </p:txBody>
      </p:sp>
    </p:spTree>
    <p:extLst>
      <p:ext uri="{BB962C8B-B14F-4D97-AF65-F5344CB8AC3E}">
        <p14:creationId xmlns:p14="http://schemas.microsoft.com/office/powerpoint/2010/main" val="3220802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it-IT"/>
              <a:t>II. What is the Superior to do?</a:t>
            </a:r>
          </a:p>
        </p:txBody>
      </p:sp>
      <p:sp>
        <p:nvSpPr>
          <p:cNvPr id="22531" name="Rectangle 3"/>
          <p:cNvSpPr>
            <a:spLocks noGrp="1" noRot="1" noChangeArrowheads="1"/>
          </p:cNvSpPr>
          <p:nvPr>
            <p:ph type="body" idx="1"/>
          </p:nvPr>
        </p:nvSpPr>
        <p:spPr/>
        <p:txBody>
          <a:bodyPr/>
          <a:lstStyle/>
          <a:p>
            <a:pPr>
              <a:buFont typeface="Wingdings" pitchFamily="2" charset="2"/>
              <a:buNone/>
            </a:pPr>
            <a:r>
              <a:rPr lang="it-IT"/>
              <a:t>	What happens when the Supreme Moderator receives all the documents?</a:t>
            </a:r>
          </a:p>
          <a:p>
            <a:pPr>
              <a:buFont typeface="Wingdings" pitchFamily="2" charset="2"/>
              <a:buNone/>
            </a:pPr>
            <a:endParaRPr lang="it-IT"/>
          </a:p>
          <a:p>
            <a:pPr>
              <a:buFont typeface="Wingdings" pitchFamily="2" charset="2"/>
              <a:buNone/>
            </a:pPr>
            <a:r>
              <a:rPr lang="it-IT"/>
              <a:t>	The intervention of the Congregation for Institutes of Consecrated Life and Societies of Apostolic Life.</a:t>
            </a:r>
          </a:p>
        </p:txBody>
      </p:sp>
    </p:spTree>
    <p:extLst>
      <p:ext uri="{BB962C8B-B14F-4D97-AF65-F5344CB8AC3E}">
        <p14:creationId xmlns:p14="http://schemas.microsoft.com/office/powerpoint/2010/main" val="285490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60073" y="2636912"/>
            <a:ext cx="1900071" cy="584775"/>
          </a:xfrm>
          <a:prstGeom prst="rect">
            <a:avLst/>
          </a:prstGeom>
          <a:noFill/>
        </p:spPr>
        <p:txBody>
          <a:bodyPr wrap="none" rtlCol="0">
            <a:spAutoFit/>
          </a:bodyPr>
          <a:lstStyle/>
          <a:p>
            <a:pPr algn="ctr"/>
            <a:r>
              <a:rPr lang="en-US" sz="3200" b="1" dirty="0" smtClean="0">
                <a:solidFill>
                  <a:schemeClr val="tx1">
                    <a:lumMod val="95000"/>
                    <a:lumOff val="5000"/>
                  </a:schemeClr>
                </a:solidFill>
              </a:rPr>
              <a:t>Questions</a:t>
            </a:r>
            <a:endParaRPr lang="en-US" sz="3200" dirty="0">
              <a:solidFill>
                <a:schemeClr val="tx1">
                  <a:lumMod val="95000"/>
                  <a:lumOff val="5000"/>
                </a:schemeClr>
              </a:solidFill>
            </a:endParaRPr>
          </a:p>
        </p:txBody>
      </p:sp>
    </p:spTree>
    <p:extLst>
      <p:ext uri="{BB962C8B-B14F-4D97-AF65-F5344CB8AC3E}">
        <p14:creationId xmlns:p14="http://schemas.microsoft.com/office/powerpoint/2010/main" val="2091974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it-IT"/>
              <a:t>III. Some particular questions</a:t>
            </a:r>
          </a:p>
        </p:txBody>
      </p:sp>
      <p:sp>
        <p:nvSpPr>
          <p:cNvPr id="23555" name="Rectangle 3"/>
          <p:cNvSpPr>
            <a:spLocks noGrp="1" noRot="1" noChangeArrowheads="1"/>
          </p:cNvSpPr>
          <p:nvPr>
            <p:ph type="body" idx="1"/>
          </p:nvPr>
        </p:nvSpPr>
        <p:spPr>
          <a:xfrm>
            <a:off x="301625" y="1676400"/>
            <a:ext cx="8540750" cy="4921250"/>
          </a:xfrm>
        </p:spPr>
        <p:txBody>
          <a:bodyPr/>
          <a:lstStyle/>
          <a:p>
            <a:pPr marL="660400" indent="-660400">
              <a:buFont typeface="Wingdings" pitchFamily="2" charset="2"/>
              <a:buAutoNum type="alphaLcPeriod"/>
            </a:pPr>
            <a:r>
              <a:rPr lang="it-IT"/>
              <a:t>Advantages and disadvantages of using this process:</a:t>
            </a:r>
          </a:p>
          <a:p>
            <a:pPr marL="660400" indent="-660400">
              <a:buFont typeface="Wingdings" pitchFamily="2" charset="2"/>
              <a:buAutoNum type="alphaLcPeriod"/>
            </a:pPr>
            <a:endParaRPr lang="it-IT"/>
          </a:p>
          <a:p>
            <a:pPr marL="660400" indent="-660400">
              <a:buFont typeface="Wingdings" pitchFamily="2" charset="2"/>
              <a:buAutoNum type="romanLcPeriod"/>
            </a:pPr>
            <a:r>
              <a:rPr lang="it-IT"/>
              <a:t>Advantage: no need to wait for Rome to authorise action</a:t>
            </a:r>
          </a:p>
          <a:p>
            <a:pPr marL="660400" indent="-660400">
              <a:buFont typeface="Wingdings" pitchFamily="2" charset="2"/>
              <a:buAutoNum type="romanLcPeriod"/>
            </a:pPr>
            <a:r>
              <a:rPr lang="it-IT"/>
              <a:t>Disadvantage: no central authority to “guarantee” evenness of approach</a:t>
            </a:r>
          </a:p>
          <a:p>
            <a:pPr marL="660400" indent="-660400">
              <a:buFont typeface="Wingdings" pitchFamily="2" charset="2"/>
              <a:buAutoNum type="romanLcPeriod"/>
            </a:pPr>
            <a:r>
              <a:rPr lang="it-IT"/>
              <a:t>Advantage: the role of obedience in this context.</a:t>
            </a:r>
          </a:p>
        </p:txBody>
      </p:sp>
    </p:spTree>
    <p:extLst>
      <p:ext uri="{BB962C8B-B14F-4D97-AF65-F5344CB8AC3E}">
        <p14:creationId xmlns:p14="http://schemas.microsoft.com/office/powerpoint/2010/main" val="2659975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r>
              <a:rPr lang="it-IT"/>
              <a:t>III. Some particular questions</a:t>
            </a:r>
          </a:p>
        </p:txBody>
      </p:sp>
      <p:sp>
        <p:nvSpPr>
          <p:cNvPr id="24579" name="Rectangle 3"/>
          <p:cNvSpPr>
            <a:spLocks noGrp="1" noRot="1" noChangeArrowheads="1"/>
          </p:cNvSpPr>
          <p:nvPr>
            <p:ph type="body" idx="1"/>
          </p:nvPr>
        </p:nvSpPr>
        <p:spPr/>
        <p:txBody>
          <a:bodyPr/>
          <a:lstStyle/>
          <a:p>
            <a:pPr>
              <a:buFont typeface="Wingdings" pitchFamily="2" charset="2"/>
              <a:buNone/>
            </a:pPr>
            <a:r>
              <a:rPr lang="it-IT"/>
              <a:t>b. Standing aside from ministry</a:t>
            </a:r>
          </a:p>
          <a:p>
            <a:pPr>
              <a:buFont typeface="Wingdings" pitchFamily="2" charset="2"/>
              <a:buNone/>
            </a:pPr>
            <a:endParaRPr lang="it-IT"/>
          </a:p>
          <a:p>
            <a:pPr>
              <a:buFontTx/>
              <a:buChar char="-"/>
            </a:pPr>
            <a:r>
              <a:rPr lang="it-IT"/>
              <a:t>No right to a particular ministry</a:t>
            </a:r>
          </a:p>
          <a:p>
            <a:pPr>
              <a:buFontTx/>
              <a:buNone/>
            </a:pPr>
            <a:endParaRPr lang="it-IT"/>
          </a:p>
          <a:p>
            <a:pPr>
              <a:buFontTx/>
              <a:buChar char="-"/>
            </a:pPr>
            <a:r>
              <a:rPr lang="it-IT"/>
              <a:t>If employment, follow particular protocols</a:t>
            </a:r>
          </a:p>
          <a:p>
            <a:pPr>
              <a:buFontTx/>
              <a:buChar char="-"/>
            </a:pPr>
            <a:endParaRPr lang="it-IT"/>
          </a:p>
          <a:p>
            <a:pPr>
              <a:buFontTx/>
              <a:buChar char="-"/>
            </a:pPr>
            <a:r>
              <a:rPr lang="it-IT"/>
              <a:t>If ecclesiastical office, follow canon 682 §2</a:t>
            </a:r>
          </a:p>
        </p:txBody>
      </p:sp>
    </p:spTree>
    <p:extLst>
      <p:ext uri="{BB962C8B-B14F-4D97-AF65-F5344CB8AC3E}">
        <p14:creationId xmlns:p14="http://schemas.microsoft.com/office/powerpoint/2010/main" val="1260155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r>
              <a:rPr lang="it-IT"/>
              <a:t>III. Some particular questions</a:t>
            </a:r>
          </a:p>
        </p:txBody>
      </p:sp>
      <p:sp>
        <p:nvSpPr>
          <p:cNvPr id="25603" name="Rectangle 3"/>
          <p:cNvSpPr>
            <a:spLocks noGrp="1" noRot="1" noChangeArrowheads="1"/>
          </p:cNvSpPr>
          <p:nvPr>
            <p:ph type="body" idx="1"/>
          </p:nvPr>
        </p:nvSpPr>
        <p:spPr/>
        <p:txBody>
          <a:bodyPr/>
          <a:lstStyle/>
          <a:p>
            <a:pPr>
              <a:buFont typeface="Wingdings" pitchFamily="2" charset="2"/>
              <a:buNone/>
            </a:pPr>
            <a:r>
              <a:rPr lang="it-IT"/>
              <a:t>c. Where should such a religious live?</a:t>
            </a:r>
          </a:p>
          <a:p>
            <a:pPr>
              <a:buFont typeface="Wingdings" pitchFamily="2" charset="2"/>
              <a:buNone/>
            </a:pPr>
            <a:endParaRPr lang="it-IT"/>
          </a:p>
          <a:p>
            <a:pPr>
              <a:buFont typeface="Wingdings" pitchFamily="2" charset="2"/>
              <a:buNone/>
            </a:pPr>
            <a:r>
              <a:rPr lang="it-IT"/>
              <a:t>	In a house of the institute in accordance with canon 665 §1 – but under conditions.</a:t>
            </a:r>
          </a:p>
        </p:txBody>
      </p:sp>
    </p:spTree>
    <p:extLst>
      <p:ext uri="{BB962C8B-B14F-4D97-AF65-F5344CB8AC3E}">
        <p14:creationId xmlns:p14="http://schemas.microsoft.com/office/powerpoint/2010/main" val="4279643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r>
              <a:rPr lang="it-IT"/>
              <a:t>III. Some particular questions</a:t>
            </a:r>
          </a:p>
        </p:txBody>
      </p:sp>
      <p:sp>
        <p:nvSpPr>
          <p:cNvPr id="26627" name="Rectangle 3"/>
          <p:cNvSpPr>
            <a:spLocks noGrp="1" noRot="1" noChangeArrowheads="1"/>
          </p:cNvSpPr>
          <p:nvPr>
            <p:ph type="body" idx="1"/>
          </p:nvPr>
        </p:nvSpPr>
        <p:spPr>
          <a:xfrm>
            <a:off x="301625" y="1676400"/>
            <a:ext cx="8540750" cy="4776788"/>
          </a:xfrm>
        </p:spPr>
        <p:txBody>
          <a:bodyPr/>
          <a:lstStyle/>
          <a:p>
            <a:pPr>
              <a:lnSpc>
                <a:spcPct val="90000"/>
              </a:lnSpc>
              <a:buFont typeface="Wingdings" pitchFamily="2" charset="2"/>
              <a:buNone/>
            </a:pPr>
            <a:r>
              <a:rPr lang="it-IT"/>
              <a:t>d. What is the status of such a religious?</a:t>
            </a:r>
          </a:p>
          <a:p>
            <a:pPr>
              <a:lnSpc>
                <a:spcPct val="90000"/>
              </a:lnSpc>
              <a:buFont typeface="Wingdings" pitchFamily="2" charset="2"/>
              <a:buNone/>
            </a:pPr>
            <a:endParaRPr lang="it-IT"/>
          </a:p>
          <a:p>
            <a:pPr>
              <a:lnSpc>
                <a:spcPct val="90000"/>
              </a:lnSpc>
              <a:buFontTx/>
              <a:buChar char="-"/>
            </a:pPr>
            <a:r>
              <a:rPr lang="it-IT"/>
              <a:t>A member “in good standing”</a:t>
            </a:r>
          </a:p>
          <a:p>
            <a:pPr>
              <a:lnSpc>
                <a:spcPct val="90000"/>
              </a:lnSpc>
              <a:buFontTx/>
              <a:buChar char="-"/>
            </a:pPr>
            <a:endParaRPr lang="it-IT"/>
          </a:p>
          <a:p>
            <a:pPr>
              <a:lnSpc>
                <a:spcPct val="90000"/>
              </a:lnSpc>
              <a:buFontTx/>
              <a:buChar char="-"/>
            </a:pPr>
            <a:r>
              <a:rPr lang="it-IT"/>
              <a:t>Able to fulfil the first and principal duty of a life of prayer and penance (canons 663 §1 and 673)</a:t>
            </a:r>
          </a:p>
          <a:p>
            <a:pPr>
              <a:lnSpc>
                <a:spcPct val="90000"/>
              </a:lnSpc>
              <a:buFontTx/>
              <a:buNone/>
            </a:pPr>
            <a:endParaRPr lang="it-IT"/>
          </a:p>
          <a:p>
            <a:pPr>
              <a:lnSpc>
                <a:spcPct val="90000"/>
              </a:lnSpc>
              <a:buFontTx/>
              <a:buChar char="-"/>
            </a:pPr>
            <a:r>
              <a:rPr lang="it-IT"/>
              <a:t>With active (and passive) voice.</a:t>
            </a:r>
          </a:p>
        </p:txBody>
      </p:sp>
    </p:spTree>
    <p:extLst>
      <p:ext uri="{BB962C8B-B14F-4D97-AF65-F5344CB8AC3E}">
        <p14:creationId xmlns:p14="http://schemas.microsoft.com/office/powerpoint/2010/main" val="3596224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r>
              <a:rPr lang="it-IT"/>
              <a:t>III. Some particular questions</a:t>
            </a:r>
          </a:p>
        </p:txBody>
      </p:sp>
      <p:sp>
        <p:nvSpPr>
          <p:cNvPr id="27651" name="Rectangle 3"/>
          <p:cNvSpPr>
            <a:spLocks noGrp="1" noRot="1" noChangeArrowheads="1"/>
          </p:cNvSpPr>
          <p:nvPr>
            <p:ph type="body" idx="1"/>
          </p:nvPr>
        </p:nvSpPr>
        <p:spPr/>
        <p:txBody>
          <a:bodyPr/>
          <a:lstStyle/>
          <a:p>
            <a:pPr>
              <a:buFont typeface="Wingdings" pitchFamily="2" charset="2"/>
              <a:buNone/>
            </a:pPr>
            <a:r>
              <a:rPr lang="it-IT"/>
              <a:t>e. What if the allegation is unfounded?</a:t>
            </a:r>
          </a:p>
          <a:p>
            <a:pPr>
              <a:buFont typeface="Wingdings" pitchFamily="2" charset="2"/>
              <a:buNone/>
            </a:pPr>
            <a:endParaRPr lang="it-IT"/>
          </a:p>
          <a:p>
            <a:pPr>
              <a:buFontTx/>
              <a:buChar char="-"/>
            </a:pPr>
            <a:r>
              <a:rPr lang="it-IT"/>
              <a:t>Reinstatement in ministry</a:t>
            </a:r>
          </a:p>
          <a:p>
            <a:pPr>
              <a:buFontTx/>
              <a:buChar char="-"/>
            </a:pPr>
            <a:endParaRPr lang="it-IT"/>
          </a:p>
          <a:p>
            <a:pPr>
              <a:buFontTx/>
              <a:buChar char="-"/>
            </a:pPr>
            <a:r>
              <a:rPr lang="it-IT"/>
              <a:t>Return to former living situation</a:t>
            </a:r>
          </a:p>
          <a:p>
            <a:pPr>
              <a:buFontTx/>
              <a:buChar char="-"/>
            </a:pPr>
            <a:endParaRPr lang="it-IT"/>
          </a:p>
          <a:p>
            <a:pPr>
              <a:buFontTx/>
              <a:buChar char="-"/>
            </a:pPr>
            <a:r>
              <a:rPr lang="it-IT"/>
              <a:t>The possibility of certain conditions</a:t>
            </a:r>
          </a:p>
        </p:txBody>
      </p:sp>
    </p:spTree>
    <p:extLst>
      <p:ext uri="{BB962C8B-B14F-4D97-AF65-F5344CB8AC3E}">
        <p14:creationId xmlns:p14="http://schemas.microsoft.com/office/powerpoint/2010/main" val="3984043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835021"/>
            <a:ext cx="3372142" cy="646331"/>
          </a:xfrm>
          <a:prstGeom prst="rect">
            <a:avLst/>
          </a:prstGeom>
          <a:noFill/>
        </p:spPr>
        <p:txBody>
          <a:bodyPr wrap="none" rtlCol="0">
            <a:spAutoFit/>
          </a:bodyPr>
          <a:lstStyle/>
          <a:p>
            <a:r>
              <a:rPr lang="en-US" sz="3600" b="1" dirty="0" smtClean="0"/>
              <a:t>Aims for the Day</a:t>
            </a:r>
            <a:endParaRPr lang="en-US" sz="3600" b="1" dirty="0"/>
          </a:p>
        </p:txBody>
      </p:sp>
      <p:sp>
        <p:nvSpPr>
          <p:cNvPr id="6" name="TextBox 5"/>
          <p:cNvSpPr txBox="1"/>
          <p:nvPr/>
        </p:nvSpPr>
        <p:spPr>
          <a:xfrm>
            <a:off x="609600" y="2978021"/>
            <a:ext cx="8013822" cy="1600438"/>
          </a:xfrm>
          <a:prstGeom prst="rect">
            <a:avLst/>
          </a:prstGeom>
          <a:noFill/>
        </p:spPr>
        <p:txBody>
          <a:bodyPr wrap="square" rtlCol="0">
            <a:spAutoFit/>
          </a:bodyPr>
          <a:lstStyle/>
          <a:p>
            <a:pPr marL="457200" indent="-457200">
              <a:spcAft>
                <a:spcPts val="600"/>
              </a:spcAft>
              <a:buFont typeface="Arial"/>
              <a:buChar char="•"/>
            </a:pPr>
            <a:r>
              <a:rPr lang="en-US" sz="2200" dirty="0" smtClean="0"/>
              <a:t>To </a:t>
            </a:r>
            <a:r>
              <a:rPr lang="en-US" sz="2200" dirty="0" smtClean="0"/>
              <a:t>outline the rights and obligations of religious</a:t>
            </a:r>
            <a:endParaRPr lang="en-US" sz="2200" dirty="0" smtClean="0"/>
          </a:p>
          <a:p>
            <a:pPr marL="457200" indent="-457200">
              <a:spcAft>
                <a:spcPts val="600"/>
              </a:spcAft>
              <a:buFont typeface="Arial"/>
              <a:buChar char="•"/>
            </a:pPr>
            <a:r>
              <a:rPr lang="en-US" sz="2200" dirty="0" smtClean="0"/>
              <a:t>To </a:t>
            </a:r>
            <a:r>
              <a:rPr lang="en-US" sz="2200" dirty="0" smtClean="0"/>
              <a:t>outline the process of inquiry for a member of a religious order or congregation</a:t>
            </a:r>
            <a:endParaRPr lang="en-US" sz="2200" dirty="0"/>
          </a:p>
          <a:p>
            <a:pPr marL="457200" indent="-457200">
              <a:spcAft>
                <a:spcPts val="600"/>
              </a:spcAft>
              <a:buFont typeface="Arial"/>
              <a:buChar char="•"/>
            </a:pPr>
            <a:r>
              <a:rPr lang="en-US" sz="2200" dirty="0" smtClean="0"/>
              <a:t>To identify further training you require in your role.</a:t>
            </a:r>
            <a:endParaRPr lang="en-US" sz="2200" dirty="0"/>
          </a:p>
        </p:txBody>
      </p:sp>
    </p:spTree>
    <p:extLst>
      <p:ext uri="{BB962C8B-B14F-4D97-AF65-F5344CB8AC3E}">
        <p14:creationId xmlns:p14="http://schemas.microsoft.com/office/powerpoint/2010/main" val="42115105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r>
              <a:rPr lang="it-IT"/>
              <a:t>III. Some particular questions</a:t>
            </a:r>
          </a:p>
        </p:txBody>
      </p:sp>
      <p:sp>
        <p:nvSpPr>
          <p:cNvPr id="28675" name="Rectangle 3"/>
          <p:cNvSpPr>
            <a:spLocks noGrp="1" noRot="1" noChangeArrowheads="1"/>
          </p:cNvSpPr>
          <p:nvPr>
            <p:ph type="body" idx="1"/>
          </p:nvPr>
        </p:nvSpPr>
        <p:spPr/>
        <p:txBody>
          <a:bodyPr/>
          <a:lstStyle/>
          <a:p>
            <a:pPr>
              <a:buFont typeface="Wingdings" pitchFamily="2" charset="2"/>
              <a:buNone/>
            </a:pPr>
            <a:r>
              <a:rPr lang="it-IT"/>
              <a:t>f. If the offence does not measure up to the sexual abuse of a minor?</a:t>
            </a:r>
          </a:p>
          <a:p>
            <a:pPr>
              <a:buFont typeface="Wingdings" pitchFamily="2" charset="2"/>
              <a:buNone/>
            </a:pPr>
            <a:endParaRPr lang="it-IT"/>
          </a:p>
          <a:p>
            <a:pPr>
              <a:buFontTx/>
              <a:buChar char="-"/>
            </a:pPr>
            <a:r>
              <a:rPr lang="it-IT"/>
              <a:t>No crime, no penalty?</a:t>
            </a:r>
          </a:p>
          <a:p>
            <a:pPr>
              <a:buFontTx/>
              <a:buChar char="-"/>
            </a:pPr>
            <a:endParaRPr lang="it-IT"/>
          </a:p>
          <a:p>
            <a:pPr>
              <a:buFontTx/>
              <a:buChar char="-"/>
            </a:pPr>
            <a:r>
              <a:rPr lang="it-IT"/>
              <a:t>But what about the fundamental obligations of consecrated life? Can the behaviour be considered under canon 696?</a:t>
            </a:r>
          </a:p>
          <a:p>
            <a:pPr>
              <a:buFont typeface="Wingdings" pitchFamily="2" charset="2"/>
              <a:buNone/>
            </a:pPr>
            <a:endParaRPr lang="it-IT" i="1"/>
          </a:p>
        </p:txBody>
      </p:sp>
    </p:spTree>
    <p:extLst>
      <p:ext uri="{BB962C8B-B14F-4D97-AF65-F5344CB8AC3E}">
        <p14:creationId xmlns:p14="http://schemas.microsoft.com/office/powerpoint/2010/main" val="1266798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r>
              <a:rPr lang="it-IT"/>
              <a:t>By way of a conclusion</a:t>
            </a:r>
          </a:p>
        </p:txBody>
      </p:sp>
      <p:sp>
        <p:nvSpPr>
          <p:cNvPr id="31747" name="Rectangle 3"/>
          <p:cNvSpPr>
            <a:spLocks noGrp="1" noRot="1" noChangeArrowheads="1"/>
          </p:cNvSpPr>
          <p:nvPr>
            <p:ph type="body" idx="1"/>
          </p:nvPr>
        </p:nvSpPr>
        <p:spPr>
          <a:xfrm>
            <a:off x="301625" y="1676400"/>
            <a:ext cx="8540750" cy="4921250"/>
          </a:xfrm>
        </p:spPr>
        <p:txBody>
          <a:bodyPr/>
          <a:lstStyle/>
          <a:p>
            <a:pPr>
              <a:buFont typeface="Wingdings" pitchFamily="2" charset="2"/>
              <a:buNone/>
            </a:pPr>
            <a:r>
              <a:rPr lang="en-US"/>
              <a:t>Three purposes of penal law in the Church:</a:t>
            </a:r>
          </a:p>
          <a:p>
            <a:pPr>
              <a:buFont typeface="Wingdings" pitchFamily="2" charset="2"/>
              <a:buNone/>
            </a:pPr>
            <a:endParaRPr lang="en-US"/>
          </a:p>
          <a:p>
            <a:r>
              <a:rPr lang="en-US"/>
              <a:t>The amendment of the member</a:t>
            </a:r>
          </a:p>
          <a:p>
            <a:endParaRPr lang="en-US"/>
          </a:p>
          <a:p>
            <a:r>
              <a:rPr lang="en-US"/>
              <a:t>The restoration of justice</a:t>
            </a:r>
          </a:p>
          <a:p>
            <a:endParaRPr lang="en-US"/>
          </a:p>
          <a:p>
            <a:r>
              <a:rPr lang="en-US"/>
              <a:t>The reparation of scandal</a:t>
            </a:r>
            <a:endParaRPr lang="it-IT"/>
          </a:p>
        </p:txBody>
      </p:sp>
    </p:spTree>
    <p:extLst>
      <p:ext uri="{BB962C8B-B14F-4D97-AF65-F5344CB8AC3E}">
        <p14:creationId xmlns:p14="http://schemas.microsoft.com/office/powerpoint/2010/main" val="27453597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20843" y="2636912"/>
            <a:ext cx="1178528" cy="584775"/>
          </a:xfrm>
          <a:prstGeom prst="rect">
            <a:avLst/>
          </a:prstGeom>
          <a:noFill/>
        </p:spPr>
        <p:txBody>
          <a:bodyPr wrap="none" rtlCol="0">
            <a:spAutoFit/>
          </a:bodyPr>
          <a:lstStyle/>
          <a:p>
            <a:pPr algn="ctr"/>
            <a:r>
              <a:rPr lang="en-US" sz="3200" b="1" dirty="0" smtClean="0">
                <a:solidFill>
                  <a:schemeClr val="tx1">
                    <a:lumMod val="95000"/>
                    <a:lumOff val="5000"/>
                  </a:schemeClr>
                </a:solidFill>
              </a:rPr>
              <a:t>Finish</a:t>
            </a:r>
            <a:endParaRPr lang="en-US" sz="3200" dirty="0">
              <a:solidFill>
                <a:schemeClr val="tx1">
                  <a:lumMod val="95000"/>
                  <a:lumOff val="5000"/>
                </a:schemeClr>
              </a:solidFill>
            </a:endParaRPr>
          </a:p>
        </p:txBody>
      </p:sp>
    </p:spTree>
    <p:extLst>
      <p:ext uri="{BB962C8B-B14F-4D97-AF65-F5344CB8AC3E}">
        <p14:creationId xmlns:p14="http://schemas.microsoft.com/office/powerpoint/2010/main" val="299063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518076"/>
            <a:ext cx="1968424" cy="646331"/>
          </a:xfrm>
          <a:prstGeom prst="rect">
            <a:avLst/>
          </a:prstGeom>
          <a:noFill/>
        </p:spPr>
        <p:txBody>
          <a:bodyPr wrap="none" rtlCol="0">
            <a:spAutoFit/>
          </a:bodyPr>
          <a:lstStyle/>
          <a:p>
            <a:r>
              <a:rPr lang="en-US" sz="3600" b="1" dirty="0" smtClean="0"/>
              <a:t>Structure</a:t>
            </a:r>
            <a:endParaRPr lang="en-US" sz="3600" b="1" dirty="0"/>
          </a:p>
        </p:txBody>
      </p:sp>
      <p:sp>
        <p:nvSpPr>
          <p:cNvPr id="6" name="TextBox 5"/>
          <p:cNvSpPr txBox="1"/>
          <p:nvPr/>
        </p:nvSpPr>
        <p:spPr>
          <a:xfrm>
            <a:off x="609600" y="2164407"/>
            <a:ext cx="8013822" cy="4170372"/>
          </a:xfrm>
          <a:prstGeom prst="rect">
            <a:avLst/>
          </a:prstGeom>
          <a:noFill/>
        </p:spPr>
        <p:txBody>
          <a:bodyPr wrap="square" rtlCol="0">
            <a:spAutoFit/>
          </a:bodyPr>
          <a:lstStyle/>
          <a:p>
            <a:pPr marL="457200" indent="-457200">
              <a:spcAft>
                <a:spcPts val="600"/>
              </a:spcAft>
              <a:buFont typeface="Arial"/>
              <a:buChar char="•"/>
            </a:pPr>
            <a:r>
              <a:rPr lang="en-US" sz="2200" dirty="0" smtClean="0"/>
              <a:t>Setting the Context for the Day –</a:t>
            </a:r>
            <a:r>
              <a:rPr lang="en-US" sz="2200" dirty="0" smtClean="0"/>
              <a:t>Teresa Devlin</a:t>
            </a:r>
            <a:endParaRPr lang="en-US" sz="2200" dirty="0"/>
          </a:p>
          <a:p>
            <a:pPr marL="457200" indent="-457200">
              <a:spcAft>
                <a:spcPts val="600"/>
              </a:spcAft>
              <a:buFont typeface="Arial"/>
              <a:buChar char="•"/>
            </a:pPr>
            <a:r>
              <a:rPr lang="en-US" sz="2200" dirty="0" smtClean="0"/>
              <a:t>Outlining Obligations and Rights- Aidan McGrath</a:t>
            </a:r>
            <a:endParaRPr lang="en-US" sz="2200" dirty="0" smtClean="0"/>
          </a:p>
          <a:p>
            <a:pPr marL="457200" indent="-457200">
              <a:spcAft>
                <a:spcPts val="600"/>
              </a:spcAft>
              <a:buFont typeface="Arial"/>
              <a:buChar char="•"/>
            </a:pPr>
            <a:r>
              <a:rPr lang="en-US" sz="2200" dirty="0" smtClean="0"/>
              <a:t>Pastoral response to complainants-Teresa Devlin</a:t>
            </a:r>
          </a:p>
          <a:p>
            <a:pPr marL="457200" indent="-457200">
              <a:spcAft>
                <a:spcPts val="600"/>
              </a:spcAft>
              <a:buFont typeface="Arial"/>
              <a:buChar char="•"/>
            </a:pPr>
            <a:r>
              <a:rPr lang="en-US" sz="2200" dirty="0" smtClean="0"/>
              <a:t>Break 11:45-12:00</a:t>
            </a:r>
          </a:p>
          <a:p>
            <a:pPr marL="457200" indent="-457200">
              <a:spcAft>
                <a:spcPts val="600"/>
              </a:spcAft>
              <a:buFont typeface="Arial"/>
              <a:buChar char="•"/>
            </a:pPr>
            <a:r>
              <a:rPr lang="en-US" sz="2200" dirty="0" smtClean="0"/>
              <a:t>Process of Inquiry- Aidan McGrath</a:t>
            </a:r>
            <a:endParaRPr lang="en-US" sz="2200" dirty="0"/>
          </a:p>
          <a:p>
            <a:pPr marL="457200" indent="-457200">
              <a:spcAft>
                <a:spcPts val="600"/>
              </a:spcAft>
              <a:buFont typeface="Arial"/>
              <a:buChar char="•"/>
            </a:pPr>
            <a:r>
              <a:rPr lang="en-US" sz="2200" dirty="0" smtClean="0"/>
              <a:t>Lunch </a:t>
            </a:r>
            <a:r>
              <a:rPr lang="en-US" sz="2200" dirty="0" smtClean="0"/>
              <a:t>– </a:t>
            </a:r>
            <a:r>
              <a:rPr lang="en-US" sz="2200" dirty="0" smtClean="0"/>
              <a:t>13:00-14:00</a:t>
            </a:r>
          </a:p>
          <a:p>
            <a:pPr marL="457200" indent="-457200">
              <a:spcAft>
                <a:spcPts val="600"/>
              </a:spcAft>
              <a:buFont typeface="Arial"/>
              <a:buChar char="•"/>
            </a:pPr>
            <a:r>
              <a:rPr lang="en-US" sz="2200" dirty="0" smtClean="0"/>
              <a:t>Process Continued- Aidan McGrath</a:t>
            </a:r>
            <a:endParaRPr lang="en-US" sz="2200" dirty="0" smtClean="0"/>
          </a:p>
          <a:p>
            <a:pPr marL="457200" indent="-457200">
              <a:spcAft>
                <a:spcPts val="600"/>
              </a:spcAft>
              <a:buFont typeface="Arial"/>
              <a:buChar char="•"/>
            </a:pPr>
            <a:r>
              <a:rPr lang="en-US" sz="2200" dirty="0" smtClean="0"/>
              <a:t>Break- 15:00-15:10</a:t>
            </a:r>
          </a:p>
          <a:p>
            <a:pPr marL="457200" indent="-457200">
              <a:spcAft>
                <a:spcPts val="600"/>
              </a:spcAft>
              <a:buFont typeface="Arial"/>
              <a:buChar char="•"/>
            </a:pPr>
            <a:r>
              <a:rPr lang="en-US" sz="2200" dirty="0" smtClean="0"/>
              <a:t>Evaluation</a:t>
            </a:r>
          </a:p>
          <a:p>
            <a:pPr marL="457200" indent="-457200">
              <a:spcAft>
                <a:spcPts val="600"/>
              </a:spcAft>
              <a:buFont typeface="Arial"/>
              <a:buChar char="•"/>
            </a:pPr>
            <a:r>
              <a:rPr lang="en-US" sz="2200" dirty="0" smtClean="0"/>
              <a:t>Finish 16:00</a:t>
            </a:r>
            <a:endParaRPr lang="en-US" sz="2200" dirty="0" smtClean="0"/>
          </a:p>
        </p:txBody>
      </p:sp>
    </p:spTree>
    <p:extLst>
      <p:ext uri="{BB962C8B-B14F-4D97-AF65-F5344CB8AC3E}">
        <p14:creationId xmlns:p14="http://schemas.microsoft.com/office/powerpoint/2010/main" val="3205524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7704" y="2723310"/>
            <a:ext cx="5442900" cy="1569660"/>
          </a:xfrm>
          <a:prstGeom prst="rect">
            <a:avLst/>
          </a:prstGeom>
          <a:noFill/>
        </p:spPr>
        <p:txBody>
          <a:bodyPr wrap="none" rtlCol="0">
            <a:spAutoFit/>
          </a:bodyPr>
          <a:lstStyle/>
          <a:p>
            <a:r>
              <a:rPr lang="en-US" sz="3200" b="1" dirty="0" smtClean="0">
                <a:solidFill>
                  <a:schemeClr val="tx1">
                    <a:lumMod val="95000"/>
                    <a:lumOff val="5000"/>
                  </a:schemeClr>
                </a:solidFill>
              </a:rPr>
              <a:t>Setting the Context for the Day</a:t>
            </a:r>
            <a:endParaRPr lang="en-US" sz="3200" b="1" dirty="0" smtClean="0">
              <a:solidFill>
                <a:schemeClr val="tx1">
                  <a:lumMod val="95000"/>
                  <a:lumOff val="5000"/>
                </a:schemeClr>
              </a:solidFill>
            </a:endParaRPr>
          </a:p>
          <a:p>
            <a:endParaRPr lang="en-US" sz="3200" dirty="0">
              <a:solidFill>
                <a:schemeClr val="tx1">
                  <a:lumMod val="95000"/>
                  <a:lumOff val="5000"/>
                </a:schemeClr>
              </a:solidFill>
            </a:endParaRPr>
          </a:p>
          <a:p>
            <a:pPr algn="ctr"/>
            <a:r>
              <a:rPr lang="en-US" sz="3200" dirty="0" smtClean="0">
                <a:solidFill>
                  <a:schemeClr val="tx1">
                    <a:lumMod val="95000"/>
                    <a:lumOff val="5000"/>
                  </a:schemeClr>
                </a:solidFill>
              </a:rPr>
              <a:t>Teresa Devlin</a:t>
            </a:r>
            <a:endParaRPr lang="en-US" sz="3200" dirty="0">
              <a:solidFill>
                <a:schemeClr val="tx1">
                  <a:lumMod val="95000"/>
                  <a:lumOff val="5000"/>
                </a:schemeClr>
              </a:solidFill>
            </a:endParaRPr>
          </a:p>
        </p:txBody>
      </p:sp>
    </p:spTree>
    <p:extLst>
      <p:ext uri="{BB962C8B-B14F-4D97-AF65-F5344CB8AC3E}">
        <p14:creationId xmlns:p14="http://schemas.microsoft.com/office/powerpoint/2010/main" val="3079815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83768" y="2723310"/>
            <a:ext cx="3991670" cy="1569660"/>
          </a:xfrm>
          <a:prstGeom prst="rect">
            <a:avLst/>
          </a:prstGeom>
          <a:noFill/>
        </p:spPr>
        <p:txBody>
          <a:bodyPr wrap="none" rtlCol="0">
            <a:spAutoFit/>
          </a:bodyPr>
          <a:lstStyle/>
          <a:p>
            <a:r>
              <a:rPr lang="en-US" sz="3200" b="1" dirty="0" smtClean="0">
                <a:solidFill>
                  <a:schemeClr val="tx1">
                    <a:lumMod val="95000"/>
                    <a:lumOff val="5000"/>
                  </a:schemeClr>
                </a:solidFill>
              </a:rPr>
              <a:t>Rights and Obligations</a:t>
            </a:r>
            <a:endParaRPr lang="en-US" sz="3200" b="1" dirty="0" smtClean="0">
              <a:solidFill>
                <a:schemeClr val="tx1">
                  <a:lumMod val="95000"/>
                  <a:lumOff val="5000"/>
                </a:schemeClr>
              </a:solidFill>
            </a:endParaRPr>
          </a:p>
          <a:p>
            <a:endParaRPr lang="en-US" sz="3200" dirty="0">
              <a:solidFill>
                <a:schemeClr val="tx1">
                  <a:lumMod val="95000"/>
                  <a:lumOff val="5000"/>
                </a:schemeClr>
              </a:solidFill>
            </a:endParaRPr>
          </a:p>
          <a:p>
            <a:pPr algn="ctr"/>
            <a:r>
              <a:rPr lang="en-US" sz="3200" dirty="0" smtClean="0">
                <a:solidFill>
                  <a:schemeClr val="tx1">
                    <a:lumMod val="95000"/>
                    <a:lumOff val="5000"/>
                  </a:schemeClr>
                </a:solidFill>
              </a:rPr>
              <a:t>Aidan McGrath</a:t>
            </a:r>
            <a:endParaRPr lang="en-US" sz="3200" dirty="0">
              <a:solidFill>
                <a:schemeClr val="tx1">
                  <a:lumMod val="95000"/>
                  <a:lumOff val="5000"/>
                </a:schemeClr>
              </a:solidFill>
            </a:endParaRPr>
          </a:p>
        </p:txBody>
      </p:sp>
    </p:spTree>
    <p:extLst>
      <p:ext uri="{BB962C8B-B14F-4D97-AF65-F5344CB8AC3E}">
        <p14:creationId xmlns:p14="http://schemas.microsoft.com/office/powerpoint/2010/main" val="3377519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a:xfrm>
            <a:off x="539750" y="260350"/>
            <a:ext cx="7772400" cy="1600200"/>
          </a:xfrm>
        </p:spPr>
        <p:txBody>
          <a:bodyPr/>
          <a:lstStyle/>
          <a:p>
            <a:r>
              <a:rPr lang="it-IT"/>
              <a:t>I. By way of a premise</a:t>
            </a:r>
          </a:p>
        </p:txBody>
      </p:sp>
      <p:sp>
        <p:nvSpPr>
          <p:cNvPr id="2051" name="Rectangle 3"/>
          <p:cNvSpPr>
            <a:spLocks noGrp="1" noRot="1" noChangeArrowheads="1"/>
          </p:cNvSpPr>
          <p:nvPr>
            <p:ph type="subTitle" idx="1"/>
          </p:nvPr>
        </p:nvSpPr>
        <p:spPr>
          <a:xfrm>
            <a:off x="755650" y="1628775"/>
            <a:ext cx="7704138" cy="4679950"/>
          </a:xfrm>
        </p:spPr>
        <p:txBody>
          <a:bodyPr/>
          <a:lstStyle/>
          <a:p>
            <a:pPr algn="l"/>
            <a:r>
              <a:rPr lang="it-IT"/>
              <a:t>There are members of the Christian faithful from both these groups (lay and cleric) who, through the profession of the evangelical counsels… are consecrated to God in their own special way…;although their state does not belong to the hierarchical structure of the Church, it nevertheless belongs to its life and holiness (cf. canon 207 §2).</a:t>
            </a:r>
          </a:p>
        </p:txBody>
      </p:sp>
    </p:spTree>
    <p:extLst>
      <p:ext uri="{BB962C8B-B14F-4D97-AF65-F5344CB8AC3E}">
        <p14:creationId xmlns:p14="http://schemas.microsoft.com/office/powerpoint/2010/main" val="772062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r>
              <a:rPr lang="it-IT"/>
              <a:t>I. By way of a premise</a:t>
            </a:r>
          </a:p>
        </p:txBody>
      </p:sp>
      <p:sp>
        <p:nvSpPr>
          <p:cNvPr id="8195" name="Rectangle 3"/>
          <p:cNvSpPr>
            <a:spLocks noGrp="1" noRot="1" noChangeArrowheads="1"/>
          </p:cNvSpPr>
          <p:nvPr>
            <p:ph type="body" idx="1"/>
          </p:nvPr>
        </p:nvSpPr>
        <p:spPr/>
        <p:txBody>
          <a:bodyPr/>
          <a:lstStyle/>
          <a:p>
            <a:pPr>
              <a:buFont typeface="Wingdings" pitchFamily="2" charset="2"/>
              <a:buNone/>
            </a:pPr>
            <a:r>
              <a:rPr lang="it-IT"/>
              <a:t>Some fundamental rights and obligations:</a:t>
            </a:r>
          </a:p>
          <a:p>
            <a:pPr>
              <a:buFont typeface="Wingdings" pitchFamily="2" charset="2"/>
              <a:buNone/>
            </a:pPr>
            <a:r>
              <a:rPr lang="it-IT"/>
              <a:t>-	The obligation of obedience (cf. canon 601); and the relationship to Superiors (cf. canons 608; 620; 622).</a:t>
            </a:r>
          </a:p>
          <a:p>
            <a:pPr>
              <a:buFontTx/>
              <a:buChar char="-"/>
            </a:pPr>
            <a:r>
              <a:rPr lang="it-IT"/>
              <a:t>The obligation</a:t>
            </a:r>
            <a:r>
              <a:rPr lang="en-IE"/>
              <a:t>The obligation to live a life of chastity and celibacy (canons 599, 277).</a:t>
            </a:r>
          </a:p>
          <a:p>
            <a:pPr>
              <a:buFontTx/>
              <a:buChar char="-"/>
            </a:pPr>
            <a:r>
              <a:rPr lang="en-IE"/>
              <a:t>The obligation to live a life of evangelical poverty</a:t>
            </a:r>
            <a:r>
              <a:rPr lang="it-IT"/>
              <a:t> (canon 600).</a:t>
            </a:r>
          </a:p>
        </p:txBody>
      </p:sp>
    </p:spTree>
    <p:extLst>
      <p:ext uri="{BB962C8B-B14F-4D97-AF65-F5344CB8AC3E}">
        <p14:creationId xmlns:p14="http://schemas.microsoft.com/office/powerpoint/2010/main" val="3230485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r>
              <a:rPr lang="it-IT"/>
              <a:t>I. By way of a premise</a:t>
            </a:r>
          </a:p>
        </p:txBody>
      </p:sp>
      <p:sp>
        <p:nvSpPr>
          <p:cNvPr id="9219" name="Rectangle 3"/>
          <p:cNvSpPr>
            <a:spLocks noGrp="1" noRot="1" noChangeArrowheads="1"/>
          </p:cNvSpPr>
          <p:nvPr>
            <p:ph type="body" idx="1"/>
          </p:nvPr>
        </p:nvSpPr>
        <p:spPr/>
        <p:txBody>
          <a:bodyPr/>
          <a:lstStyle/>
          <a:p>
            <a:r>
              <a:rPr lang="en-IE"/>
              <a:t>The right not to be forced to make a manifestation of conscience (canon 630 §5), and  the right to silence (canon 1728 §2).</a:t>
            </a:r>
          </a:p>
          <a:p>
            <a:r>
              <a:rPr lang="en-IE"/>
              <a:t>The obligation and right to live according to the manner and form of life of the institute as set out in the constitutions (canon 662).</a:t>
            </a:r>
          </a:p>
          <a:p>
            <a:r>
              <a:rPr lang="en-IE"/>
              <a:t>The “first and prime duty of all religious” is prayer (canon 663 §1).</a:t>
            </a:r>
          </a:p>
        </p:txBody>
      </p:sp>
    </p:spTree>
    <p:extLst>
      <p:ext uri="{BB962C8B-B14F-4D97-AF65-F5344CB8AC3E}">
        <p14:creationId xmlns:p14="http://schemas.microsoft.com/office/powerpoint/2010/main" val="1601311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626</TotalTime>
  <Words>1128</Words>
  <Application>Microsoft Office PowerPoint</Application>
  <PresentationFormat>On-screen Show (4:3)</PresentationFormat>
  <Paragraphs>160</Paragraphs>
  <Slides>32</Slides>
  <Notes>10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PowerPoint Presentation</vt:lpstr>
      <vt:lpstr>PowerPoint Presentation</vt:lpstr>
      <vt:lpstr>PowerPoint Presentation</vt:lpstr>
      <vt:lpstr>PowerPoint Presentation</vt:lpstr>
      <vt:lpstr>PowerPoint Presentation</vt:lpstr>
      <vt:lpstr>PowerPoint Presentation</vt:lpstr>
      <vt:lpstr>I. By way of a premise</vt:lpstr>
      <vt:lpstr>I. By way of a premise</vt:lpstr>
      <vt:lpstr>I. By way of a premise</vt:lpstr>
      <vt:lpstr>I. By way of a premise</vt:lpstr>
      <vt:lpstr>I. By way of a premise</vt:lpstr>
      <vt:lpstr>I. By way of a premise</vt:lpstr>
      <vt:lpstr>I. By way of a premise</vt:lpstr>
      <vt:lpstr>I. By way of a premise</vt:lpstr>
      <vt:lpstr>PowerPoint Presentation</vt:lpstr>
      <vt:lpstr>PowerPoint Presentation</vt:lpstr>
      <vt:lpstr>II. What is the Superior to do?</vt:lpstr>
      <vt:lpstr>II. What is the Superior to do?</vt:lpstr>
      <vt:lpstr>II. What is the Superior to do?</vt:lpstr>
      <vt:lpstr>II. What is the Superior to do?</vt:lpstr>
      <vt:lpstr>II. What is the Superior to do?</vt:lpstr>
      <vt:lpstr>II. What is the Superior to do?</vt:lpstr>
      <vt:lpstr>II. What is the Superior to do?</vt:lpstr>
      <vt:lpstr>PowerPoint Presentation</vt:lpstr>
      <vt:lpstr>III. Some particular questions</vt:lpstr>
      <vt:lpstr>III. Some particular questions</vt:lpstr>
      <vt:lpstr>III. Some particular questions</vt:lpstr>
      <vt:lpstr>III. Some particular questions</vt:lpstr>
      <vt:lpstr>III. Some particular questions</vt:lpstr>
      <vt:lpstr>III. Some particular questions</vt:lpstr>
      <vt:lpstr>By way of a conclusion</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183</cp:revision>
  <dcterms:created xsi:type="dcterms:W3CDTF">2011-12-09T20:21:14Z</dcterms:created>
  <dcterms:modified xsi:type="dcterms:W3CDTF">2015-01-07T10:26:10Z</dcterms:modified>
</cp:coreProperties>
</file>